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410" r:id="rId3"/>
    <p:sldId id="412" r:id="rId4"/>
    <p:sldId id="413" r:id="rId5"/>
    <p:sldId id="449" r:id="rId6"/>
    <p:sldId id="393" r:id="rId7"/>
    <p:sldId id="414" r:id="rId8"/>
    <p:sldId id="261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54" r:id="rId32"/>
    <p:sldId id="455" r:id="rId33"/>
    <p:sldId id="438" r:id="rId34"/>
    <p:sldId id="297" r:id="rId35"/>
    <p:sldId id="439" r:id="rId36"/>
    <p:sldId id="440" r:id="rId37"/>
    <p:sldId id="310" r:id="rId38"/>
    <p:sldId id="311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322" r:id="rId48"/>
    <p:sldId id="450" r:id="rId49"/>
    <p:sldId id="451" r:id="rId50"/>
    <p:sldId id="324" r:id="rId51"/>
    <p:sldId id="323" r:id="rId52"/>
    <p:sldId id="452" r:id="rId53"/>
    <p:sldId id="453" r:id="rId5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CA"/>
    </a:defPPr>
    <a:lvl1pPr algn="ctr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1pPr>
    <a:lvl2pPr marL="457200" algn="ctr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2pPr>
    <a:lvl3pPr marL="914400" algn="ctr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3pPr>
    <a:lvl4pPr marL="1371600" algn="ctr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4pPr>
    <a:lvl5pPr marL="1828800" algn="ctr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+mn-ea"/>
        <a:cs typeface="+mn-cs"/>
        <a:sym typeface="Symbol" panose="05050102010706020507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FF9900"/>
    <a:srgbClr val="00CC00"/>
    <a:srgbClr val="FF3300"/>
    <a:srgbClr val="66FF33"/>
    <a:srgbClr val="00FF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CA" noProof="0"/>
              <a:t>Click to edit Master text styles</a:t>
            </a:r>
            <a:endParaRPr lang="en-CA" noProof="0"/>
          </a:p>
          <a:p>
            <a:pPr lvl="1"/>
            <a:r>
              <a:rPr lang="en-CA" noProof="0"/>
              <a:t>Second level</a:t>
            </a:r>
            <a:endParaRPr lang="en-CA" noProof="0"/>
          </a:p>
          <a:p>
            <a:pPr lvl="2"/>
            <a:r>
              <a:rPr lang="en-CA" noProof="0"/>
              <a:t>Third level</a:t>
            </a:r>
            <a:endParaRPr lang="en-CA" noProof="0"/>
          </a:p>
          <a:p>
            <a:pPr lvl="3"/>
            <a:r>
              <a:rPr lang="en-CA" noProof="0"/>
              <a:t>Fourth level</a:t>
            </a:r>
            <a:endParaRPr lang="en-CA" noProof="0"/>
          </a:p>
          <a:p>
            <a:pPr lvl="4"/>
            <a:r>
              <a:rPr lang="en-CA" noProof="0"/>
              <a:t>Fifth level</a:t>
            </a:r>
            <a:endParaRPr lang="en-CA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fld id="{E81E9C49-8A16-4A2D-9627-4C86B2B60150}" type="slidenum">
              <a:rPr lang="en-CA" altLang="en-US"/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0E2A7-471E-4627-9517-557214BEE429}" type="slidenum">
              <a:rPr lang="en-CA" altLang="en-US"/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F878F-5707-4461-9058-15E57489A20B}" type="slidenum">
              <a:rPr lang="en-CA" altLang="en-US"/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26B08-EAC1-4FD8-883B-D41DBB2AD0F1}" type="slidenum">
              <a:rPr lang="en-CA" altLang="en-US"/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5538A-5B8A-4AD3-B08F-2AC85C326508}" type="slidenum">
              <a:rPr lang="en-CA" altLang="en-US"/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A5E34-0267-457B-981A-D7047042A3B1}" type="slidenum">
              <a:rPr lang="en-CA" altLang="en-US"/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DEC04-6E45-4589-83F2-AA2FCAF64086}" type="slidenum">
              <a:rPr lang="en-CA" altLang="en-US"/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374A0-0E22-4200-84BC-A0E407BFB789}" type="slidenum">
              <a:rPr lang="en-CA" altLang="en-US"/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6445D-9E31-4D31-8F3C-80BCC0CA0C93}" type="slidenum">
              <a:rPr lang="en-CA" altLang="en-US"/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B5BE9-3436-4A8E-AC3D-12E19436DD47}" type="slidenum">
              <a:rPr lang="en-CA" altLang="en-US"/>
            </a:fld>
            <a:endParaRPr lang="en-CA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CA"/>
              <a:t>Click to edit Master title style</a:t>
            </a:r>
            <a:endParaRPr lang="en-C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- First level</a:t>
            </a:r>
            <a:endParaRPr lang="en-CA"/>
          </a:p>
          <a:p>
            <a:pPr lvl="1"/>
            <a:r>
              <a:rPr lang="en-CA"/>
              <a:t>Second level</a:t>
            </a:r>
            <a:endParaRPr lang="en-CA"/>
          </a:p>
          <a:p>
            <a:pPr lvl="2"/>
            <a:r>
              <a:rPr lang="en-CA"/>
              <a:t>Third level</a:t>
            </a:r>
            <a:endParaRPr lang="en-CA"/>
          </a:p>
          <a:p>
            <a:pPr lvl="3"/>
            <a:r>
              <a:rPr lang="en-CA"/>
              <a:t>Fourth level</a:t>
            </a:r>
            <a:endParaRPr lang="en-CA"/>
          </a:p>
          <a:p>
            <a:pPr lvl="4"/>
            <a:r>
              <a:rPr lang="en-CA"/>
              <a:t>Fifth level</a:t>
            </a: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CMSC 203 - Discrete Structures</a:t>
            </a: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fld id="{C475D80E-CA6E-4F51-9958-06484FE88947}" type="slidenum">
              <a:rPr lang="en-CA" altLang="en-US"/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tags" Target="../tags/tag3.xml"/><Relationship Id="rId4" Type="http://schemas.openxmlformats.org/officeDocument/2006/relationships/image" Target="../media/image12.png"/><Relationship Id="rId3" Type="http://schemas.openxmlformats.org/officeDocument/2006/relationships/tags" Target="../tags/tag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5.xml"/><Relationship Id="rId2" Type="http://schemas.openxmlformats.org/officeDocument/2006/relationships/image" Target="../media/image14.png"/><Relationship Id="rId1" Type="http://schemas.openxmlformats.org/officeDocument/2006/relationships/tags" Target="../tags/tag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057400"/>
            <a:ext cx="6019800" cy="11430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000" dirty="0">
                <a:solidFill>
                  <a:srgbClr val="00FFFF"/>
                </a:solidFill>
                <a:sym typeface="Symbol" panose="05050102010706020507" pitchFamily="18" charset="2"/>
              </a:rPr>
              <a:t>Number Theory</a:t>
            </a:r>
            <a:endParaRPr lang="en-US" sz="6000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8" name="Title 6"/>
          <p:cNvSpPr txBox="1"/>
          <p:nvPr/>
        </p:nvSpPr>
        <p:spPr bwMode="auto">
          <a:xfrm>
            <a:off x="381000" y="52578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sz="24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Text book: Discrete Mathematics and its Applications, 7</a:t>
            </a:r>
            <a:r>
              <a:rPr lang="en-US" sz="2400" kern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th</a:t>
            </a:r>
            <a:r>
              <a:rPr lang="en-US" sz="24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Edition</a:t>
            </a: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Primes</a:t>
            </a:r>
            <a:endParaRPr lang="en-CA" sz="360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3962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If n is a composite integer, then n has a prime divisor less than or equal      .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This is easy to see: if n is a composite integer, it must have two prime divisors 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and p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such that 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p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= n.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and p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cannot both be greater than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     , because then 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p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&gt; n. </a:t>
            </a:r>
            <a:endParaRPr 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1026" name="Object 18"/>
          <p:cNvGraphicFramePr>
            <a:graphicFrameLocks noChangeAspect="1"/>
          </p:cNvGraphicFramePr>
          <p:nvPr/>
        </p:nvGraphicFramePr>
        <p:xfrm>
          <a:off x="4572000" y="1676400"/>
          <a:ext cx="5778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1" imgW="278765" imgH="267335" progId="Equation.3">
                  <p:embed/>
                </p:oleObj>
              </mc:Choice>
              <mc:Fallback>
                <p:oleObj name="Equation" r:id="rId1" imgW="278765" imgH="26733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5778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9"/>
          <p:cNvGraphicFramePr>
            <a:graphicFrameLocks noChangeAspect="1"/>
          </p:cNvGraphicFramePr>
          <p:nvPr/>
        </p:nvGraphicFramePr>
        <p:xfrm>
          <a:off x="381000" y="4648200"/>
          <a:ext cx="5778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3" imgW="278765" imgH="267335" progId="Equation.3">
                  <p:embed/>
                </p:oleObj>
              </mc:Choice>
              <mc:Fallback>
                <p:oleObj name="Equation" r:id="rId3" imgW="278765" imgH="26733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5778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The Division Algorithm</a:t>
            </a:r>
            <a:endParaRPr lang="en-CA" sz="360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Let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</a:t>
            </a:r>
            <a:r>
              <a:rPr lang="en-US" sz="2800" dirty="0">
                <a:sym typeface="Symbol" panose="05050102010706020507" pitchFamily="18" charset="2"/>
              </a:rPr>
              <a:t> be an integer and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</a:t>
            </a:r>
            <a:r>
              <a:rPr lang="en-US" sz="2800" dirty="0">
                <a:sym typeface="Symbol" panose="05050102010706020507" pitchFamily="18" charset="2"/>
              </a:rPr>
              <a:t> a positive integer.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Then there are unique integers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q</a:t>
            </a:r>
            <a:r>
              <a:rPr lang="en-US" sz="2800" dirty="0">
                <a:sym typeface="Symbol" panose="05050102010706020507" pitchFamily="18" charset="2"/>
              </a:rPr>
              <a:t> and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r</a:t>
            </a:r>
            <a:r>
              <a:rPr lang="en-US" sz="2800" dirty="0">
                <a:sym typeface="Symbol" panose="05050102010706020507" pitchFamily="18" charset="2"/>
              </a:rPr>
              <a:t>, with 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0  r &lt; d</a:t>
            </a:r>
            <a:r>
              <a:rPr lang="en-US" sz="2800" dirty="0">
                <a:sym typeface="Symbol" panose="05050102010706020507" pitchFamily="18" charset="2"/>
              </a:rPr>
              <a:t>, such that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 = </a:t>
            </a:r>
            <a:r>
              <a:rPr lang="en-US" sz="2800" b="1" dirty="0" err="1">
                <a:solidFill>
                  <a:srgbClr val="00FFFF"/>
                </a:solidFill>
                <a:sym typeface="Symbol" panose="05050102010706020507" pitchFamily="18" charset="2"/>
              </a:rPr>
              <a:t>dq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+ r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In the above equation,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</a:t>
            </a:r>
            <a:r>
              <a:rPr lang="en-US" sz="2800" dirty="0">
                <a:sym typeface="Symbol" panose="05050102010706020507" pitchFamily="18" charset="2"/>
              </a:rPr>
              <a:t> is called the divisor,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</a:t>
            </a:r>
            <a:r>
              <a:rPr lang="en-US" sz="2800" dirty="0">
                <a:sym typeface="Symbol" panose="05050102010706020507" pitchFamily="18" charset="2"/>
              </a:rPr>
              <a:t> is called the dividend,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q</a:t>
            </a:r>
            <a:r>
              <a:rPr lang="en-US" sz="2800" dirty="0">
                <a:sym typeface="Symbol" panose="05050102010706020507" pitchFamily="18" charset="2"/>
              </a:rPr>
              <a:t> is called the quotient, and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r</a:t>
            </a:r>
            <a:r>
              <a:rPr lang="en-US" sz="2800" dirty="0">
                <a:sym typeface="Symbol" panose="05050102010706020507" pitchFamily="18" charset="2"/>
              </a:rPr>
              <a:t> is called the remainder. 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The Division Algorithm</a:t>
            </a:r>
            <a:endParaRPr lang="en-CA" sz="360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When we divide 17 by 5, we have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17 = 53 + 2.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17 is the dividend,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5  is the divisor,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3  is called the quotient, and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2  is called the remainder.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The Division Algorithm</a:t>
            </a:r>
            <a:endParaRPr lang="en-CA" sz="360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Another example: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What happens when we divide -11 by 3 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Note that the remainder cannot be negative.</a:t>
            </a:r>
            <a:endParaRPr lang="en-US" sz="28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-11 = 3(-4) + 1.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-11 is the dividend,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3  is the divisor,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-4 is called the quotient, and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1  is called the remainder.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Greatest Common Divisors</a:t>
            </a:r>
            <a:endParaRPr lang="en-CA" sz="360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Let a and b be integers, not both zero.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largest integer d such that d | a and d | b is called the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greatest common divisor</a:t>
            </a:r>
            <a:r>
              <a:rPr lang="en-US" sz="2800" dirty="0">
                <a:sym typeface="Symbol" panose="05050102010706020507" pitchFamily="18" charset="2"/>
              </a:rPr>
              <a:t> of a and b.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greatest common divisor of a and b is denoted by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(a, b).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1:</a:t>
            </a:r>
            <a:r>
              <a:rPr lang="en-US" sz="2800" dirty="0">
                <a:sym typeface="Symbol" panose="05050102010706020507" pitchFamily="18" charset="2"/>
              </a:rPr>
              <a:t> What is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(48, 72) 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positive common divisors of 48 and 72 are 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1, 2, 3, 4, 6, 8, 12, 16, and 24, so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(48, 72) = 24.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2:</a:t>
            </a:r>
            <a:r>
              <a:rPr lang="en-US" sz="2800" dirty="0">
                <a:sym typeface="Symbol" panose="05050102010706020507" pitchFamily="18" charset="2"/>
              </a:rPr>
              <a:t> What is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(19, 72) 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only positive common divisor of 19 and 72 is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1, so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(19, 72) = 1. 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Greatest Common Divisors</a:t>
            </a:r>
            <a:endParaRPr lang="en-CA" sz="360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3276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Using prime factorizations: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 = 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baseline="30000" dirty="0">
                <a:sym typeface="Symbol" panose="05050102010706020507" pitchFamily="18" charset="2"/>
              </a:rPr>
              <a:t>a</a:t>
            </a:r>
            <a:r>
              <a:rPr lang="en-US" sz="1600" dirty="0">
                <a:sym typeface="Symbol" panose="05050102010706020507" pitchFamily="18" charset="2"/>
              </a:rPr>
              <a:t>1 </a:t>
            </a:r>
            <a:r>
              <a:rPr lang="en-US" sz="2800" dirty="0">
                <a:sym typeface="Symbol" panose="05050102010706020507" pitchFamily="18" charset="2"/>
              </a:rPr>
              <a:t> p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baseline="30000" dirty="0">
                <a:sym typeface="Symbol" panose="05050102010706020507" pitchFamily="18" charset="2"/>
              </a:rPr>
              <a:t>a</a:t>
            </a:r>
            <a:r>
              <a:rPr lang="en-US" sz="1600" dirty="0">
                <a:sym typeface="Symbol" panose="05050102010706020507" pitchFamily="18" charset="2"/>
              </a:rPr>
              <a:t>2 </a:t>
            </a:r>
            <a:r>
              <a:rPr lang="en-US" sz="2800" dirty="0">
                <a:sym typeface="Symbol" panose="05050102010706020507" pitchFamily="18" charset="2"/>
              </a:rPr>
              <a:t>…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baseline="30000" dirty="0" err="1">
                <a:sym typeface="Symbol" panose="05050102010706020507" pitchFamily="18" charset="2"/>
              </a:rPr>
              <a:t>a</a:t>
            </a:r>
            <a:r>
              <a:rPr lang="en-US" sz="1600" dirty="0" err="1">
                <a:sym typeface="Symbol" panose="05050102010706020507" pitchFamily="18" charset="2"/>
              </a:rPr>
              <a:t>n</a:t>
            </a:r>
            <a:r>
              <a:rPr lang="en-US" sz="1600" dirty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,  b = 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baseline="30000" dirty="0">
                <a:sym typeface="Symbol" panose="05050102010706020507" pitchFamily="18" charset="2"/>
              </a:rPr>
              <a:t>b</a:t>
            </a:r>
            <a:r>
              <a:rPr lang="en-US" sz="1600" dirty="0">
                <a:sym typeface="Symbol" panose="05050102010706020507" pitchFamily="18" charset="2"/>
              </a:rPr>
              <a:t>1 </a:t>
            </a:r>
            <a:r>
              <a:rPr lang="en-US" sz="2800" dirty="0">
                <a:sym typeface="Symbol" panose="05050102010706020507" pitchFamily="18" charset="2"/>
              </a:rPr>
              <a:t> p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baseline="30000" dirty="0">
                <a:sym typeface="Symbol" panose="05050102010706020507" pitchFamily="18" charset="2"/>
              </a:rPr>
              <a:t>b</a:t>
            </a:r>
            <a:r>
              <a:rPr lang="en-US" sz="1600" dirty="0">
                <a:sym typeface="Symbol" panose="05050102010706020507" pitchFamily="18" charset="2"/>
              </a:rPr>
              <a:t>2 </a:t>
            </a:r>
            <a:r>
              <a:rPr lang="en-US" sz="2800" dirty="0">
                <a:sym typeface="Symbol" panose="05050102010706020507" pitchFamily="18" charset="2"/>
              </a:rPr>
              <a:t>…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baseline="30000" dirty="0" err="1">
                <a:sym typeface="Symbol" panose="05050102010706020507" pitchFamily="18" charset="2"/>
              </a:rPr>
              <a:t>b</a:t>
            </a:r>
            <a:r>
              <a:rPr lang="en-US" sz="1600" dirty="0" err="1">
                <a:sym typeface="Symbol" panose="05050102010706020507" pitchFamily="18" charset="2"/>
              </a:rPr>
              <a:t>n</a:t>
            </a:r>
            <a:r>
              <a:rPr lang="en-US" sz="1600" dirty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where 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&lt; p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&lt; … &lt;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 and </a:t>
            </a:r>
            <a:r>
              <a:rPr lang="en-US" sz="2800" dirty="0" err="1">
                <a:sym typeface="Symbol" panose="05050102010706020507" pitchFamily="18" charset="2"/>
              </a:rPr>
              <a:t>a</a:t>
            </a:r>
            <a:r>
              <a:rPr lang="en-US" sz="2800" baseline="-25000" dirty="0" err="1">
                <a:sym typeface="Symbol" panose="05050102010706020507" pitchFamily="18" charset="2"/>
              </a:rPr>
              <a:t>i</a:t>
            </a:r>
            <a:r>
              <a:rPr lang="en-US" sz="2800" dirty="0">
                <a:sym typeface="Symbol" panose="05050102010706020507" pitchFamily="18" charset="2"/>
              </a:rPr>
              <a:t>, b</a:t>
            </a:r>
            <a:r>
              <a:rPr lang="en-US" sz="2800" baseline="-25000" dirty="0">
                <a:sym typeface="Symbol" panose="05050102010706020507" pitchFamily="18" charset="2"/>
              </a:rPr>
              <a:t>i</a:t>
            </a:r>
            <a:r>
              <a:rPr lang="en-US" sz="2800" dirty="0">
                <a:sym typeface="Symbol" panose="05050102010706020507" pitchFamily="18" charset="2"/>
              </a:rPr>
              <a:t>  </a:t>
            </a:r>
            <a:r>
              <a:rPr lang="en-US" sz="2800" b="1" dirty="0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 for 1  </a:t>
            </a:r>
            <a:r>
              <a:rPr lang="en-US" sz="2800" dirty="0" err="1">
                <a:sym typeface="Symbol" panose="05050102010706020507" pitchFamily="18" charset="2"/>
              </a:rPr>
              <a:t>i</a:t>
            </a:r>
            <a:r>
              <a:rPr lang="en-US" sz="2800" dirty="0">
                <a:sym typeface="Symbol" panose="05050102010706020507" pitchFamily="18" charset="2"/>
              </a:rPr>
              <a:t>  n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(a, b) = 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baseline="30000" dirty="0">
                <a:sym typeface="Symbol" panose="05050102010706020507" pitchFamily="18" charset="2"/>
              </a:rPr>
              <a:t>min(a</a:t>
            </a:r>
            <a:r>
              <a:rPr lang="en-US" sz="1600" dirty="0">
                <a:sym typeface="Symbol" panose="05050102010706020507" pitchFamily="18" charset="2"/>
              </a:rPr>
              <a:t>1</a:t>
            </a:r>
            <a:r>
              <a:rPr lang="en-US" sz="2800" baseline="30000" dirty="0">
                <a:sym typeface="Symbol" panose="05050102010706020507" pitchFamily="18" charset="2"/>
              </a:rPr>
              <a:t>, b</a:t>
            </a:r>
            <a:r>
              <a:rPr lang="en-US" sz="1600" dirty="0">
                <a:sym typeface="Symbol" panose="05050102010706020507" pitchFamily="18" charset="2"/>
              </a:rPr>
              <a:t>1 </a:t>
            </a:r>
            <a:r>
              <a:rPr lang="en-US" sz="2800" baseline="30000" dirty="0">
                <a:sym typeface="Symbol" panose="05050102010706020507" pitchFamily="18" charset="2"/>
              </a:rPr>
              <a:t>)</a:t>
            </a:r>
            <a:r>
              <a:rPr lang="en-US" sz="2800" dirty="0">
                <a:sym typeface="Symbol" panose="05050102010706020507" pitchFamily="18" charset="2"/>
              </a:rPr>
              <a:t> p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baseline="30000" dirty="0">
                <a:sym typeface="Symbol" panose="05050102010706020507" pitchFamily="18" charset="2"/>
              </a:rPr>
              <a:t>min(a</a:t>
            </a:r>
            <a:r>
              <a:rPr lang="en-US" sz="1600" dirty="0">
                <a:sym typeface="Symbol" panose="05050102010706020507" pitchFamily="18" charset="2"/>
              </a:rPr>
              <a:t>2</a:t>
            </a:r>
            <a:r>
              <a:rPr lang="en-US" sz="2800" baseline="30000" dirty="0">
                <a:sym typeface="Symbol" panose="05050102010706020507" pitchFamily="18" charset="2"/>
              </a:rPr>
              <a:t>, b</a:t>
            </a:r>
            <a:r>
              <a:rPr lang="en-US" sz="1600" dirty="0">
                <a:sym typeface="Symbol" panose="05050102010706020507" pitchFamily="18" charset="2"/>
              </a:rPr>
              <a:t>2 </a:t>
            </a:r>
            <a:r>
              <a:rPr lang="en-US" sz="2800" baseline="30000" dirty="0">
                <a:sym typeface="Symbol" panose="05050102010706020507" pitchFamily="18" charset="2"/>
              </a:rPr>
              <a:t>)</a:t>
            </a:r>
            <a:r>
              <a:rPr lang="en-US" sz="1600" dirty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…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baseline="30000" dirty="0" err="1">
                <a:sym typeface="Symbol" panose="05050102010706020507" pitchFamily="18" charset="2"/>
              </a:rPr>
              <a:t>min</a:t>
            </a:r>
            <a:r>
              <a:rPr lang="en-US" sz="2800" baseline="30000" dirty="0">
                <a:sym typeface="Symbol" panose="05050102010706020507" pitchFamily="18" charset="2"/>
              </a:rPr>
              <a:t>(a</a:t>
            </a:r>
            <a:r>
              <a:rPr lang="en-US" sz="1600" dirty="0">
                <a:sym typeface="Symbol" panose="05050102010706020507" pitchFamily="18" charset="2"/>
              </a:rPr>
              <a:t>n</a:t>
            </a:r>
            <a:r>
              <a:rPr lang="en-US" sz="2800" baseline="30000" dirty="0">
                <a:sym typeface="Symbol" panose="05050102010706020507" pitchFamily="18" charset="2"/>
              </a:rPr>
              <a:t>, </a:t>
            </a:r>
            <a:r>
              <a:rPr lang="en-US" sz="2800" baseline="30000" dirty="0" err="1">
                <a:sym typeface="Symbol" panose="05050102010706020507" pitchFamily="18" charset="2"/>
              </a:rPr>
              <a:t>b</a:t>
            </a:r>
            <a:r>
              <a:rPr lang="en-US" sz="1600" dirty="0" err="1">
                <a:sym typeface="Symbol" panose="05050102010706020507" pitchFamily="18" charset="2"/>
              </a:rPr>
              <a:t>n</a:t>
            </a:r>
            <a:r>
              <a:rPr lang="en-US" sz="1600" dirty="0">
                <a:sym typeface="Symbol" panose="05050102010706020507" pitchFamily="18" charset="2"/>
              </a:rPr>
              <a:t> </a:t>
            </a:r>
            <a:r>
              <a:rPr lang="en-US" sz="2800" baseline="30000" dirty="0">
                <a:sym typeface="Symbol" panose="05050102010706020507" pitchFamily="18" charset="2"/>
              </a:rPr>
              <a:t>)</a:t>
            </a:r>
            <a:r>
              <a:rPr lang="en-US" sz="1600" dirty="0">
                <a:sym typeface="Symbol" panose="05050102010706020507" pitchFamily="18" charset="2"/>
              </a:rPr>
              <a:t> </a:t>
            </a: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381000" y="4267200"/>
            <a:ext cx="15240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= 60 = 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1828800" y="4267200"/>
            <a:ext cx="1600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381000" y="4876800"/>
            <a:ext cx="15240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 = 54 =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1828800" y="4876800"/>
            <a:ext cx="15240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381000" y="5486400"/>
            <a:ext cx="1981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gcd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(a, b) = 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2286000" y="5486400"/>
            <a:ext cx="47244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= 6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utoUpdateAnimBg="0"/>
      <p:bldP spid="190469" grpId="0" autoUpdateAnimBg="0"/>
      <p:bldP spid="190470" grpId="0" autoUpdateAnimBg="0"/>
      <p:bldP spid="190471" grpId="0" autoUpdateAnimBg="0"/>
      <p:bldP spid="19047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Relatively Prime Integers</a:t>
            </a:r>
            <a:endParaRPr lang="en-CA" sz="360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334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Two integers a and b are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relatively prime</a:t>
            </a:r>
            <a:r>
              <a:rPr lang="en-US" sz="2800" dirty="0">
                <a:sym typeface="Symbol" panose="05050102010706020507" pitchFamily="18" charset="2"/>
              </a:rPr>
              <a:t> if 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(a, b) = 1.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Examples: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Are 15 and 28 relatively prime?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Yes, </a:t>
            </a:r>
            <a:r>
              <a:rPr lang="en-US" sz="2800" dirty="0" err="1">
                <a:solidFill>
                  <a:srgbClr val="66FF33"/>
                </a:solidFill>
                <a:sym typeface="Symbol" panose="05050102010706020507" pitchFamily="18" charset="2"/>
              </a:rPr>
              <a:t>gcd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(15, 28) = 1.</a:t>
            </a:r>
            <a:endParaRPr 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Are 55 and 28 relatively prime?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Yes, </a:t>
            </a:r>
            <a:r>
              <a:rPr lang="en-US" sz="2800" dirty="0" err="1">
                <a:solidFill>
                  <a:srgbClr val="66FF33"/>
                </a:solidFill>
                <a:sym typeface="Symbol" panose="05050102010706020507" pitchFamily="18" charset="2"/>
              </a:rPr>
              <a:t>gcd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(55, 28) = 1.</a:t>
            </a:r>
            <a:endParaRPr 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Are 35 and 28 relatively prime?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No, </a:t>
            </a:r>
            <a:r>
              <a:rPr lang="en-US" sz="2800" dirty="0" err="1">
                <a:solidFill>
                  <a:srgbClr val="FF3300"/>
                </a:solidFill>
                <a:sym typeface="Symbol" panose="05050102010706020507" pitchFamily="18" charset="2"/>
              </a:rPr>
              <a:t>gcd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(35, 28) = 7.</a:t>
            </a:r>
            <a:endParaRPr lang="en-US" sz="2800" dirty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Relatively Prime Integers</a:t>
            </a:r>
            <a:endParaRPr lang="en-CA" sz="360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257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integers a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a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, …, a</a:t>
            </a:r>
            <a:r>
              <a:rPr lang="en-US" sz="2800" baseline="-25000" dirty="0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 are </a:t>
            </a:r>
            <a:r>
              <a:rPr lang="en-US" sz="2800" b="1" dirty="0" err="1">
                <a:solidFill>
                  <a:srgbClr val="00FFFF"/>
                </a:solidFill>
                <a:sym typeface="Symbol" panose="05050102010706020507" pitchFamily="18" charset="2"/>
              </a:rPr>
              <a:t>pairwise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relatively prime</a:t>
            </a:r>
            <a:r>
              <a:rPr lang="en-US" sz="2800" dirty="0">
                <a:sym typeface="Symbol" panose="05050102010706020507" pitchFamily="18" charset="2"/>
              </a:rPr>
              <a:t> if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</a:t>
            </a:r>
            <a:r>
              <a:rPr lang="en-US" sz="2800" dirty="0" err="1">
                <a:sym typeface="Symbol" panose="05050102010706020507" pitchFamily="18" charset="2"/>
              </a:rPr>
              <a:t>a</a:t>
            </a:r>
            <a:r>
              <a:rPr lang="en-US" sz="2800" baseline="-25000" dirty="0" err="1">
                <a:sym typeface="Symbol" panose="05050102010706020507" pitchFamily="18" charset="2"/>
              </a:rPr>
              <a:t>i</a:t>
            </a:r>
            <a:r>
              <a:rPr lang="en-US" sz="2800" dirty="0">
                <a:sym typeface="Symbol" panose="05050102010706020507" pitchFamily="18" charset="2"/>
              </a:rPr>
              <a:t>, </a:t>
            </a:r>
            <a:r>
              <a:rPr lang="en-US" sz="2800" dirty="0" err="1">
                <a:sym typeface="Symbol" panose="05050102010706020507" pitchFamily="18" charset="2"/>
              </a:rPr>
              <a:t>a</a:t>
            </a:r>
            <a:r>
              <a:rPr lang="en-US" sz="2800" baseline="-25000" dirty="0" err="1">
                <a:sym typeface="Symbol" panose="05050102010706020507" pitchFamily="18" charset="2"/>
              </a:rPr>
              <a:t>j</a:t>
            </a:r>
            <a:r>
              <a:rPr lang="en-US" sz="2800" dirty="0">
                <a:sym typeface="Symbol" panose="05050102010706020507" pitchFamily="18" charset="2"/>
              </a:rPr>
              <a:t>) = 1 whenever 1  </a:t>
            </a:r>
            <a:r>
              <a:rPr lang="en-US" sz="2800" dirty="0" err="1">
                <a:sym typeface="Symbol" panose="05050102010706020507" pitchFamily="18" charset="2"/>
              </a:rPr>
              <a:t>i</a:t>
            </a:r>
            <a:r>
              <a:rPr lang="en-US" sz="2800" dirty="0">
                <a:sym typeface="Symbol" panose="05050102010706020507" pitchFamily="18" charset="2"/>
              </a:rPr>
              <a:t> &lt; j  n.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Examples: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900" b="1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Are 15, 17, and 27 </a:t>
            </a:r>
            <a:r>
              <a:rPr lang="en-US" sz="2800" dirty="0" err="1">
                <a:sym typeface="Symbol" panose="05050102010706020507" pitchFamily="18" charset="2"/>
              </a:rPr>
              <a:t>pairwise</a:t>
            </a:r>
            <a:r>
              <a:rPr lang="en-US" sz="2800" dirty="0">
                <a:sym typeface="Symbol" panose="05050102010706020507" pitchFamily="18" charset="2"/>
              </a:rPr>
              <a:t> relatively prime?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No, because </a:t>
            </a:r>
            <a:r>
              <a:rPr lang="en-US" sz="2800" dirty="0" err="1">
                <a:solidFill>
                  <a:srgbClr val="FF3300"/>
                </a:solidFill>
                <a:sym typeface="Symbol" panose="05050102010706020507" pitchFamily="18" charset="2"/>
              </a:rPr>
              <a:t>gcd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(15, 27) = 3.</a:t>
            </a:r>
            <a:endParaRPr lang="en-US" sz="28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Are 15, 17, and 28 </a:t>
            </a:r>
            <a:r>
              <a:rPr lang="en-US" sz="2800" dirty="0" err="1">
                <a:sym typeface="Symbol" panose="05050102010706020507" pitchFamily="18" charset="2"/>
              </a:rPr>
              <a:t>pairwise</a:t>
            </a:r>
            <a:r>
              <a:rPr lang="en-US" sz="2800" dirty="0">
                <a:sym typeface="Symbol" panose="05050102010706020507" pitchFamily="18" charset="2"/>
              </a:rPr>
              <a:t> relatively prime?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Yes, because </a:t>
            </a:r>
            <a:r>
              <a:rPr lang="en-US" sz="2800" dirty="0" err="1">
                <a:solidFill>
                  <a:srgbClr val="66FF33"/>
                </a:solidFill>
                <a:sym typeface="Symbol" panose="05050102010706020507" pitchFamily="18" charset="2"/>
              </a:rPr>
              <a:t>gcd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(15, 17) = 1, </a:t>
            </a:r>
            <a:r>
              <a:rPr lang="en-US" sz="2800" dirty="0" err="1">
                <a:solidFill>
                  <a:srgbClr val="66FF33"/>
                </a:solidFill>
                <a:sym typeface="Symbol" panose="05050102010706020507" pitchFamily="18" charset="2"/>
              </a:rPr>
              <a:t>gcd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(15, 28) = 1 and </a:t>
            </a:r>
            <a:r>
              <a:rPr lang="en-US" sz="2800" dirty="0" err="1">
                <a:solidFill>
                  <a:srgbClr val="66FF33"/>
                </a:solidFill>
                <a:sym typeface="Symbol" panose="05050102010706020507" pitchFamily="18" charset="2"/>
              </a:rPr>
              <a:t>gcd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(17, 28) = 1.</a:t>
            </a:r>
            <a:endParaRPr 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Least Common Multiples</a:t>
            </a:r>
            <a:endParaRPr lang="en-CA" sz="360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3733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least common multiple</a:t>
            </a:r>
            <a:r>
              <a:rPr lang="en-US" sz="2800" dirty="0">
                <a:sym typeface="Symbol" panose="05050102010706020507" pitchFamily="18" charset="2"/>
              </a:rPr>
              <a:t> of the positive integers a and b is the smallest positive integer that is divisible by both a and b.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We denote the least common multiple of a and b by lcm(a, b).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Examples: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304800" y="4572000"/>
            <a:ext cx="1981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lcm(3, 7)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2133600" y="4572000"/>
            <a:ext cx="1981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304800" y="5105400"/>
            <a:ext cx="1981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lcm(4, 6)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2133600" y="5105400"/>
            <a:ext cx="1981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304800" y="5638800"/>
            <a:ext cx="21336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lcm(5, 10)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2286000" y="5638800"/>
            <a:ext cx="1981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1" grpId="0" autoUpdateAnimBg="0"/>
      <p:bldP spid="193542" grpId="0" autoUpdateAnimBg="0"/>
      <p:bldP spid="193543" grpId="0" autoUpdateAnimBg="0"/>
      <p:bldP spid="193544" grpId="0" autoUpdateAnimBg="0"/>
      <p:bldP spid="19354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Least Common Multiples</a:t>
            </a:r>
            <a:endParaRPr lang="en-CA" sz="360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3276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Using prime factorizations: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 = 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baseline="30000" dirty="0">
                <a:sym typeface="Symbol" panose="05050102010706020507" pitchFamily="18" charset="2"/>
              </a:rPr>
              <a:t>a</a:t>
            </a:r>
            <a:r>
              <a:rPr lang="en-US" sz="1600" dirty="0">
                <a:sym typeface="Symbol" panose="05050102010706020507" pitchFamily="18" charset="2"/>
              </a:rPr>
              <a:t>1 </a:t>
            </a:r>
            <a:r>
              <a:rPr lang="en-US" sz="2800" dirty="0">
                <a:sym typeface="Symbol" panose="05050102010706020507" pitchFamily="18" charset="2"/>
              </a:rPr>
              <a:t> p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baseline="30000" dirty="0">
                <a:sym typeface="Symbol" panose="05050102010706020507" pitchFamily="18" charset="2"/>
              </a:rPr>
              <a:t>a</a:t>
            </a:r>
            <a:r>
              <a:rPr lang="en-US" sz="1600" dirty="0">
                <a:sym typeface="Symbol" panose="05050102010706020507" pitchFamily="18" charset="2"/>
              </a:rPr>
              <a:t>2 </a:t>
            </a:r>
            <a:r>
              <a:rPr lang="en-US" sz="2800" dirty="0">
                <a:sym typeface="Symbol" panose="05050102010706020507" pitchFamily="18" charset="2"/>
              </a:rPr>
              <a:t>…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baseline="30000" dirty="0" err="1">
                <a:sym typeface="Symbol" panose="05050102010706020507" pitchFamily="18" charset="2"/>
              </a:rPr>
              <a:t>a</a:t>
            </a:r>
            <a:r>
              <a:rPr lang="en-US" sz="1600" dirty="0" err="1">
                <a:sym typeface="Symbol" panose="05050102010706020507" pitchFamily="18" charset="2"/>
              </a:rPr>
              <a:t>n</a:t>
            </a:r>
            <a:r>
              <a:rPr lang="en-US" sz="1600" dirty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,  b = 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baseline="30000" dirty="0">
                <a:sym typeface="Symbol" panose="05050102010706020507" pitchFamily="18" charset="2"/>
              </a:rPr>
              <a:t>b</a:t>
            </a:r>
            <a:r>
              <a:rPr lang="en-US" sz="1600" dirty="0">
                <a:sym typeface="Symbol" panose="05050102010706020507" pitchFamily="18" charset="2"/>
              </a:rPr>
              <a:t>1 </a:t>
            </a:r>
            <a:r>
              <a:rPr lang="en-US" sz="2800" dirty="0">
                <a:sym typeface="Symbol" panose="05050102010706020507" pitchFamily="18" charset="2"/>
              </a:rPr>
              <a:t> p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baseline="30000" dirty="0">
                <a:sym typeface="Symbol" panose="05050102010706020507" pitchFamily="18" charset="2"/>
              </a:rPr>
              <a:t>b</a:t>
            </a:r>
            <a:r>
              <a:rPr lang="en-US" sz="1600" dirty="0">
                <a:sym typeface="Symbol" panose="05050102010706020507" pitchFamily="18" charset="2"/>
              </a:rPr>
              <a:t>2 </a:t>
            </a:r>
            <a:r>
              <a:rPr lang="en-US" sz="2800" dirty="0">
                <a:sym typeface="Symbol" panose="05050102010706020507" pitchFamily="18" charset="2"/>
              </a:rPr>
              <a:t>…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baseline="30000" dirty="0" err="1">
                <a:sym typeface="Symbol" panose="05050102010706020507" pitchFamily="18" charset="2"/>
              </a:rPr>
              <a:t>b</a:t>
            </a:r>
            <a:r>
              <a:rPr lang="en-US" sz="1600" dirty="0" err="1">
                <a:sym typeface="Symbol" panose="05050102010706020507" pitchFamily="18" charset="2"/>
              </a:rPr>
              <a:t>n</a:t>
            </a:r>
            <a:r>
              <a:rPr lang="en-US" sz="1600" dirty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where 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&lt; p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&lt; … &lt;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 and </a:t>
            </a:r>
            <a:r>
              <a:rPr lang="en-US" sz="2800" dirty="0" err="1">
                <a:sym typeface="Symbol" panose="05050102010706020507" pitchFamily="18" charset="2"/>
              </a:rPr>
              <a:t>a</a:t>
            </a:r>
            <a:r>
              <a:rPr lang="en-US" sz="2800" baseline="-25000" dirty="0" err="1">
                <a:sym typeface="Symbol" panose="05050102010706020507" pitchFamily="18" charset="2"/>
              </a:rPr>
              <a:t>i</a:t>
            </a:r>
            <a:r>
              <a:rPr lang="en-US" sz="2800" dirty="0">
                <a:sym typeface="Symbol" panose="05050102010706020507" pitchFamily="18" charset="2"/>
              </a:rPr>
              <a:t>, b</a:t>
            </a:r>
            <a:r>
              <a:rPr lang="en-US" sz="2800" baseline="-25000" dirty="0">
                <a:sym typeface="Symbol" panose="05050102010706020507" pitchFamily="18" charset="2"/>
              </a:rPr>
              <a:t>i</a:t>
            </a:r>
            <a:r>
              <a:rPr lang="en-US" sz="2800" dirty="0">
                <a:sym typeface="Symbol" panose="05050102010706020507" pitchFamily="18" charset="2"/>
              </a:rPr>
              <a:t>  </a:t>
            </a:r>
            <a:r>
              <a:rPr lang="en-US" sz="2800" b="1" dirty="0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 for 1  </a:t>
            </a:r>
            <a:r>
              <a:rPr lang="en-US" sz="2800" dirty="0" err="1">
                <a:sym typeface="Symbol" panose="05050102010706020507" pitchFamily="18" charset="2"/>
              </a:rPr>
              <a:t>i</a:t>
            </a:r>
            <a:r>
              <a:rPr lang="en-US" sz="2800" dirty="0">
                <a:sym typeface="Symbol" panose="05050102010706020507" pitchFamily="18" charset="2"/>
              </a:rPr>
              <a:t>  n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lcm(a, b) = 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baseline="30000" dirty="0">
                <a:sym typeface="Symbol" panose="05050102010706020507" pitchFamily="18" charset="2"/>
              </a:rPr>
              <a:t>max(a</a:t>
            </a:r>
            <a:r>
              <a:rPr lang="en-US" sz="1600" dirty="0">
                <a:sym typeface="Symbol" panose="05050102010706020507" pitchFamily="18" charset="2"/>
              </a:rPr>
              <a:t>1</a:t>
            </a:r>
            <a:r>
              <a:rPr lang="en-US" sz="2800" baseline="30000" dirty="0">
                <a:sym typeface="Symbol" panose="05050102010706020507" pitchFamily="18" charset="2"/>
              </a:rPr>
              <a:t>, b</a:t>
            </a:r>
            <a:r>
              <a:rPr lang="en-US" sz="1600" dirty="0">
                <a:sym typeface="Symbol" panose="05050102010706020507" pitchFamily="18" charset="2"/>
              </a:rPr>
              <a:t>1 </a:t>
            </a:r>
            <a:r>
              <a:rPr lang="en-US" sz="2800" baseline="30000" dirty="0">
                <a:sym typeface="Symbol" panose="05050102010706020507" pitchFamily="18" charset="2"/>
              </a:rPr>
              <a:t>)</a:t>
            </a:r>
            <a:r>
              <a:rPr lang="en-US" sz="2800" dirty="0">
                <a:sym typeface="Symbol" panose="05050102010706020507" pitchFamily="18" charset="2"/>
              </a:rPr>
              <a:t> p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baseline="30000" dirty="0">
                <a:sym typeface="Symbol" panose="05050102010706020507" pitchFamily="18" charset="2"/>
              </a:rPr>
              <a:t>max(a</a:t>
            </a:r>
            <a:r>
              <a:rPr lang="en-US" sz="1600" dirty="0">
                <a:sym typeface="Symbol" panose="05050102010706020507" pitchFamily="18" charset="2"/>
              </a:rPr>
              <a:t>2</a:t>
            </a:r>
            <a:r>
              <a:rPr lang="en-US" sz="2800" baseline="30000" dirty="0">
                <a:sym typeface="Symbol" panose="05050102010706020507" pitchFamily="18" charset="2"/>
              </a:rPr>
              <a:t>, b</a:t>
            </a:r>
            <a:r>
              <a:rPr lang="en-US" sz="1600" dirty="0">
                <a:sym typeface="Symbol" panose="05050102010706020507" pitchFamily="18" charset="2"/>
              </a:rPr>
              <a:t>2 </a:t>
            </a:r>
            <a:r>
              <a:rPr lang="en-US" sz="2800" baseline="30000" dirty="0">
                <a:sym typeface="Symbol" panose="05050102010706020507" pitchFamily="18" charset="2"/>
              </a:rPr>
              <a:t>)</a:t>
            </a:r>
            <a:r>
              <a:rPr lang="en-US" sz="1600" dirty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…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baseline="30000" dirty="0" err="1">
                <a:sym typeface="Symbol" panose="05050102010706020507" pitchFamily="18" charset="2"/>
              </a:rPr>
              <a:t>max</a:t>
            </a:r>
            <a:r>
              <a:rPr lang="en-US" sz="2800" baseline="30000" dirty="0">
                <a:sym typeface="Symbol" panose="05050102010706020507" pitchFamily="18" charset="2"/>
              </a:rPr>
              <a:t>(a</a:t>
            </a:r>
            <a:r>
              <a:rPr lang="en-US" sz="1600" dirty="0">
                <a:sym typeface="Symbol" panose="05050102010706020507" pitchFamily="18" charset="2"/>
              </a:rPr>
              <a:t>n</a:t>
            </a:r>
            <a:r>
              <a:rPr lang="en-US" sz="2800" baseline="30000" dirty="0">
                <a:sym typeface="Symbol" panose="05050102010706020507" pitchFamily="18" charset="2"/>
              </a:rPr>
              <a:t>, </a:t>
            </a:r>
            <a:r>
              <a:rPr lang="en-US" sz="2800" baseline="30000" dirty="0" err="1">
                <a:sym typeface="Symbol" panose="05050102010706020507" pitchFamily="18" charset="2"/>
              </a:rPr>
              <a:t>b</a:t>
            </a:r>
            <a:r>
              <a:rPr lang="en-US" sz="1600" dirty="0" err="1">
                <a:sym typeface="Symbol" panose="05050102010706020507" pitchFamily="18" charset="2"/>
              </a:rPr>
              <a:t>n</a:t>
            </a:r>
            <a:r>
              <a:rPr lang="en-US" sz="1600" dirty="0">
                <a:sym typeface="Symbol" panose="05050102010706020507" pitchFamily="18" charset="2"/>
              </a:rPr>
              <a:t> </a:t>
            </a:r>
            <a:r>
              <a:rPr lang="en-US" sz="2800" baseline="30000" dirty="0">
                <a:sym typeface="Symbol" panose="05050102010706020507" pitchFamily="18" charset="2"/>
              </a:rPr>
              <a:t>)</a:t>
            </a:r>
            <a:r>
              <a:rPr lang="en-US" sz="1600" dirty="0">
                <a:sym typeface="Symbol" panose="05050102010706020507" pitchFamily="18" charset="2"/>
              </a:rPr>
              <a:t> </a:t>
            </a: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381000" y="4267200"/>
            <a:ext cx="15240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= 60 =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1828800" y="4267200"/>
            <a:ext cx="1600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81000" y="4876800"/>
            <a:ext cx="15240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 = 54 =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828800" y="4876800"/>
            <a:ext cx="15240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381000" y="5486400"/>
            <a:ext cx="1981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lcm(a, b) =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2286000" y="5486400"/>
            <a:ext cx="47244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= 4275 = 540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utoUpdateAnimBg="0"/>
      <p:bldP spid="194565" grpId="0" autoUpdateAnimBg="0"/>
      <p:bldP spid="194566" grpId="0" autoUpdateAnimBg="0"/>
      <p:bldP spid="194567" grpId="0" autoUpdateAnimBg="0"/>
      <p:bldP spid="194568" grpId="0" autoUpdateAnimBg="0"/>
      <p:bldP spid="19456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Introduction to Number Theory</a:t>
            </a:r>
            <a:endParaRPr lang="en-CA" sz="360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648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Number theory is about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integers</a:t>
            </a:r>
            <a:r>
              <a:rPr lang="en-US" sz="2800" dirty="0">
                <a:sym typeface="Symbol" panose="05050102010706020507" pitchFamily="18" charset="2"/>
              </a:rPr>
              <a:t> and their properties.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We will start with the basic principles of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divisibility,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greatest common divisors,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least common multiples, and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modular arithmetic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and look at some relevant algorithms. 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GCD and LCM</a:t>
            </a:r>
            <a:endParaRPr lang="en-CA" sz="3600"/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2819400" y="1295400"/>
            <a:ext cx="15240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= 60 =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4343400" y="1295400"/>
            <a:ext cx="22098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2819400" y="2057400"/>
            <a:ext cx="15240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 = 54 =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4343400" y="2057400"/>
            <a:ext cx="2362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1981200" y="3886200"/>
            <a:ext cx="1981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lcm(a, b) =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4267200" y="3886200"/>
            <a:ext cx="47244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= 540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593" name="Oval 9"/>
          <p:cNvSpPr>
            <a:spLocks noChangeArrowheads="1"/>
          </p:cNvSpPr>
          <p:nvPr/>
        </p:nvSpPr>
        <p:spPr bwMode="auto">
          <a:xfrm>
            <a:off x="4333875" y="2038350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594" name="Oval 10"/>
          <p:cNvSpPr>
            <a:spLocks noChangeArrowheads="1"/>
          </p:cNvSpPr>
          <p:nvPr/>
        </p:nvSpPr>
        <p:spPr bwMode="auto">
          <a:xfrm>
            <a:off x="5029200" y="1276350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595" name="Oval 11"/>
          <p:cNvSpPr>
            <a:spLocks noChangeArrowheads="1"/>
          </p:cNvSpPr>
          <p:nvPr/>
        </p:nvSpPr>
        <p:spPr bwMode="auto">
          <a:xfrm>
            <a:off x="5667375" y="2028825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596" name="Oval 12"/>
          <p:cNvSpPr>
            <a:spLocks noChangeArrowheads="1"/>
          </p:cNvSpPr>
          <p:nvPr/>
        </p:nvSpPr>
        <p:spPr bwMode="auto">
          <a:xfrm>
            <a:off x="4352925" y="1257300"/>
            <a:ext cx="533400" cy="533400"/>
          </a:xfrm>
          <a:prstGeom prst="ellipse">
            <a:avLst/>
          </a:prstGeom>
          <a:noFill/>
          <a:ln w="19050">
            <a:solidFill>
              <a:srgbClr val="66FF33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597" name="Oval 13"/>
          <p:cNvSpPr>
            <a:spLocks noChangeArrowheads="1"/>
          </p:cNvSpPr>
          <p:nvPr/>
        </p:nvSpPr>
        <p:spPr bwMode="auto">
          <a:xfrm>
            <a:off x="5010150" y="2038350"/>
            <a:ext cx="533400" cy="533400"/>
          </a:xfrm>
          <a:prstGeom prst="ellipse">
            <a:avLst/>
          </a:prstGeom>
          <a:noFill/>
          <a:ln w="19050">
            <a:solidFill>
              <a:srgbClr val="66FF33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598" name="Oval 14"/>
          <p:cNvSpPr>
            <a:spLocks noChangeArrowheads="1"/>
          </p:cNvSpPr>
          <p:nvPr/>
        </p:nvSpPr>
        <p:spPr bwMode="auto">
          <a:xfrm>
            <a:off x="5657850" y="1266825"/>
            <a:ext cx="533400" cy="533400"/>
          </a:xfrm>
          <a:prstGeom prst="ellipse">
            <a:avLst/>
          </a:prstGeom>
          <a:noFill/>
          <a:ln w="19050">
            <a:solidFill>
              <a:srgbClr val="66FF33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599" name="Oval 15"/>
          <p:cNvSpPr>
            <a:spLocks noChangeArrowheads="1"/>
          </p:cNvSpPr>
          <p:nvPr/>
        </p:nvSpPr>
        <p:spPr bwMode="auto">
          <a:xfrm>
            <a:off x="3962400" y="3810000"/>
            <a:ext cx="2057400" cy="609600"/>
          </a:xfrm>
          <a:prstGeom prst="ellipse">
            <a:avLst/>
          </a:prstGeom>
          <a:noFill/>
          <a:ln w="19050">
            <a:solidFill>
              <a:srgbClr val="66FF33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1981200" y="3124200"/>
            <a:ext cx="1981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gcd(a, b) =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4267200" y="3124200"/>
            <a:ext cx="47244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3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= 6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602" name="Oval 18"/>
          <p:cNvSpPr>
            <a:spLocks noChangeArrowheads="1"/>
          </p:cNvSpPr>
          <p:nvPr/>
        </p:nvSpPr>
        <p:spPr bwMode="auto">
          <a:xfrm>
            <a:off x="3962400" y="3048000"/>
            <a:ext cx="20574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1600200" y="4953000"/>
            <a:ext cx="3124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Theorem:  ab =</a:t>
            </a:r>
            <a:endParaRPr lang="en-US" b="1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604" name="Text Box 20"/>
          <p:cNvSpPr txBox="1">
            <a:spLocks noChangeArrowheads="1"/>
          </p:cNvSpPr>
          <p:nvPr/>
        </p:nvSpPr>
        <p:spPr bwMode="auto">
          <a:xfrm>
            <a:off x="4572000" y="4953000"/>
            <a:ext cx="3505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gcd(a,b)lcm(a,b)</a:t>
            </a:r>
            <a:endParaRPr lang="en-US" b="1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  <p:bldP spid="195588" grpId="0" autoUpdateAnimBg="0"/>
      <p:bldP spid="195589" grpId="0" autoUpdateAnimBg="0"/>
      <p:bldP spid="195590" grpId="0" autoUpdateAnimBg="0"/>
      <p:bldP spid="195591" grpId="0" autoUpdateAnimBg="0"/>
      <p:bldP spid="195592" grpId="0" autoUpdateAnimBg="0"/>
      <p:bldP spid="195593" grpId="0" animBg="1"/>
      <p:bldP spid="195594" grpId="0" animBg="1"/>
      <p:bldP spid="195595" grpId="0" animBg="1"/>
      <p:bldP spid="195596" grpId="0" animBg="1"/>
      <p:bldP spid="195597" grpId="0" animBg="1"/>
      <p:bldP spid="195598" grpId="0" animBg="1"/>
      <p:bldP spid="195599" grpId="0" animBg="1"/>
      <p:bldP spid="195600" grpId="0" autoUpdateAnimBg="0"/>
      <p:bldP spid="195601" grpId="0" autoUpdateAnimBg="0"/>
      <p:bldP spid="195602" grpId="0" animBg="1"/>
      <p:bldP spid="195603" grpId="0" autoUpdateAnimBg="0"/>
      <p:bldP spid="19560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Modular Arithmetic</a:t>
            </a:r>
            <a:endParaRPr lang="en-CA" sz="360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2286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Let a be an integer and m be a positive integer.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We denote by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 mod m</a:t>
            </a:r>
            <a:r>
              <a:rPr lang="en-US" sz="2800" dirty="0">
                <a:sym typeface="Symbol" panose="05050102010706020507" pitchFamily="18" charset="2"/>
              </a:rPr>
              <a:t> the remainder when a is divided by m.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Examples: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304800" y="3505200"/>
            <a:ext cx="19050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 mod 4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2133600" y="35052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304800" y="4114800"/>
            <a:ext cx="19050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 mod 3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133600" y="4114800"/>
            <a:ext cx="19050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04800" y="4724400"/>
            <a:ext cx="1981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 mod 10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2286000" y="4724400"/>
            <a:ext cx="1981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304800" y="5334000"/>
            <a:ext cx="22098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-13 mod 4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2438400" y="5334000"/>
            <a:ext cx="6858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utoUpdateAnimBg="0"/>
      <p:bldP spid="196613" grpId="0" autoUpdateAnimBg="0"/>
      <p:bldP spid="196614" grpId="0" autoUpdateAnimBg="0"/>
      <p:bldP spid="196615" grpId="0" autoUpdateAnimBg="0"/>
      <p:bldP spid="196616" grpId="0" autoUpdateAnimBg="0"/>
      <p:bldP spid="196617" grpId="0" autoUpdateAnimBg="0"/>
      <p:bldP spid="196618" grpId="0" autoUpdateAnimBg="0"/>
      <p:bldP spid="1966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Congruences</a:t>
            </a:r>
            <a:endParaRPr lang="en-CA" sz="360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Let a and b be integers and m be a positive integer. We say that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 is congruent to b modulo m</a:t>
            </a:r>
            <a:r>
              <a:rPr lang="en-US" sz="2800" dirty="0">
                <a:sym typeface="Symbol" panose="05050102010706020507" pitchFamily="18" charset="2"/>
              </a:rPr>
              <a:t>  if 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m divides a – b.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We use the notation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  b (mod m)</a:t>
            </a:r>
            <a:r>
              <a:rPr lang="en-US" sz="2800" dirty="0">
                <a:sym typeface="Symbol" panose="05050102010706020507" pitchFamily="18" charset="2"/>
              </a:rPr>
              <a:t> to indicate that a is congruent to b modulo m.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In other words: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a  b (mod m) if and only if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 mod m = b mod m</a:t>
            </a:r>
            <a:r>
              <a:rPr lang="en-US" sz="2800" dirty="0">
                <a:sym typeface="Symbol" panose="05050102010706020507" pitchFamily="18" charset="2"/>
              </a:rPr>
              <a:t>. 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Congruences</a:t>
            </a:r>
            <a:endParaRPr lang="en-CA" sz="360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Examples: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Is it true that 46  68 (mod 11) 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Yes, because 11 | (46 – 68).</a:t>
            </a:r>
            <a:endParaRPr 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Is it true that 46  68 (mod 22)?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Yes, because 22 | (46 – 68).</a:t>
            </a:r>
            <a:endParaRPr 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For which integers z is it true that z  12 (mod 10)?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It is true for any z{…,-28, -18, -8, 2, 12, 22, 32, …}</a:t>
            </a:r>
            <a:endParaRPr 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sz="2800" dirty="0">
                <a:sym typeface="Symbol" panose="05050102010706020507" pitchFamily="18" charset="2"/>
              </a:rPr>
              <a:t> Let m be a positive integer. The integers a and b are congruent modulo m if and only if there is an integer k such that a = b + km.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Congruences</a:t>
            </a:r>
            <a:endParaRPr lang="en-CA" sz="360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sz="2800" dirty="0">
                <a:sym typeface="Symbol" panose="05050102010706020507" pitchFamily="18" charset="2"/>
              </a:rPr>
              <a:t> Let m be a positive integer. 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If a  b (mod m) and c  d (mod m), then 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a + c  b + d (mod m) and ac  </a:t>
            </a:r>
            <a:r>
              <a:rPr lang="en-US" sz="2800" dirty="0" err="1">
                <a:sym typeface="Symbol" panose="05050102010706020507" pitchFamily="18" charset="2"/>
              </a:rPr>
              <a:t>bd</a:t>
            </a:r>
            <a:r>
              <a:rPr lang="en-US" sz="2800" dirty="0">
                <a:sym typeface="Symbol" panose="05050102010706020507" pitchFamily="18" charset="2"/>
              </a:rPr>
              <a:t> (mod m).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Proof: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We know that a  b (mod m) and c  d (mod m) implies that there are integers s and t with 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b = a + </a:t>
            </a:r>
            <a:r>
              <a:rPr lang="en-US" sz="2800" dirty="0" err="1">
                <a:sym typeface="Symbol" panose="05050102010706020507" pitchFamily="18" charset="2"/>
              </a:rPr>
              <a:t>sm</a:t>
            </a:r>
            <a:r>
              <a:rPr lang="en-US" sz="2800" dirty="0">
                <a:sym typeface="Symbol" panose="05050102010706020507" pitchFamily="18" charset="2"/>
              </a:rPr>
              <a:t> and d = c + tm.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Therefore,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b + d = (a + </a:t>
            </a:r>
            <a:r>
              <a:rPr lang="en-US" sz="2800" dirty="0" err="1">
                <a:sym typeface="Symbol" panose="05050102010706020507" pitchFamily="18" charset="2"/>
              </a:rPr>
              <a:t>sm</a:t>
            </a:r>
            <a:r>
              <a:rPr lang="en-US" sz="2800" dirty="0">
                <a:sym typeface="Symbol" panose="05050102010706020507" pitchFamily="18" charset="2"/>
              </a:rPr>
              <a:t>) + (c + tm) = (a + c) + m(s + t) and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err="1">
                <a:sym typeface="Symbol" panose="05050102010706020507" pitchFamily="18" charset="2"/>
              </a:rPr>
              <a:t>bd</a:t>
            </a:r>
            <a:r>
              <a:rPr lang="en-US" sz="2800" dirty="0">
                <a:sym typeface="Symbol" panose="05050102010706020507" pitchFamily="18" charset="2"/>
              </a:rPr>
              <a:t> = (a + </a:t>
            </a:r>
            <a:r>
              <a:rPr lang="en-US" sz="2800" dirty="0" err="1">
                <a:sym typeface="Symbol" panose="05050102010706020507" pitchFamily="18" charset="2"/>
              </a:rPr>
              <a:t>sm</a:t>
            </a:r>
            <a:r>
              <a:rPr lang="en-US" sz="2800" dirty="0">
                <a:sym typeface="Symbol" panose="05050102010706020507" pitchFamily="18" charset="2"/>
              </a:rPr>
              <a:t>)(c + tm) = ac + m(at + </a:t>
            </a:r>
            <a:r>
              <a:rPr lang="en-US" sz="2800" dirty="0" err="1">
                <a:sym typeface="Symbol" panose="05050102010706020507" pitchFamily="18" charset="2"/>
              </a:rPr>
              <a:t>cs</a:t>
            </a:r>
            <a:r>
              <a:rPr lang="en-US" sz="2800" dirty="0">
                <a:sym typeface="Symbol" panose="05050102010706020507" pitchFamily="18" charset="2"/>
              </a:rPr>
              <a:t> + </a:t>
            </a:r>
            <a:r>
              <a:rPr lang="en-US" sz="2800" dirty="0" err="1">
                <a:sym typeface="Symbol" panose="05050102010706020507" pitchFamily="18" charset="2"/>
              </a:rPr>
              <a:t>stm</a:t>
            </a:r>
            <a:r>
              <a:rPr lang="en-US" sz="2800" dirty="0">
                <a:sym typeface="Symbol" panose="05050102010706020507" pitchFamily="18" charset="2"/>
              </a:rPr>
              <a:t>).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Hence, a + c  b + d (mod m) and ac  </a:t>
            </a:r>
            <a:r>
              <a:rPr lang="en-US" sz="2800" dirty="0" err="1">
                <a:sym typeface="Symbol" panose="05050102010706020507" pitchFamily="18" charset="2"/>
              </a:rPr>
              <a:t>bd</a:t>
            </a:r>
            <a:r>
              <a:rPr lang="en-US" sz="2800" dirty="0">
                <a:sym typeface="Symbol" panose="05050102010706020507" pitchFamily="18" charset="2"/>
              </a:rPr>
              <a:t> (mod m).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The Euclidean Algorithm </a:t>
            </a:r>
            <a:endParaRPr lang="en-CA" sz="360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Euclidean Algorithm</a:t>
            </a:r>
            <a:r>
              <a:rPr lang="en-US" sz="2800" dirty="0">
                <a:sym typeface="Symbol" panose="05050102010706020507" pitchFamily="18" charset="2"/>
              </a:rPr>
              <a:t> finds the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greatest common divisor</a:t>
            </a:r>
            <a:r>
              <a:rPr lang="en-US" sz="2800" dirty="0">
                <a:sym typeface="Symbol" panose="05050102010706020507" pitchFamily="18" charset="2"/>
              </a:rPr>
              <a:t> of two integers a and b.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For example, if we want to find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(287, 91), we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divide</a:t>
            </a:r>
            <a:r>
              <a:rPr lang="en-US" sz="2800" dirty="0">
                <a:sym typeface="Symbol" panose="05050102010706020507" pitchFamily="18" charset="2"/>
              </a:rPr>
              <a:t> 287 by 91: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0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287 = 913 + 14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0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We know that for integers a, b and c,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if a | b and a | c, then a | (b + c).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0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Therefore, any divisor of 287 and 91 must also be a divisor of 287 - 913 = 14.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Consequently,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(287, 91) =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(14, 91).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The Euclidean Algorithm </a:t>
            </a:r>
            <a:endParaRPr lang="en-CA" sz="360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In the next step, we divide 91 by 14: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91 = 146 + 7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This means that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(14, 91) =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(14, 7).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So we divide 14 by 7: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14 = 72 + 0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We find that 7 | 14, and thus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(14, 7) = 7.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Therefore, </a:t>
            </a:r>
            <a:r>
              <a:rPr lang="en-US" sz="2800" b="1" dirty="0" err="1">
                <a:solidFill>
                  <a:srgbClr val="00FFFF"/>
                </a:solidFill>
                <a:sym typeface="Symbol" panose="05050102010706020507" pitchFamily="18" charset="2"/>
              </a:rPr>
              <a:t>gcd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(287, 91) = 7.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The Euclidean Algorithm </a:t>
            </a:r>
            <a:endParaRPr lang="en-CA" sz="360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In </a:t>
            </a:r>
            <a:r>
              <a:rPr lang="en-US" sz="2800" b="1" dirty="0" err="1">
                <a:solidFill>
                  <a:srgbClr val="00FFFF"/>
                </a:solidFill>
                <a:sym typeface="Symbol" panose="05050102010706020507" pitchFamily="18" charset="2"/>
              </a:rPr>
              <a:t>pseudocode</a:t>
            </a:r>
            <a:r>
              <a:rPr lang="en-US" sz="2800" dirty="0">
                <a:sym typeface="Symbol" panose="05050102010706020507" pitchFamily="18" charset="2"/>
              </a:rPr>
              <a:t>, the algorithm can be implemented as follows: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ym typeface="Symbol" panose="05050102010706020507" pitchFamily="18" charset="2"/>
              </a:rPr>
              <a:t>procedure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gcd</a:t>
            </a:r>
            <a:r>
              <a:rPr lang="en-US" sz="2800" dirty="0">
                <a:sym typeface="Symbol" panose="05050102010706020507" pitchFamily="18" charset="2"/>
              </a:rPr>
              <a:t>(a, b: positive integers)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x := a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y := b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ym typeface="Symbol" panose="05050102010706020507" pitchFamily="18" charset="2"/>
              </a:rPr>
              <a:t>while</a:t>
            </a:r>
            <a:r>
              <a:rPr lang="en-US" sz="2800" dirty="0">
                <a:sym typeface="Symbol" panose="05050102010706020507" pitchFamily="18" charset="2"/>
              </a:rPr>
              <a:t> y  0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ym typeface="Symbol" panose="05050102010706020507" pitchFamily="18" charset="2"/>
              </a:rPr>
              <a:t>begin</a:t>
            </a:r>
            <a:endParaRPr lang="en-US" sz="2800" b="1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	r := x </a:t>
            </a:r>
            <a:r>
              <a:rPr lang="en-US" sz="2800" b="1" dirty="0">
                <a:sym typeface="Symbol" panose="05050102010706020507" pitchFamily="18" charset="2"/>
              </a:rPr>
              <a:t>mod</a:t>
            </a:r>
            <a:r>
              <a:rPr lang="en-US" sz="2800" dirty="0">
                <a:sym typeface="Symbol" panose="05050102010706020507" pitchFamily="18" charset="2"/>
              </a:rPr>
              <a:t> y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	x := y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	y := r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ym typeface="Symbol" panose="05050102010706020507" pitchFamily="18" charset="2"/>
              </a:rPr>
              <a:t>end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{x is </a:t>
            </a:r>
            <a:r>
              <a:rPr lang="en-US" sz="2800" dirty="0" err="1">
                <a:solidFill>
                  <a:srgbClr val="66FF33"/>
                </a:solidFill>
                <a:sym typeface="Symbol" panose="05050102010706020507" pitchFamily="18" charset="2"/>
              </a:rPr>
              <a:t>gcd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(a, b)}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Representations of Integers</a:t>
            </a:r>
            <a:endParaRPr lang="en-CA" sz="360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Let b be a positive integer greater than 1.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Then if n is a positive integer, it can be expressed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uniquely</a:t>
            </a:r>
            <a:r>
              <a:rPr lang="en-US" sz="2800" dirty="0">
                <a:sym typeface="Symbol" panose="05050102010706020507" pitchFamily="18" charset="2"/>
              </a:rPr>
              <a:t> in the form: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n = </a:t>
            </a:r>
            <a:r>
              <a:rPr lang="en-US" sz="2800" dirty="0" err="1">
                <a:sym typeface="Symbol" panose="05050102010706020507" pitchFamily="18" charset="2"/>
              </a:rPr>
              <a:t>a</a:t>
            </a:r>
            <a:r>
              <a:rPr lang="en-US" sz="2800" baseline="-25000" dirty="0" err="1">
                <a:sym typeface="Symbol" panose="05050102010706020507" pitchFamily="18" charset="2"/>
              </a:rPr>
              <a:t>k</a:t>
            </a:r>
            <a:r>
              <a:rPr lang="en-US" sz="2800" dirty="0" err="1">
                <a:sym typeface="Symbol" panose="05050102010706020507" pitchFamily="18" charset="2"/>
              </a:rPr>
              <a:t>b</a:t>
            </a:r>
            <a:r>
              <a:rPr lang="en-US" sz="2800" baseline="30000" dirty="0" err="1">
                <a:sym typeface="Symbol" panose="05050102010706020507" pitchFamily="18" charset="2"/>
              </a:rPr>
              <a:t>k</a:t>
            </a:r>
            <a:r>
              <a:rPr lang="en-US" sz="2800" dirty="0">
                <a:sym typeface="Symbol" panose="05050102010706020507" pitchFamily="18" charset="2"/>
              </a:rPr>
              <a:t> + a</a:t>
            </a:r>
            <a:r>
              <a:rPr lang="en-US" sz="2800" baseline="-25000" dirty="0">
                <a:sym typeface="Symbol" panose="05050102010706020507" pitchFamily="18" charset="2"/>
              </a:rPr>
              <a:t>k-1</a:t>
            </a:r>
            <a:r>
              <a:rPr lang="en-US" sz="2800" dirty="0">
                <a:sym typeface="Symbol" panose="05050102010706020507" pitchFamily="18" charset="2"/>
              </a:rPr>
              <a:t>b</a:t>
            </a:r>
            <a:r>
              <a:rPr lang="en-US" sz="2800" baseline="30000" dirty="0">
                <a:sym typeface="Symbol" panose="05050102010706020507" pitchFamily="18" charset="2"/>
              </a:rPr>
              <a:t>k-1</a:t>
            </a:r>
            <a:r>
              <a:rPr lang="en-US" sz="2800" dirty="0">
                <a:sym typeface="Symbol" panose="05050102010706020507" pitchFamily="18" charset="2"/>
              </a:rPr>
              <a:t> + … + a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b + a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where k is a nonnegative integer,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, a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…, </a:t>
            </a:r>
            <a:r>
              <a:rPr lang="en-US" sz="2800" dirty="0" err="1">
                <a:sym typeface="Symbol" panose="05050102010706020507" pitchFamily="18" charset="2"/>
              </a:rPr>
              <a:t>a</a:t>
            </a:r>
            <a:r>
              <a:rPr lang="en-US" sz="2800" baseline="-25000" dirty="0" err="1">
                <a:sym typeface="Symbol" panose="05050102010706020507" pitchFamily="18" charset="2"/>
              </a:rPr>
              <a:t>k</a:t>
            </a:r>
            <a:r>
              <a:rPr lang="en-US" sz="2800" dirty="0">
                <a:sym typeface="Symbol" panose="05050102010706020507" pitchFamily="18" charset="2"/>
              </a:rPr>
              <a:t> are nonnegative integers less than b,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and </a:t>
            </a:r>
            <a:r>
              <a:rPr lang="en-US" sz="2800" dirty="0" err="1">
                <a:sym typeface="Symbol" panose="05050102010706020507" pitchFamily="18" charset="2"/>
              </a:rPr>
              <a:t>a</a:t>
            </a:r>
            <a:r>
              <a:rPr lang="en-US" sz="2800" baseline="-25000" dirty="0" err="1">
                <a:sym typeface="Symbol" panose="05050102010706020507" pitchFamily="18" charset="2"/>
              </a:rPr>
              <a:t>k</a:t>
            </a:r>
            <a:r>
              <a:rPr lang="en-US" sz="2800" dirty="0">
                <a:sym typeface="Symbol" panose="05050102010706020507" pitchFamily="18" charset="2"/>
              </a:rPr>
              <a:t>  0.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for b=10: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859 = 810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+ 510</a:t>
            </a:r>
            <a:r>
              <a:rPr lang="en-US" sz="2800" baseline="30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+ 910</a:t>
            </a:r>
            <a:r>
              <a:rPr lang="en-US" sz="2800" baseline="30000" dirty="0">
                <a:sym typeface="Symbol" panose="05050102010706020507" pitchFamily="18" charset="2"/>
              </a:rPr>
              <a:t>0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Representations of Integers</a:t>
            </a:r>
            <a:endParaRPr lang="en-CA" sz="360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for b=2 (binary expansion):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(10110)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= 12</a:t>
            </a:r>
            <a:r>
              <a:rPr lang="en-US" sz="2800" baseline="30000" dirty="0">
                <a:sym typeface="Symbol" panose="05050102010706020507" pitchFamily="18" charset="2"/>
              </a:rPr>
              <a:t>4</a:t>
            </a:r>
            <a:r>
              <a:rPr lang="en-US" sz="2800" dirty="0">
                <a:sym typeface="Symbol" panose="05050102010706020507" pitchFamily="18" charset="2"/>
              </a:rPr>
              <a:t> + 12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+ 12</a:t>
            </a:r>
            <a:r>
              <a:rPr lang="en-US" sz="2800" baseline="30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= (22)</a:t>
            </a:r>
            <a:r>
              <a:rPr lang="en-US" sz="2800" baseline="-25000" dirty="0">
                <a:sym typeface="Symbol" panose="05050102010706020507" pitchFamily="18" charset="2"/>
              </a:rPr>
              <a:t>10</a:t>
            </a:r>
            <a:endParaRPr lang="en-US" sz="2800" baseline="-250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for b=16 (hexadecimal expansion):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(we use letters A to F to indicate numbers 10 to 15)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(3A0F)</a:t>
            </a:r>
            <a:r>
              <a:rPr lang="en-US" sz="2800" baseline="-25000" dirty="0">
                <a:sym typeface="Symbol" panose="05050102010706020507" pitchFamily="18" charset="2"/>
              </a:rPr>
              <a:t>16</a:t>
            </a:r>
            <a:r>
              <a:rPr lang="en-US" sz="2800" dirty="0">
                <a:sym typeface="Symbol" panose="05050102010706020507" pitchFamily="18" charset="2"/>
              </a:rPr>
              <a:t> = 316</a:t>
            </a:r>
            <a:r>
              <a:rPr lang="en-US" sz="2800" baseline="30000" dirty="0">
                <a:sym typeface="Symbol" panose="05050102010706020507" pitchFamily="18" charset="2"/>
              </a:rPr>
              <a:t>3</a:t>
            </a:r>
            <a:r>
              <a:rPr lang="en-US" sz="2800" dirty="0">
                <a:sym typeface="Symbol" panose="05050102010706020507" pitchFamily="18" charset="2"/>
              </a:rPr>
              <a:t> + 1016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+ 1516</a:t>
            </a:r>
            <a:r>
              <a:rPr lang="en-US" sz="2800" baseline="30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(14863)</a:t>
            </a:r>
            <a:r>
              <a:rPr lang="en-US" sz="2800" baseline="-25000" dirty="0">
                <a:sym typeface="Symbol" panose="05050102010706020507" pitchFamily="18" charset="2"/>
              </a:rPr>
              <a:t>10</a:t>
            </a:r>
            <a:endParaRPr lang="en-US" sz="2800" baseline="-250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  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Division</a:t>
            </a:r>
            <a:endParaRPr lang="en-CA" sz="360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If a and b are integers with a  0, we say that 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a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divides</a:t>
            </a:r>
            <a:r>
              <a:rPr lang="en-US" sz="2800" dirty="0">
                <a:sym typeface="Symbol" panose="05050102010706020507" pitchFamily="18" charset="2"/>
              </a:rPr>
              <a:t> b if there is an integer c so that b = ac.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When a divides b we say that a is a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factor</a:t>
            </a:r>
            <a:r>
              <a:rPr lang="en-US" sz="2800" dirty="0">
                <a:sym typeface="Symbol" panose="05050102010706020507" pitchFamily="18" charset="2"/>
              </a:rPr>
              <a:t> of b and that b is a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multiple</a:t>
            </a:r>
            <a:r>
              <a:rPr lang="en-US" sz="2800" dirty="0">
                <a:sym typeface="Symbol" panose="05050102010706020507" pitchFamily="18" charset="2"/>
              </a:rPr>
              <a:t> of a.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notation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 | b</a:t>
            </a:r>
            <a:r>
              <a:rPr lang="en-US" sz="2800" dirty="0">
                <a:sym typeface="Symbol" panose="05050102010706020507" pitchFamily="18" charset="2"/>
              </a:rPr>
              <a:t> means that a divides b.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We write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 X b</a:t>
            </a:r>
            <a:r>
              <a:rPr lang="en-US" sz="2800" dirty="0">
                <a:sym typeface="Symbol" panose="05050102010706020507" pitchFamily="18" charset="2"/>
              </a:rPr>
              <a:t> when a does not divide b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(see book for correct symbol).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18861"/>
            <a:ext cx="8763000" cy="4267200"/>
          </a:xfrm>
        </p:spPr>
        <p:txBody>
          <a:bodyPr/>
          <a:lstStyle/>
          <a:p>
            <a:r>
              <a:rPr lang="en-US" sz="2800" dirty="0"/>
              <a:t>What is the decimal expansion of  the integer that has (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1 0101 1111</a:t>
            </a:r>
            <a:r>
              <a:rPr lang="en-US" sz="2800" dirty="0"/>
              <a:t>)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/>
              <a:t> as its binary expansion?</a:t>
            </a:r>
            <a:endParaRPr lang="en-US" sz="2800" dirty="0"/>
          </a:p>
          <a:p>
            <a:endParaRPr lang="en-US" sz="2800" dirty="0"/>
          </a:p>
          <a:p>
            <a:pPr>
              <a:buNone/>
            </a:pPr>
            <a:r>
              <a:rPr lang="en-US" sz="2800" b="1" dirty="0"/>
              <a:t>Solution</a:t>
            </a:r>
            <a:r>
              <a:rPr lang="en-US" sz="2800" dirty="0"/>
              <a:t>: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 (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1 0101 1111</a:t>
            </a:r>
            <a:r>
              <a:rPr lang="en-US" sz="2800" dirty="0"/>
              <a:t>)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  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= 1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∙2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8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∙2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7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∙2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6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∙2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5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∙2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4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∙2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3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∙2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2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∙2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1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∙2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0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=351. </a:t>
            </a:r>
            <a:endParaRPr lang="en-US" sz="2800" dirty="0">
              <a:latin typeface="Cambria Math" panose="02040503050406030204"/>
              <a:ea typeface="Cambria Math" panose="02040503050406030204"/>
            </a:endParaRPr>
          </a:p>
          <a:p>
            <a:pPr>
              <a:buNone/>
            </a:pPr>
            <a:endParaRPr lang="en-US" sz="2800" dirty="0">
              <a:latin typeface="Cambria Math" panose="02040503050406030204"/>
              <a:ea typeface="Cambria Math" panose="02040503050406030204"/>
            </a:endParaRPr>
          </a:p>
          <a:p>
            <a:r>
              <a:rPr lang="en-US" sz="2800" dirty="0"/>
              <a:t>What is the decimal expansion of the number with octal expansion (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7016</a:t>
            </a:r>
            <a:r>
              <a:rPr lang="en-US" sz="2800" dirty="0"/>
              <a:t>)</a:t>
            </a:r>
            <a:r>
              <a:rPr lang="en-US" sz="2800" baseline="-25000" dirty="0"/>
              <a:t>8 </a:t>
            </a:r>
            <a:r>
              <a:rPr lang="en-US" sz="2800" dirty="0"/>
              <a:t>?</a:t>
            </a:r>
            <a:endParaRPr lang="en-US" sz="2800" dirty="0"/>
          </a:p>
          <a:p>
            <a:r>
              <a:rPr lang="en-US" sz="2800" b="1" dirty="0"/>
              <a:t>Solution</a:t>
            </a:r>
            <a:r>
              <a:rPr lang="en-US" sz="2800" dirty="0"/>
              <a:t>: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∙8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3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∙8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2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∙8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1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∙8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0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=3598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267200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 Example</a:t>
            </a:r>
            <a:r>
              <a:rPr lang="en-US" sz="2800" dirty="0"/>
              <a:t>: What is the decimal expansion of the number with hexadecimal expansion (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2AE0B</a:t>
            </a:r>
            <a:r>
              <a:rPr lang="en-US" sz="2800" dirty="0"/>
              <a:t>)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2800" baseline="-25000" dirty="0"/>
              <a:t> </a:t>
            </a:r>
            <a:r>
              <a:rPr lang="en-US" sz="2800" dirty="0"/>
              <a:t>?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b="1" dirty="0"/>
              <a:t>Solution</a:t>
            </a:r>
            <a:r>
              <a:rPr lang="en-US" sz="2800" dirty="0"/>
              <a:t>: </a:t>
            </a:r>
            <a:endParaRPr lang="en-US" sz="2800" dirty="0"/>
          </a:p>
          <a:p>
            <a:pPr>
              <a:buNone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∙16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4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∙16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3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∙16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2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∙16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1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∙16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0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=175627</a:t>
            </a:r>
            <a:endParaRPr lang="en-US" sz="2800" dirty="0">
              <a:latin typeface="Cambria Math" panose="02040503050406030204"/>
              <a:ea typeface="Cambria Math" panose="02040503050406030204"/>
            </a:endParaRPr>
          </a:p>
          <a:p>
            <a:pPr>
              <a:buNone/>
            </a:pPr>
            <a:r>
              <a:rPr lang="en-US" sz="2800" dirty="0">
                <a:latin typeface="Cambria Math" panose="02040503050406030204"/>
                <a:ea typeface="Cambria Math" panose="02040503050406030204"/>
              </a:rPr>
              <a:t>   </a:t>
            </a:r>
            <a:r>
              <a:rPr lang="en-US" sz="2800" b="1" dirty="0"/>
              <a:t>Example</a:t>
            </a:r>
            <a:r>
              <a:rPr lang="en-US" sz="2800" dirty="0"/>
              <a:t>: What is the decimal expansion of the number with hexadecimal expansion (E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2800" dirty="0"/>
              <a:t>)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2800" baseline="-25000" dirty="0"/>
              <a:t> </a:t>
            </a:r>
            <a:r>
              <a:rPr lang="en-US" sz="2800" dirty="0"/>
              <a:t>?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b="1" dirty="0"/>
              <a:t>Solution</a:t>
            </a:r>
            <a:r>
              <a:rPr lang="en-US" sz="2800" dirty="0"/>
              <a:t>: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1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∙16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∙16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1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+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∙16</a:t>
            </a:r>
            <a:r>
              <a:rPr lang="en-US" sz="2800" baseline="30000" dirty="0">
                <a:latin typeface="Cambria Math" panose="02040503050406030204"/>
                <a:ea typeface="Cambria Math" panose="02040503050406030204"/>
              </a:rPr>
              <a:t>0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 = 256 + 224 + 5 = 485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Representations of Integers</a:t>
            </a:r>
            <a:endParaRPr lang="en-CA" sz="360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How can we construct the base b expansion of an integer n?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First, divide n by b to obtain a quotient q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and remainder a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, that is,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n = bq</a:t>
            </a:r>
            <a:r>
              <a:rPr lang="en-US" sz="2800" baseline="-25000" dirty="0">
                <a:solidFill>
                  <a:srgbClr val="00FFFF"/>
                </a:solidFill>
                <a:sym typeface="Symbol" panose="05050102010706020507" pitchFamily="18" charset="2"/>
              </a:rPr>
              <a:t>0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+ a</a:t>
            </a:r>
            <a:r>
              <a:rPr lang="en-US" sz="2800" baseline="-25000" dirty="0">
                <a:solidFill>
                  <a:srgbClr val="00FFFF"/>
                </a:solidFill>
                <a:sym typeface="Symbol" panose="05050102010706020507" pitchFamily="18" charset="2"/>
              </a:rPr>
              <a:t>0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, where 0  a</a:t>
            </a:r>
            <a:r>
              <a:rPr lang="en-US" sz="2800" baseline="-25000" dirty="0">
                <a:solidFill>
                  <a:srgbClr val="00FFFF"/>
                </a:solidFill>
                <a:sym typeface="Symbol" panose="05050102010706020507" pitchFamily="18" charset="2"/>
              </a:rPr>
              <a:t>0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&lt; b.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remainder a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is the rightmost digit in the base b expansion of n.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Next, divide q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by b to obtain: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q</a:t>
            </a:r>
            <a:r>
              <a:rPr lang="en-US" sz="2800" baseline="-25000" dirty="0">
                <a:solidFill>
                  <a:srgbClr val="00FFFF"/>
                </a:solidFill>
                <a:sym typeface="Symbol" panose="05050102010706020507" pitchFamily="18" charset="2"/>
              </a:rPr>
              <a:t>0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= bq</a:t>
            </a:r>
            <a:r>
              <a:rPr lang="en-US" sz="2800" baseline="-25000" dirty="0">
                <a:solidFill>
                  <a:srgbClr val="00FFFF"/>
                </a:solidFill>
                <a:sym typeface="Symbol" panose="05050102010706020507" pitchFamily="18" charset="2"/>
              </a:rPr>
              <a:t>1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+ a</a:t>
            </a:r>
            <a:r>
              <a:rPr lang="en-US" sz="2800" baseline="-25000" dirty="0">
                <a:solidFill>
                  <a:srgbClr val="00FFFF"/>
                </a:solidFill>
                <a:sym typeface="Symbol" panose="05050102010706020507" pitchFamily="18" charset="2"/>
              </a:rPr>
              <a:t>1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, where 0  a</a:t>
            </a:r>
            <a:r>
              <a:rPr lang="en-US" sz="2800" baseline="-25000" dirty="0">
                <a:solidFill>
                  <a:srgbClr val="00FFFF"/>
                </a:solidFill>
                <a:sym typeface="Symbol" panose="05050102010706020507" pitchFamily="18" charset="2"/>
              </a:rPr>
              <a:t>1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&lt; b.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is the second digit from the right in the base b expansion of n. Continue this process until you obtain a quotient equal to zero.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Algorithm: Constructing Base </a:t>
            </a:r>
            <a:r>
              <a:rPr lang="en-US" sz="3600" i="1" dirty="0"/>
              <a:t>b</a:t>
            </a:r>
            <a:r>
              <a:rPr lang="en-US" sz="3600" dirty="0"/>
              <a:t> Expansions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458200" cy="4648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i="1" dirty="0"/>
              <a:t> q </a:t>
            </a:r>
            <a:r>
              <a:rPr lang="en-US" dirty="0"/>
              <a:t>represents the quotient obtained by successive divisions by </a:t>
            </a:r>
            <a:r>
              <a:rPr lang="en-US" i="1" dirty="0"/>
              <a:t>b</a:t>
            </a:r>
            <a:r>
              <a:rPr lang="en-US" dirty="0"/>
              <a:t>, starting with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The digits in the base </a:t>
            </a:r>
            <a:r>
              <a:rPr lang="en-US" i="1" dirty="0"/>
              <a:t>b </a:t>
            </a:r>
            <a:r>
              <a:rPr lang="en-US" dirty="0"/>
              <a:t>expansion are the remainders of the division given by</a:t>
            </a:r>
            <a:r>
              <a:rPr lang="en-US" i="1" dirty="0"/>
              <a:t> q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b.</a:t>
            </a:r>
            <a:endParaRPr lang="en-US" i="1" dirty="0"/>
          </a:p>
          <a:p>
            <a:r>
              <a:rPr lang="en-US" dirty="0"/>
              <a:t>The algorithm terminates when </a:t>
            </a:r>
            <a:r>
              <a:rPr lang="en-US" i="1" dirty="0"/>
              <a:t>q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/>
              <a:t> is reached</a:t>
            </a:r>
            <a:r>
              <a:rPr lang="en-US" i="1" dirty="0"/>
              <a:t>.</a:t>
            </a:r>
            <a:endParaRPr lang="en-US" i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7200" y="1905000"/>
            <a:ext cx="81534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sz="2600" b="1" dirty="0"/>
              <a:t>procedure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base b expansion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i="1" dirty="0"/>
              <a:t>n, 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positive integer</a:t>
            </a:r>
            <a:r>
              <a:rPr lang="en-US" sz="2600" dirty="0"/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/>
              <a:t>with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sz="2600" i="1" dirty="0" err="1"/>
              <a:t>q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lang="en-US" sz="2600" i="1" dirty="0">
                <a:ea typeface="Cambria Math" panose="02040503050406030204" pitchFamily="18" charset="0"/>
              </a:rPr>
              <a:t>n</a:t>
            </a:r>
            <a:endParaRPr lang="en-US" sz="2600" i="1" dirty="0">
              <a:ea typeface="Cambria Math" panose="02040503050406030204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sz="2600" i="1" dirty="0">
                <a:ea typeface="Cambria Math" panose="02040503050406030204" pitchFamily="18" charset="0"/>
              </a:rPr>
              <a:t>k </a:t>
            </a:r>
            <a:r>
              <a:rPr lang="en-US" sz="2600" dirty="0">
                <a:ea typeface="Cambria Math" panose="02040503050406030204" pitchFamily="18" charset="0"/>
              </a:rPr>
              <a:t>:=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2600" i="1" dirty="0"/>
              <a:t>q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≠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k</a:t>
            </a:r>
            <a:r>
              <a:rPr lang="en-US" sz="2600" dirty="0"/>
              <a:t> := </a:t>
            </a:r>
            <a:r>
              <a:rPr lang="en-US" sz="2600" i="1" dirty="0"/>
              <a:t>q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b</a:t>
            </a:r>
            <a:endParaRPr lang="en-US" sz="2600" i="1" dirty="0"/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q</a:t>
            </a:r>
            <a:r>
              <a:rPr lang="en-US" sz="2600" dirty="0"/>
              <a:t> := </a:t>
            </a:r>
            <a:r>
              <a:rPr lang="en-US" sz="2600" i="1" dirty="0"/>
              <a:t>q</a:t>
            </a:r>
            <a:r>
              <a:rPr lang="en-US" sz="2600" dirty="0"/>
              <a:t> </a:t>
            </a:r>
            <a:r>
              <a:rPr lang="en-US" sz="2600" b="1" dirty="0"/>
              <a:t>div</a:t>
            </a:r>
            <a:r>
              <a:rPr lang="en-US" sz="2600" dirty="0"/>
              <a:t> </a:t>
            </a:r>
            <a:r>
              <a:rPr lang="en-US" sz="2600" i="1" dirty="0"/>
              <a:t>b</a:t>
            </a:r>
            <a:endParaRPr lang="en-US" sz="2600" i="1" dirty="0"/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k</a:t>
            </a:r>
            <a:r>
              <a:rPr lang="en-US" sz="2600" dirty="0"/>
              <a:t> := </a:t>
            </a:r>
            <a:r>
              <a:rPr lang="en-US" sz="2600" i="1" dirty="0"/>
              <a:t>k</a:t>
            </a:r>
            <a:r>
              <a:rPr lang="en-US" sz="2600" dirty="0"/>
              <a:t> +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i="1" dirty="0"/>
              <a:t> ,…, a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i="1" dirty="0"/>
              <a:t>,a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/>
              <a:t>){(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i="1" dirty="0"/>
              <a:t> … a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i="1" baseline="-25000" dirty="0"/>
              <a:t>b</a:t>
            </a:r>
            <a:r>
              <a:rPr lang="en-US" sz="2600" dirty="0"/>
              <a:t> 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</a:t>
            </a:r>
            <a:r>
              <a:rPr lang="en-US" sz="2600" dirty="0"/>
              <a:t>base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b </a:t>
            </a:r>
            <a:r>
              <a:rPr lang="en-US" sz="2600" dirty="0"/>
              <a:t>expansion of </a:t>
            </a:r>
            <a:r>
              <a:rPr lang="en-US" sz="2600" i="1" dirty="0"/>
              <a:t>n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Representations of Integers</a:t>
            </a:r>
            <a:endParaRPr lang="en-CA" sz="360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257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What is the base 8 expansion of (12345)</a:t>
            </a:r>
            <a:r>
              <a:rPr lang="en-US" sz="2800" baseline="-25000" dirty="0">
                <a:sym typeface="Symbol" panose="05050102010706020507" pitchFamily="18" charset="2"/>
              </a:rPr>
              <a:t>10  </a:t>
            </a:r>
            <a:r>
              <a:rPr lang="en-US" sz="2800" dirty="0">
                <a:sym typeface="Symbol" panose="05050102010706020507" pitchFamily="18" charset="2"/>
              </a:rPr>
              <a:t>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First, divide 12345 by 8: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12345 = 81543 + 1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1543 = 8192 + 7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192 = 824 + 0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24 = 83 + 0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3 = 80 + 3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The result is: (12345)</a:t>
            </a:r>
            <a:r>
              <a:rPr lang="en-US" sz="2800" baseline="-25000" dirty="0">
                <a:solidFill>
                  <a:srgbClr val="00FFFF"/>
                </a:solidFill>
                <a:sym typeface="Symbol" panose="05050102010706020507" pitchFamily="18" charset="2"/>
              </a:rPr>
              <a:t>10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= (30071)</a:t>
            </a:r>
            <a:r>
              <a:rPr lang="en-US" sz="2800" baseline="-25000" dirty="0">
                <a:solidFill>
                  <a:srgbClr val="00FFFF"/>
                </a:solidFill>
                <a:sym typeface="Symbol" panose="05050102010706020507" pitchFamily="18" charset="2"/>
              </a:rPr>
              <a:t>8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.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6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Representations of Integers</a:t>
            </a:r>
            <a:endParaRPr lang="en-CA" sz="360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257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ym typeface="Symbol" panose="05050102010706020507" pitchFamily="18" charset="2"/>
              </a:rPr>
              <a:t>procedure </a:t>
            </a:r>
            <a:r>
              <a:rPr lang="en-US" sz="2800" dirty="0" err="1">
                <a:sym typeface="Symbol" panose="05050102010706020507" pitchFamily="18" charset="2"/>
              </a:rPr>
              <a:t>base_b_expansion</a:t>
            </a:r>
            <a:r>
              <a:rPr lang="en-US" sz="2800" dirty="0">
                <a:sym typeface="Symbol" panose="05050102010706020507" pitchFamily="18" charset="2"/>
              </a:rPr>
              <a:t>(n, b: positive integers)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q := n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k := 0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ym typeface="Symbol" panose="05050102010706020507" pitchFamily="18" charset="2"/>
              </a:rPr>
              <a:t>while</a:t>
            </a:r>
            <a:r>
              <a:rPr lang="en-US" sz="2800" dirty="0">
                <a:sym typeface="Symbol" panose="05050102010706020507" pitchFamily="18" charset="2"/>
              </a:rPr>
              <a:t> q  0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ym typeface="Symbol" panose="05050102010706020507" pitchFamily="18" charset="2"/>
              </a:rPr>
              <a:t>begin</a:t>
            </a:r>
            <a:endParaRPr lang="en-US" sz="2800" b="1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	</a:t>
            </a:r>
            <a:r>
              <a:rPr lang="en-US" sz="2800" dirty="0" err="1">
                <a:sym typeface="Symbol" panose="05050102010706020507" pitchFamily="18" charset="2"/>
              </a:rPr>
              <a:t>a</a:t>
            </a:r>
            <a:r>
              <a:rPr lang="en-US" sz="2800" baseline="-25000" dirty="0" err="1">
                <a:sym typeface="Symbol" panose="05050102010706020507" pitchFamily="18" charset="2"/>
              </a:rPr>
              <a:t>k</a:t>
            </a:r>
            <a:r>
              <a:rPr lang="en-US" sz="2800" dirty="0">
                <a:sym typeface="Symbol" panose="05050102010706020507" pitchFamily="18" charset="2"/>
              </a:rPr>
              <a:t> := q mod b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	q := q/b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	k := k + 1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ym typeface="Symbol" panose="05050102010706020507" pitchFamily="18" charset="2"/>
              </a:rPr>
              <a:t>end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{the base b expansion of n is (a</a:t>
            </a:r>
            <a:r>
              <a:rPr lang="en-US" sz="2800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k-1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 … a</a:t>
            </a:r>
            <a:r>
              <a:rPr lang="en-US" sz="2800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1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0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)</a:t>
            </a:r>
            <a:r>
              <a:rPr lang="en-US" sz="2800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b 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}</a:t>
            </a:r>
            <a:endParaRPr 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Hexadecimal, Octal, and Binary Representations</a:t>
            </a:r>
            <a:endParaRPr lang="en-US" dirty="0"/>
          </a:p>
        </p:txBody>
      </p:sp>
      <p:pic>
        <p:nvPicPr>
          <p:cNvPr id="4" name="Content Placeholder 3" descr="table31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952500" y="2069632"/>
            <a:ext cx="7239000" cy="2038165"/>
          </a:xfrm>
        </p:spPr>
      </p:pic>
      <p:sp>
        <p:nvSpPr>
          <p:cNvPr id="5" name="TextBox 4"/>
          <p:cNvSpPr txBox="1"/>
          <p:nvPr/>
        </p:nvSpPr>
        <p:spPr>
          <a:xfrm>
            <a:off x="228600" y="5029200"/>
            <a:ext cx="8839200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Each octal digit corresponds to a block of </a:t>
            </a: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300" dirty="0"/>
              <a:t> binary digits.</a:t>
            </a:r>
            <a:endParaRPr lang="en-US" sz="2300" dirty="0"/>
          </a:p>
          <a:p>
            <a:r>
              <a:rPr lang="en-US" sz="2300" dirty="0"/>
              <a:t>Each hexadecimal digit corresponds to a block of </a:t>
            </a: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300" dirty="0"/>
              <a:t> binary digits. </a:t>
            </a:r>
            <a:endParaRPr lang="en-US" sz="2300" dirty="0"/>
          </a:p>
          <a:p>
            <a:r>
              <a:rPr lang="en-US" sz="2300" dirty="0"/>
              <a:t>So, conversion between binary, octal, and hexadecimal is easy.</a:t>
            </a: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4192588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/>
              <a:t>s are not shown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Binary, Octal, and Hexadecimal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24268"/>
            <a:ext cx="8991600" cy="47337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   Example</a:t>
            </a:r>
            <a:r>
              <a:rPr lang="en-US" sz="2800" dirty="0"/>
              <a:t>: Find the octal and hexadecimal expansions of (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11 1110 1011 1100</a:t>
            </a:r>
            <a:r>
              <a:rPr lang="en-US" sz="2800" dirty="0"/>
              <a:t>)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/>
              <a:t>.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b="1" dirty="0"/>
              <a:t>Solution</a:t>
            </a:r>
            <a:r>
              <a:rPr lang="en-US" sz="2800" dirty="0"/>
              <a:t>: </a:t>
            </a:r>
            <a:endParaRPr lang="en-US" sz="2800" dirty="0"/>
          </a:p>
          <a:p>
            <a:pPr lvl="1"/>
            <a:r>
              <a:rPr lang="en-US" sz="2400" dirty="0"/>
              <a:t>To convert to octal, we group the digits into blocks of three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011 111 010 111 100</a:t>
            </a:r>
            <a:r>
              <a:rPr lang="en-US" sz="2400" dirty="0"/>
              <a:t>)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/>
              <a:t>, adding initial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400" dirty="0"/>
              <a:t>s as needed. The blocks from left to right correspond to the digits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/>
              <a:t>,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dirty="0"/>
              <a:t>,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/>
              <a:t>,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dirty="0"/>
              <a:t>, and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400" dirty="0"/>
              <a:t>. Hence, the solution is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37274</a:t>
            </a:r>
            <a:r>
              <a:rPr lang="en-US" sz="2400" dirty="0"/>
              <a:t>)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sz="2400" dirty="0"/>
              <a:t>.</a:t>
            </a:r>
            <a:endParaRPr lang="en-US" sz="2400" dirty="0"/>
          </a:p>
          <a:p>
            <a:pPr lvl="1"/>
            <a:r>
              <a:rPr lang="en-US" sz="2400" dirty="0"/>
              <a:t>To convert to hexadecimal, we group the digits into blocks of four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0011 1110 1011 1100</a:t>
            </a:r>
            <a:r>
              <a:rPr lang="en-US" sz="2400" dirty="0"/>
              <a:t>)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/>
              <a:t>, adding initial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400" dirty="0"/>
              <a:t>s as needed. The blocks from left to right correspond to the digits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/>
              <a:t>,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400" dirty="0"/>
              <a:t>,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400" dirty="0"/>
              <a:t>,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400" dirty="0"/>
              <a:t>. Hence, the solution is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3EBC</a:t>
            </a:r>
            <a:r>
              <a:rPr lang="en-US" sz="2400" dirty="0"/>
              <a:t>)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2400" dirty="0"/>
              <a:t>.</a:t>
            </a:r>
            <a:endParaRPr lang="en-US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Addition of Integers</a:t>
            </a:r>
            <a:endParaRPr lang="en-CA" sz="360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Let a = (a</a:t>
            </a:r>
            <a:r>
              <a:rPr lang="en-US" sz="2800" baseline="-25000" dirty="0">
                <a:sym typeface="Symbol" panose="05050102010706020507" pitchFamily="18" charset="2"/>
              </a:rPr>
              <a:t>n-1</a:t>
            </a: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n-2</a:t>
            </a:r>
            <a:r>
              <a:rPr lang="en-US" sz="2800" dirty="0">
                <a:sym typeface="Symbol" panose="05050102010706020507" pitchFamily="18" charset="2"/>
              </a:rPr>
              <a:t>…a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, b = (b</a:t>
            </a:r>
            <a:r>
              <a:rPr lang="en-US" sz="2800" baseline="-25000" dirty="0">
                <a:sym typeface="Symbol" panose="05050102010706020507" pitchFamily="18" charset="2"/>
              </a:rPr>
              <a:t>n-1</a:t>
            </a:r>
            <a:r>
              <a:rPr lang="en-US" sz="2800" dirty="0">
                <a:sym typeface="Symbol" panose="05050102010706020507" pitchFamily="18" charset="2"/>
              </a:rPr>
              <a:t>b</a:t>
            </a:r>
            <a:r>
              <a:rPr lang="en-US" sz="2800" baseline="-25000" dirty="0">
                <a:sym typeface="Symbol" panose="05050102010706020507" pitchFamily="18" charset="2"/>
              </a:rPr>
              <a:t>n-2</a:t>
            </a:r>
            <a:r>
              <a:rPr lang="en-US" sz="2800" dirty="0">
                <a:sym typeface="Symbol" panose="05050102010706020507" pitchFamily="18" charset="2"/>
              </a:rPr>
              <a:t>…b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b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r>
              <a:rPr lang="en-US" sz="2800" baseline="-25000" dirty="0">
                <a:sym typeface="Symbol" panose="05050102010706020507" pitchFamily="18" charset="2"/>
              </a:rPr>
              <a:t>2.</a:t>
            </a:r>
            <a:endParaRPr lang="en-US" sz="2800" baseline="-250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baseline="-250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How can we add these two binary numbers?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First, add their rightmost bits: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+ b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c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2 + s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where s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is the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rightmost bit</a:t>
            </a:r>
            <a:r>
              <a:rPr lang="en-US" sz="2800" dirty="0">
                <a:sym typeface="Symbol" panose="05050102010706020507" pitchFamily="18" charset="2"/>
              </a:rPr>
              <a:t> in the binary expansion of a + b, and c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is the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carry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Then, add the next pair of bits and the carry: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+ b</a:t>
            </a:r>
            <a:r>
              <a:rPr lang="en-US" sz="2800" baseline="-25000" dirty="0">
                <a:sym typeface="Symbol" panose="05050102010706020507" pitchFamily="18" charset="2"/>
              </a:rPr>
              <a:t>1 </a:t>
            </a:r>
            <a:r>
              <a:rPr lang="en-US" sz="2800" dirty="0">
                <a:sym typeface="Symbol" panose="05050102010706020507" pitchFamily="18" charset="2"/>
              </a:rPr>
              <a:t>+ c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c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2 + s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where s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is the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next bit</a:t>
            </a:r>
            <a:r>
              <a:rPr lang="en-US" sz="2800" dirty="0">
                <a:sym typeface="Symbol" panose="05050102010706020507" pitchFamily="18" charset="2"/>
              </a:rPr>
              <a:t> in the binary expansion of a + b, and c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is the carry.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8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Addition of Integers</a:t>
            </a:r>
            <a:endParaRPr lang="en-CA" sz="360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648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Continue this process until you obtain c</a:t>
            </a:r>
            <a:r>
              <a:rPr lang="en-US" sz="2800" baseline="-25000" dirty="0">
                <a:sym typeface="Symbol" panose="05050102010706020507" pitchFamily="18" charset="2"/>
              </a:rPr>
              <a:t>n-1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leading bit of the sum is </a:t>
            </a:r>
            <a:r>
              <a:rPr lang="en-US" sz="2800" dirty="0" err="1">
                <a:sym typeface="Symbol" panose="05050102010706020507" pitchFamily="18" charset="2"/>
              </a:rPr>
              <a:t>s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 = c</a:t>
            </a:r>
            <a:r>
              <a:rPr lang="en-US" sz="2800" baseline="-25000" dirty="0">
                <a:sym typeface="Symbol" panose="05050102010706020507" pitchFamily="18" charset="2"/>
              </a:rPr>
              <a:t>n-1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result is: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 + b = (s</a:t>
            </a:r>
            <a:r>
              <a:rPr lang="en-US" sz="2800" baseline="-25000" dirty="0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s</a:t>
            </a:r>
            <a:r>
              <a:rPr lang="en-US" sz="2800" baseline="-25000" dirty="0">
                <a:sym typeface="Symbol" panose="05050102010706020507" pitchFamily="18" charset="2"/>
              </a:rPr>
              <a:t>n-1</a:t>
            </a:r>
            <a:r>
              <a:rPr lang="en-US" sz="2800" dirty="0">
                <a:sym typeface="Symbol" panose="05050102010706020507" pitchFamily="18" charset="2"/>
              </a:rPr>
              <a:t>…s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s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endParaRPr lang="en-US" sz="2800" baseline="-250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Determine whether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/>
              <a:t>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dirty="0"/>
              <a:t> and  whether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/>
              <a:t>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dirty="0"/>
              <a:t>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267200"/>
            <a:ext cx="9144000" cy="760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Addition of Integers</a:t>
            </a:r>
            <a:endParaRPr lang="en-CA" sz="360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Add a = (1110)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and b = (1011)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+ b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0 + 1 = 02 + 1, so that c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0 and s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1.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+ b</a:t>
            </a:r>
            <a:r>
              <a:rPr lang="en-US" sz="2800" baseline="-25000" dirty="0">
                <a:sym typeface="Symbol" panose="05050102010706020507" pitchFamily="18" charset="2"/>
              </a:rPr>
              <a:t>1 </a:t>
            </a:r>
            <a:r>
              <a:rPr lang="en-US" sz="2800" dirty="0">
                <a:sym typeface="Symbol" panose="05050102010706020507" pitchFamily="18" charset="2"/>
              </a:rPr>
              <a:t>+ c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1 + 1 + 0 = 12 + 0, so c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= 1 and s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= 0.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+ b</a:t>
            </a:r>
            <a:r>
              <a:rPr lang="en-US" sz="2800" baseline="-25000" dirty="0">
                <a:sym typeface="Symbol" panose="05050102010706020507" pitchFamily="18" charset="2"/>
              </a:rPr>
              <a:t>2 </a:t>
            </a:r>
            <a:r>
              <a:rPr lang="en-US" sz="2800" dirty="0">
                <a:sym typeface="Symbol" panose="05050102010706020507" pitchFamily="18" charset="2"/>
              </a:rPr>
              <a:t>+ c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= 1 + 0 + 1 = 12 + 0, so c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= 1 and s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= 0.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3</a:t>
            </a:r>
            <a:r>
              <a:rPr lang="en-US" sz="2800" dirty="0">
                <a:sym typeface="Symbol" panose="05050102010706020507" pitchFamily="18" charset="2"/>
              </a:rPr>
              <a:t> + b</a:t>
            </a:r>
            <a:r>
              <a:rPr lang="en-US" sz="2800" baseline="-25000" dirty="0">
                <a:sym typeface="Symbol" panose="05050102010706020507" pitchFamily="18" charset="2"/>
              </a:rPr>
              <a:t>3 </a:t>
            </a:r>
            <a:r>
              <a:rPr lang="en-US" sz="2800" dirty="0">
                <a:sym typeface="Symbol" panose="05050102010706020507" pitchFamily="18" charset="2"/>
              </a:rPr>
              <a:t>+ c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= 1 + 1 + 1 = 12 + 1, so c</a:t>
            </a:r>
            <a:r>
              <a:rPr lang="en-US" sz="2800" baseline="-25000" dirty="0">
                <a:sym typeface="Symbol" panose="05050102010706020507" pitchFamily="18" charset="2"/>
              </a:rPr>
              <a:t>3</a:t>
            </a:r>
            <a:r>
              <a:rPr lang="en-US" sz="2800" dirty="0">
                <a:sym typeface="Symbol" panose="05050102010706020507" pitchFamily="18" charset="2"/>
              </a:rPr>
              <a:t> = 1 and s</a:t>
            </a:r>
            <a:r>
              <a:rPr lang="en-US" sz="2800" baseline="-25000" dirty="0">
                <a:sym typeface="Symbol" panose="05050102010706020507" pitchFamily="18" charset="2"/>
              </a:rPr>
              <a:t>3</a:t>
            </a:r>
            <a:r>
              <a:rPr lang="en-US" sz="2800" dirty="0">
                <a:sym typeface="Symbol" panose="05050102010706020507" pitchFamily="18" charset="2"/>
              </a:rPr>
              <a:t> = 1.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s</a:t>
            </a:r>
            <a:r>
              <a:rPr lang="en-US" sz="2800" baseline="-25000" dirty="0">
                <a:sym typeface="Symbol" panose="05050102010706020507" pitchFamily="18" charset="2"/>
              </a:rPr>
              <a:t>4</a:t>
            </a:r>
            <a:r>
              <a:rPr lang="en-US" sz="2800" dirty="0">
                <a:sym typeface="Symbol" panose="05050102010706020507" pitchFamily="18" charset="2"/>
              </a:rPr>
              <a:t> = c</a:t>
            </a:r>
            <a:r>
              <a:rPr lang="en-US" sz="2800" baseline="-25000" dirty="0">
                <a:sym typeface="Symbol" panose="05050102010706020507" pitchFamily="18" charset="2"/>
              </a:rPr>
              <a:t>3</a:t>
            </a:r>
            <a:r>
              <a:rPr lang="en-US" sz="2800" dirty="0">
                <a:sym typeface="Symbol" panose="05050102010706020507" pitchFamily="18" charset="2"/>
              </a:rPr>
              <a:t> = 1.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Therefore, s = a + b = (11001)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0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Addition of Integers</a:t>
            </a:r>
            <a:endParaRPr lang="en-CA" sz="360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13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How do we (humans) add two integers?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Example:        	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7583</a:t>
            </a:r>
            <a:b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		      +	4932</a:t>
            </a:r>
            <a:r>
              <a:rPr lang="en-US" sz="2800" dirty="0">
                <a:sym typeface="Symbol" panose="05050102010706020507" pitchFamily="18" charset="2"/>
              </a:rPr>
              <a:t>                             </a:t>
            </a:r>
            <a:endParaRPr lang="en-US" sz="2800" dirty="0">
              <a:sym typeface="Symbol" panose="05050102010706020507" pitchFamily="18" charset="2"/>
            </a:endParaRPr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>
            <a:off x="2590800" y="3124200"/>
            <a:ext cx="1600200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581400" y="32004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lang="en-US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3352800" y="32004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3124200" y="32004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lang="en-US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2895600" y="32004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2667000" y="32004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3162300" y="17907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2946400" y="17907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2705100" y="17907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3962400" y="1752600"/>
            <a:ext cx="1600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carry</a:t>
            </a:r>
            <a:endParaRPr 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228600" y="4191000"/>
            <a:ext cx="6553200" cy="94615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Binary expansions:            </a:t>
            </a: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(1011)</a:t>
            </a:r>
            <a:r>
              <a:rPr lang="en-US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b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+</a:t>
            </a:r>
            <a:r>
              <a: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(1010)</a:t>
            </a:r>
            <a:r>
              <a:rPr lang="en-US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baseline="-2500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83" name="Line 15"/>
          <p:cNvSpPr>
            <a:spLocks noChangeShapeType="1"/>
          </p:cNvSpPr>
          <p:nvPr/>
        </p:nvSpPr>
        <p:spPr bwMode="auto">
          <a:xfrm>
            <a:off x="4343400" y="5257800"/>
            <a:ext cx="1905000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1984" name="Text Box 16"/>
          <p:cNvSpPr txBox="1">
            <a:spLocks noChangeArrowheads="1"/>
          </p:cNvSpPr>
          <p:nvPr/>
        </p:nvSpPr>
        <p:spPr bwMode="auto">
          <a:xfrm>
            <a:off x="5372100" y="53340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85" name="Text Box 17"/>
          <p:cNvSpPr txBox="1">
            <a:spLocks noChangeArrowheads="1"/>
          </p:cNvSpPr>
          <p:nvPr/>
        </p:nvSpPr>
        <p:spPr bwMode="auto">
          <a:xfrm>
            <a:off x="5181600" y="53340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86" name="Text Box 18"/>
          <p:cNvSpPr txBox="1">
            <a:spLocks noChangeArrowheads="1"/>
          </p:cNvSpPr>
          <p:nvPr/>
        </p:nvSpPr>
        <p:spPr bwMode="auto">
          <a:xfrm>
            <a:off x="6172200" y="3759200"/>
            <a:ext cx="1600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carry</a:t>
            </a:r>
            <a:endParaRPr 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4978400" y="37719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88" name="Text Box 20"/>
          <p:cNvSpPr txBox="1">
            <a:spLocks noChangeArrowheads="1"/>
          </p:cNvSpPr>
          <p:nvPr/>
        </p:nvSpPr>
        <p:spPr bwMode="auto">
          <a:xfrm>
            <a:off x="4953000" y="53340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89" name="Text Box 21"/>
          <p:cNvSpPr txBox="1">
            <a:spLocks noChangeArrowheads="1"/>
          </p:cNvSpPr>
          <p:nvPr/>
        </p:nvSpPr>
        <p:spPr bwMode="auto">
          <a:xfrm>
            <a:off x="4762500" y="53340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4597400" y="37719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4572000" y="5334000"/>
            <a:ext cx="457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4419600" y="5334000"/>
            <a:ext cx="1828800" cy="519113"/>
            <a:chOff x="2784" y="3360"/>
            <a:chExt cx="1152" cy="327"/>
          </a:xfrm>
        </p:grpSpPr>
        <p:sp>
          <p:nvSpPr>
            <p:cNvPr id="211993" name="Text Box 25"/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endPara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1994" name="Text Box 26"/>
            <p:cNvSpPr txBox="1">
              <a:spLocks noChangeArrowheads="1"/>
            </p:cNvSpPr>
            <p:nvPr/>
          </p:nvSpPr>
          <p:spPr bwMode="auto">
            <a:xfrm>
              <a:off x="3456" y="3360"/>
              <a:ext cx="480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r>
                <a:rPr lang="en-US" baseline="-250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autoUpdateAnimBg="0" build="p"/>
      <p:bldP spid="211973" grpId="0" autoUpdateAnimBg="0"/>
      <p:bldP spid="211974" grpId="0" autoUpdateAnimBg="0"/>
      <p:bldP spid="211975" grpId="0" autoUpdateAnimBg="0"/>
      <p:bldP spid="211976" grpId="0" autoUpdateAnimBg="0"/>
      <p:bldP spid="211977" grpId="0" autoUpdateAnimBg="0"/>
      <p:bldP spid="211978" grpId="0" autoUpdateAnimBg="0"/>
      <p:bldP spid="211979" grpId="0" autoUpdateAnimBg="0"/>
      <p:bldP spid="211980" grpId="0" autoUpdateAnimBg="0"/>
      <p:bldP spid="211981" grpId="0" autoUpdateAnimBg="0"/>
      <p:bldP spid="211982" grpId="0" autoUpdateAnimBg="0"/>
      <p:bldP spid="211984" grpId="0" autoUpdateAnimBg="0"/>
      <p:bldP spid="211985" grpId="0" autoUpdateAnimBg="0"/>
      <p:bldP spid="211986" grpId="0" autoUpdateAnimBg="0"/>
      <p:bldP spid="211987" grpId="0" autoUpdateAnimBg="0"/>
      <p:bldP spid="211988" grpId="0" autoUpdateAnimBg="0"/>
      <p:bldP spid="211989" grpId="0" autoUpdateAnimBg="0"/>
      <p:bldP spid="211990" grpId="0" autoUpdateAnimBg="0"/>
      <p:bldP spid="21199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Addition of Integers</a:t>
            </a:r>
            <a:endParaRPr lang="en-CA" sz="360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Let a = (a</a:t>
            </a:r>
            <a:r>
              <a:rPr lang="en-US" sz="2800" baseline="-25000" dirty="0">
                <a:sym typeface="Symbol" panose="05050102010706020507" pitchFamily="18" charset="2"/>
              </a:rPr>
              <a:t>n-1</a:t>
            </a: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n-2</a:t>
            </a:r>
            <a:r>
              <a:rPr lang="en-US" sz="2800" dirty="0">
                <a:sym typeface="Symbol" panose="05050102010706020507" pitchFamily="18" charset="2"/>
              </a:rPr>
              <a:t>…a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, b = (b</a:t>
            </a:r>
            <a:r>
              <a:rPr lang="en-US" sz="2800" baseline="-25000" dirty="0">
                <a:sym typeface="Symbol" panose="05050102010706020507" pitchFamily="18" charset="2"/>
              </a:rPr>
              <a:t>n-1</a:t>
            </a:r>
            <a:r>
              <a:rPr lang="en-US" sz="2800" dirty="0">
                <a:sym typeface="Symbol" panose="05050102010706020507" pitchFamily="18" charset="2"/>
              </a:rPr>
              <a:t>b</a:t>
            </a:r>
            <a:r>
              <a:rPr lang="en-US" sz="2800" baseline="-25000" dirty="0">
                <a:sym typeface="Symbol" panose="05050102010706020507" pitchFamily="18" charset="2"/>
              </a:rPr>
              <a:t>n-2</a:t>
            </a:r>
            <a:r>
              <a:rPr lang="en-US" sz="2800" dirty="0">
                <a:sym typeface="Symbol" panose="05050102010706020507" pitchFamily="18" charset="2"/>
              </a:rPr>
              <a:t>…b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b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r>
              <a:rPr lang="en-US" sz="2800" baseline="-25000" dirty="0">
                <a:sym typeface="Symbol" panose="05050102010706020507" pitchFamily="18" charset="2"/>
              </a:rPr>
              <a:t>2.</a:t>
            </a:r>
            <a:endParaRPr lang="en-US" sz="2800" baseline="-250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baseline="-250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How can we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algorithmically </a:t>
            </a:r>
            <a:r>
              <a:rPr lang="en-US" sz="2800" dirty="0">
                <a:sym typeface="Symbol" panose="05050102010706020507" pitchFamily="18" charset="2"/>
              </a:rPr>
              <a:t>add these two binary numbers?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First, add their rightmost bits: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+ b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c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2 + s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where s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is the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rightmost bit</a:t>
            </a:r>
            <a:r>
              <a:rPr lang="en-US" sz="2800" dirty="0">
                <a:sym typeface="Symbol" panose="05050102010706020507" pitchFamily="18" charset="2"/>
              </a:rPr>
              <a:t> in the binary expansion of a + b, and c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is the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carry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Then, add the next pair of bits and the carry: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+ b</a:t>
            </a:r>
            <a:r>
              <a:rPr lang="en-US" sz="2800" baseline="-25000" dirty="0">
                <a:sym typeface="Symbol" panose="05050102010706020507" pitchFamily="18" charset="2"/>
              </a:rPr>
              <a:t>1 </a:t>
            </a:r>
            <a:r>
              <a:rPr lang="en-US" sz="2800" dirty="0">
                <a:sym typeface="Symbol" panose="05050102010706020507" pitchFamily="18" charset="2"/>
              </a:rPr>
              <a:t>+ c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c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2 + s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where s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is the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next bit</a:t>
            </a:r>
            <a:r>
              <a:rPr lang="en-US" sz="2800" dirty="0">
                <a:sym typeface="Symbol" panose="05050102010706020507" pitchFamily="18" charset="2"/>
              </a:rPr>
              <a:t> in the binary expansion of a + b, and c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is the carry.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Addition of Integers</a:t>
            </a:r>
            <a:endParaRPr lang="en-CA" sz="360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648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Continue this process until you obtain c</a:t>
            </a:r>
            <a:r>
              <a:rPr lang="en-US" sz="2800" baseline="-25000" dirty="0">
                <a:sym typeface="Symbol" panose="05050102010706020507" pitchFamily="18" charset="2"/>
              </a:rPr>
              <a:t>n-1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leading bit of the sum is </a:t>
            </a:r>
            <a:r>
              <a:rPr lang="en-US" sz="2800" dirty="0" err="1">
                <a:sym typeface="Symbol" panose="05050102010706020507" pitchFamily="18" charset="2"/>
              </a:rPr>
              <a:t>s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 = c</a:t>
            </a:r>
            <a:r>
              <a:rPr lang="en-US" sz="2800" baseline="-25000" dirty="0">
                <a:sym typeface="Symbol" panose="05050102010706020507" pitchFamily="18" charset="2"/>
              </a:rPr>
              <a:t>n-1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 result is: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 + b = (s</a:t>
            </a:r>
            <a:r>
              <a:rPr lang="en-US" sz="2800" baseline="-25000" dirty="0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s</a:t>
            </a:r>
            <a:r>
              <a:rPr lang="en-US" sz="2800" baseline="-25000" dirty="0">
                <a:sym typeface="Symbol" panose="05050102010706020507" pitchFamily="18" charset="2"/>
              </a:rPr>
              <a:t>n-1</a:t>
            </a:r>
            <a:r>
              <a:rPr lang="en-US" sz="2800" dirty="0">
                <a:sym typeface="Symbol" panose="05050102010706020507" pitchFamily="18" charset="2"/>
              </a:rPr>
              <a:t>…s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s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endParaRPr lang="en-US" sz="2800" baseline="-250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Addition of Integers</a:t>
            </a:r>
            <a:endParaRPr lang="en-CA" sz="360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Add a = (1110)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and b = (1011)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+ b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0 + 1 = 02 + 1, so that c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0 and s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1.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+ b</a:t>
            </a:r>
            <a:r>
              <a:rPr lang="en-US" sz="2800" baseline="-25000" dirty="0">
                <a:sym typeface="Symbol" panose="05050102010706020507" pitchFamily="18" charset="2"/>
              </a:rPr>
              <a:t>1 </a:t>
            </a:r>
            <a:r>
              <a:rPr lang="en-US" sz="2800" dirty="0">
                <a:sym typeface="Symbol" panose="05050102010706020507" pitchFamily="18" charset="2"/>
              </a:rPr>
              <a:t>+ c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= 1 + 1 + 0 = 12 + 0, so c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= 1 and s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= 0.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+ b</a:t>
            </a:r>
            <a:r>
              <a:rPr lang="en-US" sz="2800" baseline="-25000" dirty="0">
                <a:sym typeface="Symbol" panose="05050102010706020507" pitchFamily="18" charset="2"/>
              </a:rPr>
              <a:t>2 </a:t>
            </a:r>
            <a:r>
              <a:rPr lang="en-US" sz="2800" dirty="0">
                <a:sym typeface="Symbol" panose="05050102010706020507" pitchFamily="18" charset="2"/>
              </a:rPr>
              <a:t>+ c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 = 1 + 0 + 1 = 12 + 0, so c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= 1 and s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= 0.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</a:t>
            </a:r>
            <a:r>
              <a:rPr lang="en-US" sz="2800" baseline="-25000" dirty="0">
                <a:sym typeface="Symbol" panose="05050102010706020507" pitchFamily="18" charset="2"/>
              </a:rPr>
              <a:t>3</a:t>
            </a:r>
            <a:r>
              <a:rPr lang="en-US" sz="2800" dirty="0">
                <a:sym typeface="Symbol" panose="05050102010706020507" pitchFamily="18" charset="2"/>
              </a:rPr>
              <a:t> + b</a:t>
            </a:r>
            <a:r>
              <a:rPr lang="en-US" sz="2800" baseline="-25000" dirty="0">
                <a:sym typeface="Symbol" panose="05050102010706020507" pitchFamily="18" charset="2"/>
              </a:rPr>
              <a:t>3 </a:t>
            </a:r>
            <a:r>
              <a:rPr lang="en-US" sz="2800" dirty="0">
                <a:sym typeface="Symbol" panose="05050102010706020507" pitchFamily="18" charset="2"/>
              </a:rPr>
              <a:t>+ c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= 1 + 1 + 1 = 12 + 1, so c</a:t>
            </a:r>
            <a:r>
              <a:rPr lang="en-US" sz="2800" baseline="-25000" dirty="0">
                <a:sym typeface="Symbol" panose="05050102010706020507" pitchFamily="18" charset="2"/>
              </a:rPr>
              <a:t>3</a:t>
            </a:r>
            <a:r>
              <a:rPr lang="en-US" sz="2800" dirty="0">
                <a:sym typeface="Symbol" panose="05050102010706020507" pitchFamily="18" charset="2"/>
              </a:rPr>
              <a:t> = 1 and s</a:t>
            </a:r>
            <a:r>
              <a:rPr lang="en-US" sz="2800" baseline="-25000" dirty="0">
                <a:sym typeface="Symbol" panose="05050102010706020507" pitchFamily="18" charset="2"/>
              </a:rPr>
              <a:t>3</a:t>
            </a:r>
            <a:r>
              <a:rPr lang="en-US" sz="2800" dirty="0">
                <a:sym typeface="Symbol" panose="05050102010706020507" pitchFamily="18" charset="2"/>
              </a:rPr>
              <a:t> = 1.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s</a:t>
            </a:r>
            <a:r>
              <a:rPr lang="en-US" sz="2800" baseline="-25000" dirty="0">
                <a:sym typeface="Symbol" panose="05050102010706020507" pitchFamily="18" charset="2"/>
              </a:rPr>
              <a:t>4</a:t>
            </a:r>
            <a:r>
              <a:rPr lang="en-US" sz="2800" dirty="0">
                <a:sym typeface="Symbol" panose="05050102010706020507" pitchFamily="18" charset="2"/>
              </a:rPr>
              <a:t> = c</a:t>
            </a:r>
            <a:r>
              <a:rPr lang="en-US" sz="2800" baseline="-25000" dirty="0">
                <a:sym typeface="Symbol" panose="05050102010706020507" pitchFamily="18" charset="2"/>
              </a:rPr>
              <a:t>3</a:t>
            </a:r>
            <a:r>
              <a:rPr lang="en-US" sz="2800" dirty="0">
                <a:sym typeface="Symbol" panose="05050102010706020507" pitchFamily="18" charset="2"/>
              </a:rPr>
              <a:t> = 1.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Therefore, s = a + b = (11001)</a:t>
            </a:r>
            <a:r>
              <a:rPr lang="en-US" sz="2800" baseline="-25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Addition of Integers</a:t>
            </a:r>
            <a:endParaRPr lang="en-CA" sz="360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procedure 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add(a, b: positive integers)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c := 0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for j := 0 to n-1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begin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	d := (</a:t>
            </a:r>
            <a:r>
              <a:rPr lang="en-US" sz="2800" dirty="0" err="1">
                <a:solidFill>
                  <a:srgbClr val="00FFFF"/>
                </a:solidFill>
                <a:sym typeface="Symbol" panose="05050102010706020507" pitchFamily="18" charset="2"/>
              </a:rPr>
              <a:t>a</a:t>
            </a:r>
            <a:r>
              <a:rPr lang="en-US" sz="2800" baseline="-25000" dirty="0" err="1">
                <a:solidFill>
                  <a:srgbClr val="00FFFF"/>
                </a:solidFill>
                <a:sym typeface="Symbol" panose="05050102010706020507" pitchFamily="18" charset="2"/>
              </a:rPr>
              <a:t>j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+ </a:t>
            </a:r>
            <a:r>
              <a:rPr lang="en-US" sz="2800" dirty="0" err="1">
                <a:solidFill>
                  <a:srgbClr val="00FFFF"/>
                </a:solidFill>
                <a:sym typeface="Symbol" panose="05050102010706020507" pitchFamily="18" charset="2"/>
              </a:rPr>
              <a:t>b</a:t>
            </a:r>
            <a:r>
              <a:rPr lang="en-US" sz="2800" baseline="-25000" dirty="0" err="1">
                <a:solidFill>
                  <a:srgbClr val="00FFFF"/>
                </a:solidFill>
                <a:sym typeface="Symbol" panose="05050102010706020507" pitchFamily="18" charset="2"/>
              </a:rPr>
              <a:t>j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+ c)/2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sz="2800" dirty="0" err="1">
                <a:solidFill>
                  <a:srgbClr val="00FFFF"/>
                </a:solidFill>
                <a:sym typeface="Symbol" panose="05050102010706020507" pitchFamily="18" charset="2"/>
              </a:rPr>
              <a:t>s</a:t>
            </a:r>
            <a:r>
              <a:rPr lang="en-US" sz="2800" baseline="-25000" dirty="0" err="1">
                <a:solidFill>
                  <a:srgbClr val="00FFFF"/>
                </a:solidFill>
                <a:sym typeface="Symbol" panose="05050102010706020507" pitchFamily="18" charset="2"/>
              </a:rPr>
              <a:t>j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:= </a:t>
            </a:r>
            <a:r>
              <a:rPr lang="en-US" sz="2800" dirty="0" err="1">
                <a:solidFill>
                  <a:srgbClr val="00FFFF"/>
                </a:solidFill>
                <a:sym typeface="Symbol" panose="05050102010706020507" pitchFamily="18" charset="2"/>
              </a:rPr>
              <a:t>a</a:t>
            </a:r>
            <a:r>
              <a:rPr lang="en-US" sz="2800" baseline="-25000" dirty="0" err="1">
                <a:solidFill>
                  <a:srgbClr val="00FFFF"/>
                </a:solidFill>
                <a:sym typeface="Symbol" panose="05050102010706020507" pitchFamily="18" charset="2"/>
              </a:rPr>
              <a:t>j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+ </a:t>
            </a:r>
            <a:r>
              <a:rPr lang="en-US" sz="2800" dirty="0" err="1">
                <a:solidFill>
                  <a:srgbClr val="00FFFF"/>
                </a:solidFill>
                <a:sym typeface="Symbol" panose="05050102010706020507" pitchFamily="18" charset="2"/>
              </a:rPr>
              <a:t>b</a:t>
            </a:r>
            <a:r>
              <a:rPr lang="en-US" sz="2800" baseline="-25000" dirty="0" err="1">
                <a:solidFill>
                  <a:srgbClr val="00FFFF"/>
                </a:solidFill>
                <a:sym typeface="Symbol" panose="05050102010706020507" pitchFamily="18" charset="2"/>
              </a:rPr>
              <a:t>j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+ c – 2d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	c := d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end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 err="1">
                <a:solidFill>
                  <a:srgbClr val="00FFFF"/>
                </a:solidFill>
                <a:sym typeface="Symbol" panose="05050102010706020507" pitchFamily="18" charset="2"/>
              </a:rPr>
              <a:t>s</a:t>
            </a:r>
            <a:r>
              <a:rPr lang="en-US" sz="2800" baseline="-25000" dirty="0" err="1">
                <a:solidFill>
                  <a:srgbClr val="00FFFF"/>
                </a:solidFill>
                <a:sym typeface="Symbol" panose="05050102010706020507" pitchFamily="18" charset="2"/>
              </a:rPr>
              <a:t>n</a:t>
            </a:r>
            <a:r>
              <a:rPr 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:= c</a:t>
            </a: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{the binary expansion of the sum is (s</a:t>
            </a:r>
            <a:r>
              <a:rPr lang="en-US" sz="2800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n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s</a:t>
            </a:r>
            <a:r>
              <a:rPr lang="en-US" sz="2800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n-1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…s</a:t>
            </a:r>
            <a:r>
              <a:rPr lang="en-US" sz="2800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1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s</a:t>
            </a:r>
            <a:r>
              <a:rPr lang="en-US" sz="2800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0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)</a:t>
            </a:r>
            <a:r>
              <a:rPr lang="en-US" sz="2800" baseline="-25000" dirty="0">
                <a:solidFill>
                  <a:srgbClr val="66FF33"/>
                </a:solidFill>
                <a:sym typeface="Symbol" panose="05050102010706020507" pitchFamily="18" charset="2"/>
              </a:rPr>
              <a:t>2</a:t>
            </a:r>
            <a:r>
              <a:rPr 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}</a:t>
            </a:r>
            <a:endParaRPr 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aseline="-25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Multiplication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534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for computing the product of two </a:t>
            </a:r>
            <a:r>
              <a:rPr lang="en-US" i="1" dirty="0"/>
              <a:t>n</a:t>
            </a:r>
            <a:r>
              <a:rPr lang="en-US" dirty="0"/>
              <a:t> bit integers.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additions of bits used by the algorithm to multiply two </a:t>
            </a:r>
            <a:r>
              <a:rPr lang="en-US" i="1" dirty="0"/>
              <a:t>n</a:t>
            </a:r>
            <a:r>
              <a:rPr lang="en-US" dirty="0"/>
              <a:t>-bit integers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/>
              <a:t>).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762000" y="2733869"/>
            <a:ext cx="7848600" cy="2438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sz="2600" b="1" dirty="0"/>
              <a:t>procedure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multiply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i="1" noProof="0" dirty="0"/>
              <a:t>a</a:t>
            </a:r>
            <a:r>
              <a:rPr lang="en-US" sz="2600" i="1" dirty="0"/>
              <a:t>, 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600" dirty="0"/>
              <a:t>positive integers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{the binary expansions of a and b are (</a:t>
            </a:r>
            <a:r>
              <a:rPr lang="en-US" sz="2600" i="1" dirty="0"/>
              <a:t>a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i="1" dirty="0"/>
              <a:t>,a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600" i="1" dirty="0"/>
              <a:t>,…,a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600" dirty="0"/>
              <a:t>  and (</a:t>
            </a:r>
            <a:r>
              <a:rPr lang="en-US" sz="2600" i="1" dirty="0"/>
              <a:t>b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i="1" dirty="0"/>
              <a:t>,b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600" i="1" dirty="0"/>
              <a:t>,…,b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600" dirty="0"/>
              <a:t>, respectively}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:=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0 </a:t>
            </a:r>
            <a:r>
              <a:rPr lang="en-US" sz="2600" dirty="0"/>
              <a:t>to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dirty="0">
                <a:latin typeface="Cambria Math" panose="02040503050406030204"/>
                <a:ea typeface="Cambria Math" panose="02040503050406030204"/>
              </a:rPr>
              <a:t>− 1</a:t>
            </a:r>
            <a:endParaRPr lang="en-US" sz="2600" dirty="0">
              <a:latin typeface="Cambria Math" panose="02040503050406030204"/>
              <a:ea typeface="Cambria Math" panose="02040503050406030204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anose="02040503050406030204"/>
                <a:cs typeface="+mn-cs"/>
              </a:rPr>
              <a:t>   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mbria Math" panose="02040503050406030204"/>
                <a:cs typeface="+mn-cs"/>
              </a:rPr>
              <a:t>if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anose="02040503050406030204"/>
                <a:cs typeface="+mn-cs"/>
              </a:rPr>
              <a:t> </a:t>
            </a:r>
            <a:r>
              <a:rPr lang="en-US" sz="2600" i="1" dirty="0" err="1"/>
              <a:t>b</a:t>
            </a:r>
            <a:r>
              <a:rPr lang="en-US" sz="2600" i="1" baseline="-25000" dirty="0" err="1"/>
              <a:t>j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=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600" b="1" dirty="0">
                <a:ea typeface="Cambria Math" panose="02040503050406030204" pitchFamily="18" charset="0"/>
              </a:rPr>
              <a:t>then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j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= </a:t>
            </a:r>
            <a:r>
              <a:rPr lang="en-US" sz="2600" i="1" dirty="0">
                <a:ea typeface="Cambria Math" panose="02040503050406030204" pitchFamily="18" charset="0"/>
              </a:rPr>
              <a:t>a</a:t>
            </a:r>
            <a:r>
              <a:rPr lang="en-US" sz="2600" dirty="0">
                <a:ea typeface="Cambria Math" panose="02040503050406030204" pitchFamily="18" charset="0"/>
              </a:rPr>
              <a:t>  shifted </a:t>
            </a:r>
            <a:r>
              <a:rPr lang="en-US" sz="2600" i="1" dirty="0">
                <a:ea typeface="Cambria Math" panose="02040503050406030204" pitchFamily="18" charset="0"/>
              </a:rPr>
              <a:t>j</a:t>
            </a:r>
            <a:r>
              <a:rPr lang="en-US" sz="2600" dirty="0">
                <a:ea typeface="Cambria Math" panose="02040503050406030204" pitchFamily="18" charset="0"/>
              </a:rPr>
              <a:t> places</a:t>
            </a:r>
            <a:endParaRPr lang="en-US" sz="2600" dirty="0">
              <a:ea typeface="Cambria Math" panose="020405030504060302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anose="02040503050406030204" pitchFamily="18" charset="0"/>
                <a:cs typeface="+mn-cs"/>
              </a:rPr>
              <a:t>   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mbria Math" panose="02040503050406030204" pitchFamily="18" charset="0"/>
                <a:cs typeface="+mn-cs"/>
              </a:rPr>
              <a:t>else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anose="02040503050406030204" pitchFamily="18" charset="0"/>
                <a:cs typeface="+mn-cs"/>
              </a:rPr>
              <a:t> </a:t>
            </a:r>
            <a:r>
              <a:rPr lang="en-US" sz="2600" i="1" noProof="0" dirty="0"/>
              <a:t>c</a:t>
            </a:r>
            <a:r>
              <a:rPr lang="en-US" sz="2600" i="1" baseline="-25000" dirty="0"/>
              <a:t>j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/>
              <a:t>:=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{</a:t>
            </a:r>
            <a:r>
              <a:rPr lang="en-US" sz="2600" i="1" noProof="0" dirty="0"/>
              <a:t>c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sz="2600" i="1" dirty="0"/>
              <a:t>,c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i="1" dirty="0"/>
              <a:t>,…, c</a:t>
            </a:r>
            <a:r>
              <a:rPr lang="en-US" sz="2600" i="1" baseline="-25000" dirty="0"/>
              <a:t>n-</a:t>
            </a:r>
            <a:r>
              <a:rPr lang="en-US" sz="2600" baseline="-25000" dirty="0"/>
              <a:t>1 </a:t>
            </a:r>
            <a:r>
              <a:rPr lang="en-US" sz="2600" dirty="0">
                <a:ea typeface="Cambria Math" panose="02040503050406030204" pitchFamily="18" charset="0"/>
              </a:rPr>
              <a:t>are the partial products}</a:t>
            </a:r>
            <a:endParaRPr lang="en-US" sz="2600" dirty="0">
              <a:ea typeface="Cambria Math" panose="020405030504060302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</a:t>
            </a:r>
            <a:r>
              <a:rPr lang="en-US" sz="2600" i="1" dirty="0"/>
              <a:t>p</a:t>
            </a:r>
            <a:r>
              <a:rPr lang="en-US" sz="2600" dirty="0"/>
              <a:t> :=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j</a:t>
            </a:r>
            <a:r>
              <a:rPr lang="en-US" sz="2600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:=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0 </a:t>
            </a:r>
            <a:r>
              <a:rPr lang="en-US" sz="2600" dirty="0"/>
              <a:t>to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dirty="0">
                <a:latin typeface="Cambria Math" panose="02040503050406030204"/>
                <a:ea typeface="Cambria Math" panose="02040503050406030204"/>
              </a:rPr>
              <a:t>− 1</a:t>
            </a:r>
            <a:endParaRPr kumimoji="0" lang="en-US" sz="26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None/>
            </a:pPr>
            <a:r>
              <a:rPr lang="en-US" sz="2600" i="1" dirty="0"/>
              <a:t>    p 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/>
              <a:t>:= </a:t>
            </a:r>
            <a:r>
              <a:rPr lang="en-US" sz="2600" i="1" dirty="0"/>
              <a:t>p</a:t>
            </a:r>
            <a:r>
              <a:rPr lang="en-US" sz="2600" i="1" baseline="-25000" dirty="0"/>
              <a:t> </a:t>
            </a:r>
            <a:r>
              <a:rPr lang="en-US" sz="2600" dirty="0"/>
              <a:t>+</a:t>
            </a:r>
            <a:r>
              <a:rPr lang="en-US" sz="2600" i="1" dirty="0"/>
              <a:t>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j</a:t>
            </a:r>
            <a:endParaRPr lang="en-US" sz="2600" i="1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lang="en-US" sz="2600" noProof="0" dirty="0"/>
              <a:t> </a:t>
            </a:r>
            <a:r>
              <a:rPr lang="en-US" sz="2600" i="1" dirty="0"/>
              <a:t>p </a:t>
            </a:r>
            <a:r>
              <a:rPr lang="en-US" sz="2600" dirty="0"/>
              <a:t>{p is the value of </a:t>
            </a:r>
            <a:r>
              <a:rPr lang="en-US" sz="2600" i="1" dirty="0" err="1"/>
              <a:t>ab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MULTIPLICATION ALGORITHM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2133600"/>
            <a:ext cx="598170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425"/>
            <a:ext cx="9144000" cy="158907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267200"/>
          </a:xfrm>
        </p:spPr>
        <p:txBody>
          <a:bodyPr/>
          <a:lstStyle/>
          <a:p>
            <a:r>
              <a:rPr lang="en-US" sz="2800" dirty="0"/>
              <a:t>Find the product of </a:t>
            </a:r>
            <a:r>
              <a:rPr lang="en-US" sz="2800" i="1" dirty="0"/>
              <a:t>a </a:t>
            </a:r>
            <a:r>
              <a:rPr lang="en-US" sz="2800" dirty="0"/>
              <a:t>= </a:t>
            </a:r>
            <a:r>
              <a:rPr lang="en-US" sz="2800" i="1" dirty="0"/>
              <a:t>(</a:t>
            </a:r>
            <a:r>
              <a:rPr lang="en-US" sz="2800" dirty="0"/>
              <a:t>110</a:t>
            </a:r>
            <a:r>
              <a:rPr lang="en-US" sz="2800" i="1" dirty="0"/>
              <a:t>)</a:t>
            </a:r>
            <a:r>
              <a:rPr lang="en-US" sz="2800" dirty="0"/>
              <a:t>2 and </a:t>
            </a:r>
            <a:r>
              <a:rPr lang="en-US" sz="2800" i="1" dirty="0"/>
              <a:t>b </a:t>
            </a:r>
            <a:r>
              <a:rPr lang="en-US" sz="2800" dirty="0"/>
              <a:t>= </a:t>
            </a:r>
            <a:r>
              <a:rPr lang="en-US" sz="2800" i="1" dirty="0"/>
              <a:t>(</a:t>
            </a:r>
            <a:r>
              <a:rPr lang="en-US" sz="2800" dirty="0"/>
              <a:t>101</a:t>
            </a:r>
            <a:r>
              <a:rPr lang="en-US" sz="2800" i="1" dirty="0"/>
              <a:t>)</a:t>
            </a:r>
            <a:r>
              <a:rPr lang="en-US" sz="2800" dirty="0"/>
              <a:t>2.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00" y="3768012"/>
            <a:ext cx="8604000" cy="2924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0" y="3000375"/>
            <a:ext cx="1409700" cy="218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Binary Modular Exponentiation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65" y="1600200"/>
            <a:ext cx="8763000" cy="50825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cryptography, it  is important to be able to find 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efficiently, where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, and </a:t>
            </a:r>
            <a:r>
              <a:rPr lang="en-US" i="1" dirty="0"/>
              <a:t>m</a:t>
            </a:r>
            <a:r>
              <a:rPr lang="en-US" dirty="0"/>
              <a:t>  are large integers.</a:t>
            </a:r>
            <a:endParaRPr lang="en-US" dirty="0"/>
          </a:p>
          <a:p>
            <a:r>
              <a:rPr lang="en-US" dirty="0"/>
              <a:t>Use the binary expansion of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= (</a:t>
            </a:r>
            <a:r>
              <a:rPr lang="en-US" i="1" dirty="0"/>
              <a:t>a</a:t>
            </a:r>
            <a:r>
              <a:rPr lang="en-US" i="1" baseline="-25000" dirty="0"/>
              <a:t>k-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i="1" dirty="0"/>
              <a:t>,…,a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i="1" dirty="0"/>
              <a:t>,a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)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/>
              <a:t> , to compute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     Note that:</a:t>
            </a:r>
            <a:endParaRPr lang="en-US" dirty="0"/>
          </a:p>
          <a:p>
            <a:pPr>
              <a:buNone/>
            </a:pPr>
            <a:r>
              <a:rPr lang="en-US" sz="4100" i="1" dirty="0"/>
              <a:t>                           </a:t>
            </a:r>
            <a:endParaRPr lang="en-US" sz="4100" dirty="0"/>
          </a:p>
          <a:p>
            <a:r>
              <a:rPr lang="en-US" dirty="0"/>
              <a:t>Therefore,  to compute 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dirty="0"/>
              <a:t>, </a:t>
            </a:r>
            <a:r>
              <a:rPr lang="en-US" dirty="0"/>
              <a:t>we need only compute the values of 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/>
              <a:t>, (</a:t>
            </a:r>
            <a:r>
              <a:rPr lang="en-US" i="1" dirty="0"/>
              <a:t>b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/>
              <a:t>)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/>
              <a:t> =</a:t>
            </a:r>
            <a:r>
              <a:rPr lang="en-US" i="1" dirty="0"/>
              <a:t> b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/>
              <a:t>, (</a:t>
            </a:r>
            <a:r>
              <a:rPr lang="en-US" i="1" dirty="0"/>
              <a:t>b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/>
              <a:t>)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/>
              <a:t> =</a:t>
            </a:r>
            <a:r>
              <a:rPr lang="en-US" i="1" dirty="0"/>
              <a:t> b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dirty="0"/>
              <a:t> , …,       and the multiply the terms           in this list, where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dirty="0"/>
              <a:t>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i="1" dirty="0"/>
              <a:t>.</a:t>
            </a: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Compute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i="1" dirty="0"/>
              <a:t> </a:t>
            </a:r>
            <a:r>
              <a:rPr lang="en-US" dirty="0"/>
              <a:t>using this method</a:t>
            </a:r>
            <a:r>
              <a:rPr lang="en-US" i="1" dirty="0"/>
              <a:t>.</a:t>
            </a:r>
            <a:endParaRPr lang="en-US" i="1" dirty="0"/>
          </a:p>
          <a:p>
            <a:pPr>
              <a:buNone/>
            </a:pPr>
            <a:r>
              <a:rPr lang="en-US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b="1" dirty="0"/>
              <a:t>Solution</a:t>
            </a:r>
            <a:r>
              <a:rPr lang="en-US" dirty="0"/>
              <a:t>: Note that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11 </a:t>
            </a:r>
            <a:r>
              <a:rPr lang="en-US" dirty="0"/>
              <a:t>= 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1011</a:t>
            </a:r>
            <a:r>
              <a:rPr lang="en-US" dirty="0"/>
              <a:t>)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/>
              <a:t> so that 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3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3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((3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3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= (9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∙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∙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 = (81)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∙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∙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 =6561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∙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∙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=117,147</a:t>
            </a:r>
            <a:r>
              <a:rPr lang="en-US" dirty="0"/>
              <a:t>. </a:t>
            </a:r>
            <a:endParaRPr lang="en-US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>
              <a:ea typeface="Cambria Math" panose="020405030504060302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381000" y="3166348"/>
            <a:ext cx="8077200" cy="369332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752600" y="4267200"/>
            <a:ext cx="262890" cy="25336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181600" y="3909060"/>
            <a:ext cx="283845" cy="2590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8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→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n </a:t>
            </a:r>
            <a:r>
              <a:rPr lang="en-US" dirty="0"/>
              <a:t>and </a:t>
            </a:r>
            <a:r>
              <a:rPr lang="en-US" i="1" dirty="0"/>
              <a:t>d </a:t>
            </a:r>
            <a:r>
              <a:rPr lang="en-US" dirty="0"/>
              <a:t>be positive integers. How many positive integers not exceeding </a:t>
            </a:r>
            <a:r>
              <a:rPr lang="en-US" i="1" dirty="0"/>
              <a:t>n </a:t>
            </a:r>
            <a:r>
              <a:rPr lang="en-US" dirty="0"/>
              <a:t>are divisible by </a:t>
            </a:r>
            <a:r>
              <a:rPr lang="en-US" i="1" dirty="0"/>
              <a:t>d</a:t>
            </a:r>
            <a:r>
              <a:rPr lang="en-US" dirty="0"/>
              <a:t>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14800"/>
            <a:ext cx="9144000" cy="1160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Binary Modular Exponentiation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algorithm successively finds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m,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m,            b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m, …,         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, and multiplies together the terms        where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.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i="1" dirty="0"/>
              <a:t>O</a:t>
            </a:r>
            <a:r>
              <a:rPr lang="en-US" dirty="0"/>
              <a:t>((log </a:t>
            </a:r>
            <a:r>
              <a:rPr lang="en-US" i="1" dirty="0"/>
              <a:t>m</a:t>
            </a:r>
            <a:r>
              <a:rPr lang="en-US" dirty="0"/>
              <a:t> )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 bit operations are used to find 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533400" y="3352799"/>
            <a:ext cx="8229600" cy="26670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modular exponentiation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i="1" dirty="0"/>
              <a:t>b</a:t>
            </a:r>
            <a:r>
              <a:rPr lang="en-US" sz="2600" dirty="0"/>
              <a:t>: integer, </a:t>
            </a:r>
            <a:r>
              <a:rPr lang="en-US" sz="2600" i="1" dirty="0"/>
              <a:t>n</a:t>
            </a:r>
            <a:r>
              <a:rPr lang="en-US" sz="2600" dirty="0"/>
              <a:t> = 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600" i="1" dirty="0"/>
              <a:t>…a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600" dirty="0"/>
              <a:t> , </a:t>
            </a:r>
            <a:r>
              <a:rPr lang="en-US" sz="2600" i="1" dirty="0"/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600" dirty="0"/>
              <a:t>positive integers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lang="en-US" sz="26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:=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power</a:t>
            </a:r>
            <a:r>
              <a:rPr lang="en-US" sz="2600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:= </a:t>
            </a:r>
            <a:r>
              <a:rPr lang="en-US" sz="2600" i="1" dirty="0">
                <a:ea typeface="Cambria Math" panose="02040503050406030204" pitchFamily="18" charset="0"/>
              </a:rPr>
              <a:t>b</a:t>
            </a:r>
            <a:r>
              <a:rPr lang="en-US" sz="2600" dirty="0">
                <a:ea typeface="Cambria Math" panose="02040503050406030204" pitchFamily="18" charset="0"/>
              </a:rPr>
              <a:t> </a:t>
            </a:r>
            <a:r>
              <a:rPr lang="en-US" sz="2600" b="1" dirty="0">
                <a:ea typeface="Cambria Math" panose="02040503050406030204" pitchFamily="18" charset="0"/>
              </a:rPr>
              <a:t>mod</a:t>
            </a:r>
            <a:r>
              <a:rPr lang="en-US" sz="2600" dirty="0">
                <a:ea typeface="Cambria Math" panose="02040503050406030204" pitchFamily="18" charset="0"/>
              </a:rPr>
              <a:t> </a:t>
            </a:r>
            <a:r>
              <a:rPr lang="en-US" sz="2600" i="1" dirty="0">
                <a:ea typeface="Cambria Math" panose="02040503050406030204" pitchFamily="18" charset="0"/>
              </a:rPr>
              <a:t>m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anose="020405030504060302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:=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0 </a:t>
            </a:r>
            <a:r>
              <a:rPr lang="en-US" sz="2600" dirty="0"/>
              <a:t>to </a:t>
            </a:r>
            <a:r>
              <a:rPr lang="en-US" sz="2600" i="1" dirty="0"/>
              <a:t>k</a:t>
            </a:r>
            <a:r>
              <a:rPr lang="en-US" sz="2600" dirty="0"/>
              <a:t> </a:t>
            </a:r>
            <a:r>
              <a:rPr lang="en-US" sz="2600" dirty="0">
                <a:latin typeface="Cambria Math" panose="02040503050406030204"/>
                <a:ea typeface="Cambria Math" panose="02040503050406030204"/>
              </a:rPr>
              <a:t>− 1</a:t>
            </a:r>
            <a:endParaRPr lang="en-US" sz="2600" dirty="0">
              <a:latin typeface="Cambria Math" panose="02040503050406030204"/>
              <a:ea typeface="Cambria Math" panose="02040503050406030204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anose="02040503050406030204"/>
                <a:cs typeface="+mn-cs"/>
              </a:rPr>
              <a:t>   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mbria Math" panose="02040503050406030204"/>
                <a:cs typeface="+mn-cs"/>
              </a:rPr>
              <a:t>if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anose="02040503050406030204"/>
                <a:cs typeface="+mn-cs"/>
              </a:rPr>
              <a:t> </a:t>
            </a:r>
            <a:r>
              <a:rPr lang="en-US" sz="2600" i="1" noProof="0" dirty="0"/>
              <a:t>a</a:t>
            </a:r>
            <a:r>
              <a:rPr lang="en-US" sz="2600" i="1" baseline="-25000" dirty="0" err="1"/>
              <a:t>i</a:t>
            </a:r>
            <a:r>
              <a:rPr lang="en-US" sz="2600" dirty="0">
                <a:ea typeface="Cambria Math" panose="02040503050406030204" pitchFamily="18" charset="0"/>
              </a:rPr>
              <a:t>=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600" b="1" dirty="0">
                <a:ea typeface="Cambria Math" panose="02040503050406030204" pitchFamily="18" charset="0"/>
              </a:rPr>
              <a:t>then </a:t>
            </a:r>
            <a:r>
              <a:rPr lang="en-US" sz="2600" i="1" dirty="0"/>
              <a:t>x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:= (</a:t>
            </a:r>
            <a:r>
              <a:rPr lang="en-US" sz="2600" i="1" dirty="0">
                <a:ea typeface="Cambria Math" panose="02040503050406030204" pitchFamily="18" charset="0"/>
              </a:rPr>
              <a:t>x</a:t>
            </a:r>
            <a:r>
              <a:rPr lang="en-US" sz="2600" i="1" dirty="0">
                <a:latin typeface="Cambria Math" panose="02040503050406030204"/>
                <a:ea typeface="Cambria Math" panose="02040503050406030204"/>
              </a:rPr>
              <a:t>∙ </a:t>
            </a:r>
            <a:r>
              <a:rPr lang="en-US" sz="2600" i="1" dirty="0">
                <a:ea typeface="Cambria Math" panose="02040503050406030204"/>
              </a:rPr>
              <a:t>power</a:t>
            </a:r>
            <a:r>
              <a:rPr lang="en-US" sz="2600" dirty="0"/>
              <a:t> )</a:t>
            </a:r>
            <a:r>
              <a:rPr lang="en-US" sz="2600" b="1" dirty="0">
                <a:ea typeface="Cambria Math" panose="02040503050406030204" pitchFamily="18" charset="0"/>
              </a:rPr>
              <a:t> mod</a:t>
            </a:r>
            <a:r>
              <a:rPr lang="en-US" sz="2600" dirty="0">
                <a:ea typeface="Cambria Math" panose="02040503050406030204" pitchFamily="18" charset="0"/>
              </a:rPr>
              <a:t> </a:t>
            </a:r>
            <a:r>
              <a:rPr lang="en-US" sz="2600" i="1" dirty="0">
                <a:ea typeface="Cambria Math" panose="02040503050406030204" pitchFamily="18" charset="0"/>
              </a:rPr>
              <a:t>m</a:t>
            </a:r>
            <a:endParaRPr lang="en-US" sz="2600" dirty="0">
              <a:ea typeface="Cambria Math" panose="02040503050406030204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anose="02040503050406030204" pitchFamily="18" charset="0"/>
                <a:cs typeface="+mn-cs"/>
              </a:rPr>
              <a:t>        </a:t>
            </a:r>
            <a:r>
              <a:rPr lang="en-US" sz="2600" i="1" dirty="0"/>
              <a:t>power</a:t>
            </a:r>
            <a:r>
              <a:rPr lang="en-US" sz="2600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:= (</a:t>
            </a:r>
            <a:r>
              <a:rPr lang="en-US" sz="2600" i="1" dirty="0">
                <a:ea typeface="Cambria Math" panose="02040503050406030204" pitchFamily="18" charset="0"/>
              </a:rPr>
              <a:t>power</a:t>
            </a:r>
            <a:r>
              <a:rPr lang="en-US" sz="2600" i="1" dirty="0">
                <a:latin typeface="Cambria Math" panose="02040503050406030204"/>
                <a:ea typeface="Cambria Math" panose="02040503050406030204"/>
              </a:rPr>
              <a:t>∙ </a:t>
            </a:r>
            <a:r>
              <a:rPr lang="en-US" sz="2600" i="1" dirty="0">
                <a:ea typeface="Cambria Math" panose="02040503050406030204"/>
              </a:rPr>
              <a:t>power</a:t>
            </a:r>
            <a:r>
              <a:rPr lang="en-US" sz="2600" dirty="0"/>
              <a:t> )</a:t>
            </a:r>
            <a:r>
              <a:rPr lang="en-US" sz="2600" b="1" dirty="0">
                <a:ea typeface="Cambria Math" panose="02040503050406030204" pitchFamily="18" charset="0"/>
              </a:rPr>
              <a:t> mod</a:t>
            </a:r>
            <a:r>
              <a:rPr lang="en-US" sz="2600" dirty="0">
                <a:ea typeface="Cambria Math" panose="02040503050406030204" pitchFamily="18" charset="0"/>
              </a:rPr>
              <a:t> </a:t>
            </a:r>
            <a:r>
              <a:rPr lang="en-US" sz="2600" i="1" dirty="0">
                <a:ea typeface="Cambria Math" panose="02040503050406030204" pitchFamily="18" charset="0"/>
              </a:rPr>
              <a:t>m</a:t>
            </a:r>
            <a:endParaRPr lang="en-US" sz="2600" i="1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lang="en-US" sz="2600" noProof="0" dirty="0"/>
              <a:t> </a:t>
            </a:r>
            <a:r>
              <a:rPr lang="en-US" sz="2600" i="1" noProof="0" dirty="0"/>
              <a:t>x</a:t>
            </a:r>
            <a:r>
              <a:rPr lang="en-US" sz="2600" i="1" dirty="0"/>
              <a:t> </a:t>
            </a:r>
            <a:r>
              <a:rPr lang="en-US" sz="2600" dirty="0"/>
              <a:t>{</a:t>
            </a:r>
            <a:r>
              <a:rPr lang="en-US" sz="2600" i="1" dirty="0"/>
              <a:t>x</a:t>
            </a:r>
            <a:r>
              <a:rPr lang="en-US" sz="2600" dirty="0"/>
              <a:t> equals </a:t>
            </a:r>
            <a:r>
              <a:rPr lang="en-US" sz="2600" i="1" dirty="0"/>
              <a:t>b</a:t>
            </a:r>
            <a:r>
              <a:rPr lang="en-US" sz="2600" i="1" baseline="30000" dirty="0"/>
              <a:t>n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m</a:t>
            </a:r>
            <a:r>
              <a:rPr lang="en-US" sz="2600" dirty="0"/>
              <a:t> </a:t>
            </a:r>
            <a:endParaRPr lang="en-US" sz="26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4724400" y="2154399"/>
            <a:ext cx="631031" cy="3238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715000" y="2474751"/>
            <a:ext cx="328613" cy="31670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660849"/>
            <a:ext cx="4343400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" y="3200400"/>
            <a:ext cx="9144000" cy="1641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3996"/>
            <a:ext cx="7772400" cy="1143000"/>
          </a:xfrm>
        </p:spPr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75594"/>
            <a:ext cx="9144000" cy="3106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Divisibility Theorems</a:t>
            </a:r>
            <a:endParaRPr lang="en-CA" sz="360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For integers a, b, and c it is true that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if a | b and a | c, then a | (b + c)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 Example:</a:t>
            </a:r>
            <a:r>
              <a:rPr lang="en-US" sz="2800" dirty="0">
                <a:sym typeface="Symbol" panose="05050102010706020507" pitchFamily="18" charset="2"/>
              </a:rPr>
              <a:t> 3 | 6 and 3 | 9, so 3 | 15.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if a | b, then a | </a:t>
            </a:r>
            <a:r>
              <a:rPr lang="en-US" sz="2800" dirty="0" err="1">
                <a:sym typeface="Symbol" panose="05050102010706020507" pitchFamily="18" charset="2"/>
              </a:rPr>
              <a:t>bc</a:t>
            </a:r>
            <a:r>
              <a:rPr lang="en-US" sz="2800" dirty="0">
                <a:sym typeface="Symbol" panose="05050102010706020507" pitchFamily="18" charset="2"/>
              </a:rPr>
              <a:t> for all integers c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 Example:</a:t>
            </a:r>
            <a:r>
              <a:rPr lang="en-US" sz="2800" dirty="0">
                <a:sym typeface="Symbol" panose="05050102010706020507" pitchFamily="18" charset="2"/>
              </a:rPr>
              <a:t> 5 | 10, so 5 | 20, 5 | 30, 5 | 40, …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800" dirty="0">
                <a:sym typeface="Symbol" panose="05050102010706020507" pitchFamily="18" charset="2"/>
              </a:rPr>
              <a:t>  if a | b and b | c, then a | c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 Example:</a:t>
            </a:r>
            <a:r>
              <a:rPr lang="en-US" sz="2800" dirty="0">
                <a:sym typeface="Symbol" panose="05050102010706020507" pitchFamily="18" charset="2"/>
              </a:rPr>
              <a:t> 4 | 8 and 8 | 24, so 4 | 24. 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 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Divisibility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0" y="1828800"/>
            <a:ext cx="8443200" cy="4267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(</a:t>
            </a:r>
            <a:r>
              <a:rPr lang="en-US" dirty="0" err="1"/>
              <a:t>i</a:t>
            </a:r>
            <a:r>
              <a:rPr lang="en-US" dirty="0"/>
              <a:t>)  Suppose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, then it follows that there are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with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as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at</a:t>
            </a:r>
            <a:r>
              <a:rPr lang="en-US" dirty="0"/>
              <a:t>. Hence,</a:t>
            </a:r>
            <a:endParaRPr lang="en-US" dirty="0"/>
          </a:p>
          <a:p>
            <a:pPr marL="628650" lvl="1" indent="-571500">
              <a:buNone/>
            </a:pPr>
            <a:r>
              <a:rPr lang="en-US" dirty="0"/>
              <a:t>           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as</a:t>
            </a:r>
            <a:r>
              <a:rPr lang="en-US" dirty="0"/>
              <a:t> + </a:t>
            </a:r>
            <a:r>
              <a:rPr lang="en-US" i="1" dirty="0"/>
              <a:t>at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).   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Hence,  </a:t>
            </a:r>
            <a:r>
              <a:rPr lang="en-US" i="1" dirty="0"/>
              <a:t>a</a:t>
            </a:r>
            <a:r>
              <a:rPr lang="en-US" dirty="0"/>
              <a:t> | (</a:t>
            </a:r>
            <a:r>
              <a:rPr lang="en-US" i="1" dirty="0"/>
              <a:t>b + c</a:t>
            </a:r>
            <a:r>
              <a:rPr lang="en-US" dirty="0"/>
              <a:t>)</a:t>
            </a:r>
            <a:endParaRPr lang="en-US" dirty="0"/>
          </a:p>
          <a:p>
            <a:pPr marL="628650" lvl="1" indent="-571500">
              <a:buNone/>
            </a:pPr>
            <a:endParaRPr lang="en-US" dirty="0"/>
          </a:p>
          <a:p>
            <a:pPr marL="262890" indent="-571500">
              <a:buNone/>
            </a:pPr>
            <a:r>
              <a:rPr lang="en-US" b="1" dirty="0"/>
              <a:t>Corollary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be integers, where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≠0</a:t>
            </a:r>
            <a:r>
              <a:rPr lang="en-US" dirty="0"/>
              <a:t>, such that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c, </a:t>
            </a:r>
            <a:r>
              <a:rPr lang="en-US" dirty="0"/>
              <a:t>then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mb</a:t>
            </a:r>
            <a:r>
              <a:rPr lang="en-US" dirty="0"/>
              <a:t> + </a:t>
            </a:r>
            <a:r>
              <a:rPr lang="en-US" i="1" dirty="0" err="1"/>
              <a:t>nc</a:t>
            </a:r>
            <a:r>
              <a:rPr lang="en-US" dirty="0"/>
              <a:t> whenever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are integers. </a:t>
            </a:r>
            <a:endParaRPr lang="en-US" dirty="0"/>
          </a:p>
          <a:p>
            <a:pPr marL="262890" indent="-571500">
              <a:buNone/>
            </a:pPr>
            <a:r>
              <a:rPr lang="en-US" dirty="0"/>
              <a:t> 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4343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000" y="5791200"/>
            <a:ext cx="8352000" cy="838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Primes</a:t>
            </a:r>
            <a:endParaRPr lang="en-CA" sz="360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 positive integer p greater than 1 is called prime if the only positive factors of p are 1 and p.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A positive integer that is greater than 1 and is not prime is called composite.</a:t>
            </a: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The fundamental theorem of arithmetic:</a:t>
            </a:r>
            <a:endParaRPr lang="en-US" sz="28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anose="05050102010706020507" pitchFamily="18" charset="2"/>
              </a:rPr>
              <a:t>Every positive integer can be written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uniquely</a:t>
            </a:r>
            <a:r>
              <a:rPr lang="en-US" sz="2800" dirty="0">
                <a:sym typeface="Symbol" panose="05050102010706020507" pitchFamily="18" charset="2"/>
              </a:rPr>
              <a:t> as the </a:t>
            </a:r>
            <a:r>
              <a:rPr 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product of primes</a:t>
            </a:r>
            <a:r>
              <a:rPr lang="en-US" sz="2800" dirty="0">
                <a:sym typeface="Symbol" panose="05050102010706020507" pitchFamily="18" charset="2"/>
              </a:rPr>
              <a:t>, where the prime factors are written in order of increasing size.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Primes</a:t>
            </a:r>
            <a:endParaRPr lang="en-CA" sz="3600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68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>
                <a:solidFill>
                  <a:srgbClr val="00FFFF"/>
                </a:solidFill>
                <a:sym typeface="Symbol" panose="05050102010706020507" pitchFamily="18" charset="2"/>
              </a:rPr>
              <a:t>Examples:</a:t>
            </a:r>
            <a:endParaRPr lang="en-US" sz="280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981200" y="1752600"/>
            <a:ext cx="4648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3·5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609600" y="2362200"/>
            <a:ext cx="1219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48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609600" y="2971800"/>
            <a:ext cx="1219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17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609600" y="3581400"/>
            <a:ext cx="1219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100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609600" y="4191000"/>
            <a:ext cx="1219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512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609600" y="4800600"/>
            <a:ext cx="1219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515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9600" y="5410200"/>
            <a:ext cx="1219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28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85800" y="1752600"/>
            <a:ext cx="1219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 =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1981200" y="2362200"/>
            <a:ext cx="4648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2·2·2·2·3 = 2</a:t>
            </a:r>
            <a:r>
              <a:rPr 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·3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1981200" y="2971800"/>
            <a:ext cx="4648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17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1981200" y="3581400"/>
            <a:ext cx="4648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2·2·5·5 = 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·5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baseline="30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1981200" y="4191000"/>
            <a:ext cx="4648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2·2·2·2·2·2·2·2·2 = 2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endParaRPr lang="en-US" baseline="30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1981200" y="4800600"/>
            <a:ext cx="4648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5·103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1981200" y="5410200"/>
            <a:ext cx="46482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2·2·7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utoUpdateAnimBg="0" build="p"/>
      <p:bldP spid="183300" grpId="0" autoUpdateAnimBg="0"/>
      <p:bldP spid="183301" grpId="0" autoUpdateAnimBg="0"/>
      <p:bldP spid="183302" grpId="0" autoUpdateAnimBg="0"/>
      <p:bldP spid="183303" grpId="0" autoUpdateAnimBg="0"/>
      <p:bldP spid="183304" grpId="0" autoUpdateAnimBg="0"/>
      <p:bldP spid="183305" grpId="0" autoUpdateAnimBg="0"/>
      <p:bldP spid="183306" grpId="0" autoUpdateAnimBg="0"/>
      <p:bldP spid="183307" grpId="0" autoUpdateAnimBg="0"/>
      <p:bldP spid="183308" grpId="0" autoUpdateAnimBg="0"/>
      <p:bldP spid="183309" grpId="0" autoUpdateAnimBg="0"/>
      <p:bldP spid="183310" grpId="0" autoUpdateAnimBg="0"/>
      <p:bldP spid="183311" grpId="0" autoUpdateAnimBg="0"/>
      <p:bldP spid="183312" grpId="0" autoUpdateAnimBg="0"/>
      <p:bldP spid="183313" grpId="0" autoUpdateAnimBg="0"/>
    </p:bldLst>
  </p:timing>
</p:sld>
</file>

<file path=ppt/tags/tag1.xml><?xml version="1.0" encoding="utf-8"?>
<p:tagLst xmlns:p="http://schemas.openxmlformats.org/presentationml/2006/main">
  <p:tag name="LATEXADDIN" val="\documentclass{article}&#10;\usepackage{amsmath}&#10;\pagestyle{empty}&#10;\begin{document}&#10;&#10;$b^n = b^{a_{k-1}\cdot2 ^{k-1} + \dots + a_1 \cdot 2 + a_0} = b^{a_{k-1}\cdot 2^{k-1}} \cdots b^{a_1 \cdot 2 } \cdot b^{a_0}.$&#10;&#10;\end{document}"/>
  <p:tag name="IGUANATEXSIZE" val="20"/>
</p:tagLst>
</file>

<file path=ppt/tags/tag2.xml><?xml version="1.0" encoding="utf-8"?>
<p:tagLst xmlns:p="http://schemas.openxmlformats.org/presentationml/2006/main">
  <p:tag name="LATEXADDIN" val="\documentclass{article}&#10;\usepackage{amsmath}&#10;\pagestyle{empty}&#10;\begin{document}&#10;&#10;$b^{2^j}$&#10;\end{document}"/>
  <p:tag name="IGUANATEXSIZE" val="20"/>
</p:tagLst>
</file>

<file path=ppt/tags/tag3.xml><?xml version="1.0" encoding="utf-8"?>
<p:tagLst xmlns:p="http://schemas.openxmlformats.org/presentationml/2006/main">
  <p:tag name="LATEXADDIN" val="\documentclass{article}&#10;\usepackage{amsmath}&#10;\pagestyle{empty}&#10;\begin{document}&#10;&#10;$b^{2^k}$&#10;\end{document}"/>
  <p:tag name="IGUANATEXSIZE" val="20"/>
</p:tagLst>
</file>

<file path=ppt/tags/tag4.xml><?xml version="1.0" encoding="utf-8"?>
<p:tagLst xmlns:p="http://schemas.openxmlformats.org/presentationml/2006/main">
  <p:tag name="LATEXADDIN" val="\documentclass{article}&#10;\usepackage{amsmath}&#10;\pagestyle{empty}&#10;\begin{document}&#10;&#10;$b^{2^{k-1}}$&#10;\end{document}"/>
  <p:tag name="IGUANATEXSIZE" val="25"/>
</p:tagLst>
</file>

<file path=ppt/tags/tag5.xml><?xml version="1.0" encoding="utf-8"?>
<p:tagLst xmlns:p="http://schemas.openxmlformats.org/presentationml/2006/main">
  <p:tag name="LATEXADDIN" val="\documentclass{article}&#10;\usepackage{amsmath}&#10;\pagestyle{empty}&#10;\begin{document}&#10;&#10;$b^{2^j}$&#10;\end{document}"/>
  <p:tag name="IGUANATEXSIZE" val="25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  <a:sym typeface="Symbol" panose="05050102010706020507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33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  <a:sym typeface="Symbol" panose="05050102010706020507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14249</Words>
  <Application>WPS Presentation</Application>
  <PresentationFormat>On-screen Show (4:3)</PresentationFormat>
  <Paragraphs>750</Paragraphs>
  <Slides>52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  <vt:variant>
        <vt:lpstr>自定义放映</vt:lpstr>
      </vt:variant>
      <vt:variant>
        <vt:i4>1</vt:i4>
      </vt:variant>
    </vt:vector>
  </HeadingPairs>
  <TitlesOfParts>
    <vt:vector size="67" baseType="lpstr">
      <vt:lpstr>Arial</vt:lpstr>
      <vt:lpstr>SimSun</vt:lpstr>
      <vt:lpstr>Wingdings</vt:lpstr>
      <vt:lpstr>Comic Sans MS</vt:lpstr>
      <vt:lpstr>Symbol</vt:lpstr>
      <vt:lpstr>Times New Roman</vt:lpstr>
      <vt:lpstr>Cambria Math</vt:lpstr>
      <vt:lpstr>Cambria Math</vt:lpstr>
      <vt:lpstr>Microsoft YaHei</vt:lpstr>
      <vt:lpstr>Arial Unicode MS</vt:lpstr>
      <vt:lpstr>Wingdings 2</vt:lpstr>
      <vt:lpstr>Default Design</vt:lpstr>
      <vt:lpstr>Equation.3</vt:lpstr>
      <vt:lpstr>Equation.3</vt:lpstr>
      <vt:lpstr>PowerPoint 演示文稿</vt:lpstr>
      <vt:lpstr>Introduction to Number Theory</vt:lpstr>
      <vt:lpstr>Division</vt:lpstr>
      <vt:lpstr>Example</vt:lpstr>
      <vt:lpstr>Example</vt:lpstr>
      <vt:lpstr>Divisibility Theorems</vt:lpstr>
      <vt:lpstr>Properties of Divisibility</vt:lpstr>
      <vt:lpstr>Primes</vt:lpstr>
      <vt:lpstr>Primes</vt:lpstr>
      <vt:lpstr>Primes</vt:lpstr>
      <vt:lpstr>The Division Algorithm</vt:lpstr>
      <vt:lpstr>The Division Algorithm</vt:lpstr>
      <vt:lpstr>The Division Algorithm</vt:lpstr>
      <vt:lpstr>Greatest Common Divisors</vt:lpstr>
      <vt:lpstr>Greatest Common Divisors</vt:lpstr>
      <vt:lpstr>Relatively Prime Integers</vt:lpstr>
      <vt:lpstr>Relatively Prime Integers</vt:lpstr>
      <vt:lpstr>Least Common Multiples</vt:lpstr>
      <vt:lpstr>Least Common Multiples</vt:lpstr>
      <vt:lpstr>GCD and LCM</vt:lpstr>
      <vt:lpstr>Modular Arithmetic</vt:lpstr>
      <vt:lpstr>Congruences</vt:lpstr>
      <vt:lpstr>Congruences</vt:lpstr>
      <vt:lpstr>Congruences</vt:lpstr>
      <vt:lpstr>The Euclidean Algorithm </vt:lpstr>
      <vt:lpstr>The Euclidean Algorithm </vt:lpstr>
      <vt:lpstr>The Euclidean Algorithm </vt:lpstr>
      <vt:lpstr>Representations of Integers</vt:lpstr>
      <vt:lpstr>Representations of Integers</vt:lpstr>
      <vt:lpstr>Example</vt:lpstr>
      <vt:lpstr>Example</vt:lpstr>
      <vt:lpstr>Representations of Integers</vt:lpstr>
      <vt:lpstr>Algorithm: Constructing Base b Expansions</vt:lpstr>
      <vt:lpstr>Representations of Integers</vt:lpstr>
      <vt:lpstr>Representations of Integers</vt:lpstr>
      <vt:lpstr>Comparison of Hexadecimal, Octal, and Binary Representations</vt:lpstr>
      <vt:lpstr>Conversion Between Binary, Octal, and Hexadecimal Expansions</vt:lpstr>
      <vt:lpstr>Addition of Integers</vt:lpstr>
      <vt:lpstr>Addition of Integers</vt:lpstr>
      <vt:lpstr>Addition of Integers</vt:lpstr>
      <vt:lpstr>Addition of Integers</vt:lpstr>
      <vt:lpstr>Addition of Integers</vt:lpstr>
      <vt:lpstr>Addition of Integers</vt:lpstr>
      <vt:lpstr>Addition of Integers</vt:lpstr>
      <vt:lpstr>Addition of Integers</vt:lpstr>
      <vt:lpstr>Binary Multiplication of Integers</vt:lpstr>
      <vt:lpstr>MULTIPLICATION ALGORITHM</vt:lpstr>
      <vt:lpstr>Example</vt:lpstr>
      <vt:lpstr>Binary Modular Exponentiation</vt:lpstr>
      <vt:lpstr>Binary Modular Exponentiation Algorithm</vt:lpstr>
      <vt:lpstr>Example</vt:lpstr>
      <vt:lpstr>Steps</vt:lpstr>
      <vt:lpstr>Custom Show 1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USER</cp:lastModifiedBy>
  <cp:revision>94</cp:revision>
  <dcterms:created xsi:type="dcterms:W3CDTF">2001-02-24T00:16:00Z</dcterms:created>
  <dcterms:modified xsi:type="dcterms:W3CDTF">2022-11-24T03:28:49Z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44B70D0FD2A8496498DA8A3286E49324</vt:lpwstr>
  </property>
  <property fmtid="{D5CDD505-2E9C-101B-9397-08002B2CF9AE}" pid="3" name="KSOProductBuildVer">
    <vt:lpwstr>1033-11.2.0.11380</vt:lpwstr>
  </property>
</Properties>
</file>