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56" r:id="rId3"/>
    <p:sldId id="292" r:id="rId4"/>
    <p:sldId id="258" r:id="rId5"/>
    <p:sldId id="301" r:id="rId6"/>
    <p:sldId id="302" r:id="rId7"/>
    <p:sldId id="257" r:id="rId8"/>
    <p:sldId id="303" r:id="rId9"/>
    <p:sldId id="260" r:id="rId10"/>
    <p:sldId id="304" r:id="rId11"/>
    <p:sldId id="307" r:id="rId12"/>
    <p:sldId id="357" r:id="rId13"/>
    <p:sldId id="264" r:id="rId14"/>
    <p:sldId id="316" r:id="rId15"/>
    <p:sldId id="317" r:id="rId16"/>
    <p:sldId id="308" r:id="rId17"/>
    <p:sldId id="309" r:id="rId18"/>
    <p:sldId id="313" r:id="rId19"/>
    <p:sldId id="312" r:id="rId20"/>
    <p:sldId id="314" r:id="rId21"/>
    <p:sldId id="315" r:id="rId22"/>
    <p:sldId id="297" r:id="rId23"/>
    <p:sldId id="259" r:id="rId24"/>
    <p:sldId id="318" r:id="rId25"/>
    <p:sldId id="261" r:id="rId26"/>
    <p:sldId id="319" r:id="rId27"/>
    <p:sldId id="324" r:id="rId28"/>
    <p:sldId id="358" r:id="rId29"/>
    <p:sldId id="266" r:id="rId30"/>
    <p:sldId id="321" r:id="rId31"/>
    <p:sldId id="320" r:id="rId32"/>
    <p:sldId id="269" r:id="rId33"/>
    <p:sldId id="322" r:id="rId34"/>
    <p:sldId id="273" r:id="rId35"/>
    <p:sldId id="323" r:id="rId36"/>
    <p:sldId id="274" r:id="rId37"/>
    <p:sldId id="275" r:id="rId38"/>
    <p:sldId id="326" r:id="rId39"/>
    <p:sldId id="277" r:id="rId40"/>
    <p:sldId id="334" r:id="rId42"/>
    <p:sldId id="337" r:id="rId43"/>
    <p:sldId id="336" r:id="rId44"/>
    <p:sldId id="339" r:id="rId45"/>
    <p:sldId id="340" r:id="rId46"/>
    <p:sldId id="281" r:id="rId47"/>
    <p:sldId id="338" r:id="rId48"/>
    <p:sldId id="342" r:id="rId49"/>
    <p:sldId id="343" r:id="rId50"/>
    <p:sldId id="282" r:id="rId51"/>
    <p:sldId id="344" r:id="rId52"/>
    <p:sldId id="283" r:id="rId53"/>
    <p:sldId id="345" r:id="rId54"/>
    <p:sldId id="284" r:id="rId55"/>
    <p:sldId id="286" r:id="rId56"/>
    <p:sldId id="346" r:id="rId57"/>
    <p:sldId id="359" r:id="rId58"/>
    <p:sldId id="347" r:id="rId59"/>
    <p:sldId id="348" r:id="rId60"/>
    <p:sldId id="349" r:id="rId61"/>
    <p:sldId id="350" r:id="rId62"/>
    <p:sldId id="352" r:id="rId63"/>
    <p:sldId id="353" r:id="rId64"/>
    <p:sldId id="355" r:id="rId65"/>
    <p:sldId id="370" r:id="rId66"/>
    <p:sldId id="367" r:id="rId67"/>
    <p:sldId id="368" r:id="rId68"/>
    <p:sldId id="369" r:id="rId69"/>
    <p:sldId id="360" r:id="rId70"/>
    <p:sldId id="361" r:id="rId71"/>
    <p:sldId id="363" r:id="rId72"/>
    <p:sldId id="362" r:id="rId73"/>
    <p:sldId id="364" r:id="rId74"/>
    <p:sldId id="366" r:id="rId75"/>
  </p:sldIdLst>
  <p:sldSz cx="9144000" cy="6858000" type="screen4x3"/>
  <p:notesSz cx="6858000" cy="9144000"/>
  <p:embeddedFontLst>
    <p:embeddedFont>
      <p:font typeface="Wingdings 2" panose="05020102010507070707"/>
      <p:regular r:id="rId79"/>
    </p:embeddedFont>
    <p:embeddedFont>
      <p:font typeface="Cambria Math" panose="02040503050406030204" pitchFamily="18" charset="0"/>
      <p:regular r:id="rId80"/>
    </p:embeddedFont>
    <p:embeddedFont>
      <p:font typeface="Cambria Math" panose="02040503050406030204"/>
      <p:regular r:id="rId81"/>
    </p:embeddedFont>
    <p:embeddedFont>
      <p:font typeface="Constantia" panose="02030602050306030303" charset="0"/>
      <p:regular r:id="rId82"/>
      <p:bold r:id="rId83"/>
      <p:italic r:id="rId84"/>
      <p:boldItalic r:id="rId85"/>
    </p:embeddedFont>
    <p:embeddedFont>
      <p:font typeface="Calibri" panose="020F0502020204030204"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43" autoAdjust="0"/>
    <p:restoredTop sz="94690" autoAdjust="0"/>
  </p:normalViewPr>
  <p:slideViewPr>
    <p:cSldViewPr>
      <p:cViewPr varScale="1">
        <p:scale>
          <a:sx n="109" d="100"/>
          <a:sy n="109" d="100"/>
        </p:scale>
        <p:origin x="159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font" Target="fonts/font11.fntdata"/><Relationship Id="rId88" Type="http://schemas.openxmlformats.org/officeDocument/2006/relationships/font" Target="fonts/font10.fntdata"/><Relationship Id="rId87" Type="http://schemas.openxmlformats.org/officeDocument/2006/relationships/font" Target="fonts/font9.fntdata"/><Relationship Id="rId86" Type="http://schemas.openxmlformats.org/officeDocument/2006/relationships/font" Target="fonts/font8.fntdata"/><Relationship Id="rId85" Type="http://schemas.openxmlformats.org/officeDocument/2006/relationships/font" Target="fonts/font7.fntdata"/><Relationship Id="rId84" Type="http://schemas.openxmlformats.org/officeDocument/2006/relationships/font" Target="fonts/font6.fntdata"/><Relationship Id="rId83" Type="http://schemas.openxmlformats.org/officeDocument/2006/relationships/font" Target="fonts/font5.fntdata"/><Relationship Id="rId82" Type="http://schemas.openxmlformats.org/officeDocument/2006/relationships/font" Target="fonts/font4.fntdata"/><Relationship Id="rId81" Type="http://schemas.openxmlformats.org/officeDocument/2006/relationships/font" Target="fonts/font3.fntdata"/><Relationship Id="rId80" Type="http://schemas.openxmlformats.org/officeDocument/2006/relationships/font" Target="fonts/font2.fntdata"/><Relationship Id="rId8" Type="http://schemas.openxmlformats.org/officeDocument/2006/relationships/slide" Target="slides/slide6.xml"/><Relationship Id="rId79" Type="http://schemas.openxmlformats.org/officeDocument/2006/relationships/font" Target="fonts/font1.fntdata"/><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4223539-C274-414E-836E-21403C9CE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tags" Target="../tags/tag6.xml"/><Relationship Id="rId4" Type="http://schemas.openxmlformats.org/officeDocument/2006/relationships/image" Target="../media/image17.png"/><Relationship Id="rId3" Type="http://schemas.openxmlformats.org/officeDocument/2006/relationships/tags" Target="../tags/tag5.xml"/><Relationship Id="rId2" Type="http://schemas.openxmlformats.org/officeDocument/2006/relationships/image" Target="../media/image16.png"/><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wmf"/><Relationship Id="rId7" Type="http://schemas.openxmlformats.org/officeDocument/2006/relationships/oleObject" Target="../embeddings/oleObject1.bin"/><Relationship Id="rId6" Type="http://schemas.openxmlformats.org/officeDocument/2006/relationships/image" Target="../media/image6.png"/><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Induction and recursion</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
        <p:nvSpPr>
          <p:cNvPr id="4" name="TextBox 3"/>
          <p:cNvSpPr txBox="1"/>
          <p:nvPr/>
        </p:nvSpPr>
        <p:spPr>
          <a:xfrm>
            <a:off x="1447800" y="4114800"/>
            <a:ext cx="6781800" cy="923330"/>
          </a:xfrm>
          <a:prstGeom prst="rect">
            <a:avLst/>
          </a:prstGeom>
          <a:noFill/>
        </p:spPr>
        <p:txBody>
          <a:bodyPr wrap="square" rtlCol="0">
            <a:spAutoFit/>
          </a:bodyPr>
          <a:lstStyle/>
          <a:p>
            <a:r>
              <a:rPr lang="en-US" dirty="0" smtClean="0"/>
              <a:t>Kenneth Rosen, </a:t>
            </a:r>
            <a:r>
              <a:rPr lang="en-US" i="1" dirty="0" smtClean="0"/>
              <a:t>Discrete Mathematics and its Applications</a:t>
            </a:r>
            <a:r>
              <a:rPr lang="en-US" dirty="0" smtClean="0"/>
              <a:t>, </a:t>
            </a:r>
            <a:br>
              <a:rPr lang="en-US" dirty="0" smtClean="0"/>
            </a:br>
            <a:r>
              <a:rPr lang="en-US" dirty="0" smtClean="0"/>
              <a:t>7th edition, McGraw Hill</a:t>
            </a:r>
            <a:endParaRPr lang="en-US" dirty="0" smtClean="0"/>
          </a:p>
          <a:p>
            <a:r>
              <a:rPr lang="en-US" dirty="0" smtClean="0"/>
              <a:t>Modified by Longin Jan Latecki, latecki@temple.edu</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endParaRPr lang="en-US" sz="2900" dirty="0" smtClean="0"/>
          </a:p>
          <a:p>
            <a:pPr>
              <a:buNone/>
            </a:pPr>
            <a:r>
              <a:rPr lang="en-US" dirty="0" smtClean="0"/>
              <a:t>     </a:t>
            </a:r>
            <a:endParaRPr lang="en-US" dirty="0" smtClean="0"/>
          </a:p>
          <a:p>
            <a:pPr>
              <a:buNone/>
            </a:pPr>
            <a:r>
              <a:rPr lang="en-US" dirty="0" smtClean="0"/>
              <a:t>    </a:t>
            </a:r>
            <a:r>
              <a:rPr lang="en-US" sz="2900" dirty="0" smtClean="0"/>
              <a:t>where the domain is the set of positive integers</a:t>
            </a:r>
            <a:r>
              <a:rPr lang="en-US" dirty="0" smtClean="0"/>
              <a:t>.</a:t>
            </a:r>
            <a:endParaRPr lang="en-US" dirty="0" smtClean="0"/>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anose="05000000000000000000" pitchFamily="2" charset="2"/>
              </a:rPr>
              <a:t>P</a:t>
            </a:r>
            <a:r>
              <a:rPr lang="en-US" sz="2900" dirty="0" smtClean="0">
                <a:sym typeface="Wingdings" panose="05000000000000000000" pitchFamily="2" charset="2"/>
              </a:rPr>
              <a:t>(</a:t>
            </a:r>
            <a:r>
              <a:rPr lang="en-US" sz="2900" i="1" dirty="0" smtClean="0">
                <a:sym typeface="Wingdings" panose="05000000000000000000" pitchFamily="2" charset="2"/>
              </a:rPr>
              <a:t>k + </a:t>
            </a:r>
            <a:r>
              <a:rPr lang="en-US" sz="2900" dirty="0" smtClean="0">
                <a:latin typeface="Cambria Math" panose="02040503050406030204" pitchFamily="18" charset="0"/>
                <a:ea typeface="Cambria Math" panose="02040503050406030204" pitchFamily="18" charset="0"/>
                <a:sym typeface="Wingdings" panose="05000000000000000000" pitchFamily="2" charset="2"/>
              </a:rPr>
              <a:t>1</a:t>
            </a:r>
            <a:r>
              <a:rPr lang="en-US" sz="2900" dirty="0" smtClean="0">
                <a:ea typeface="Cambria Math" panose="02040503050406030204" pitchFamily="18" charset="0"/>
                <a:sym typeface="Wingdings" panose="05000000000000000000" pitchFamily="2" charset="2"/>
              </a:rPr>
              <a:t>) must also  be true. </a:t>
            </a:r>
            <a:endParaRPr lang="en-US" sz="2900" dirty="0" smtClean="0">
              <a:ea typeface="Cambria Math" panose="02040503050406030204" pitchFamily="18" charset="0"/>
              <a:sym typeface="Wingdings" panose="05000000000000000000" pitchFamily="2" charset="2"/>
            </a:endParaRPr>
          </a:p>
          <a:p>
            <a:r>
              <a:rPr lang="en-US" sz="2900" dirty="0" smtClean="0">
                <a:ea typeface="Cambria Math" panose="02040503050406030204" pitchFamily="18" charset="0"/>
                <a:sym typeface="Wingdings" panose="05000000000000000000" pitchFamily="2" charset="2"/>
              </a:rPr>
              <a:t>Proofs by mathematical induction do not always start at the integer </a:t>
            </a:r>
            <a:r>
              <a:rPr lang="en-US" sz="2900" dirty="0" smtClean="0">
                <a:latin typeface="Cambria Math" panose="02040503050406030204" pitchFamily="18" charset="0"/>
                <a:ea typeface="Cambria Math" panose="02040503050406030204" pitchFamily="18" charset="0"/>
                <a:sym typeface="Wingdings" panose="05000000000000000000" pitchFamily="2" charset="2"/>
              </a:rPr>
              <a:t>1</a:t>
            </a:r>
            <a:r>
              <a:rPr lang="en-US" sz="2900" dirty="0" smtClean="0">
                <a:ea typeface="Cambria Math" panose="02040503050406030204" pitchFamily="18" charset="0"/>
                <a:sym typeface="Wingdings" panose="05000000000000000000" pitchFamily="2" charset="2"/>
              </a:rPr>
              <a:t>. In such a case, the basis step begins at a starting point </a:t>
            </a:r>
            <a:r>
              <a:rPr lang="en-US" sz="2900" i="1" dirty="0" smtClean="0">
                <a:ea typeface="Cambria Math" panose="02040503050406030204" pitchFamily="18" charset="0"/>
                <a:sym typeface="Wingdings" panose="05000000000000000000" pitchFamily="2" charset="2"/>
              </a:rPr>
              <a:t>b</a:t>
            </a:r>
            <a:r>
              <a:rPr lang="en-US" sz="2900" dirty="0" smtClean="0">
                <a:ea typeface="Cambria Math" panose="02040503050406030204" pitchFamily="18" charset="0"/>
                <a:sym typeface="Wingdings" panose="05000000000000000000" pitchFamily="2" charset="2"/>
              </a:rPr>
              <a:t> where </a:t>
            </a:r>
            <a:r>
              <a:rPr lang="en-US" sz="2900" i="1" dirty="0" smtClean="0">
                <a:ea typeface="Cambria Math" panose="02040503050406030204" pitchFamily="18" charset="0"/>
                <a:sym typeface="Wingdings" panose="05000000000000000000" pitchFamily="2" charset="2"/>
              </a:rPr>
              <a:t>b</a:t>
            </a:r>
            <a:r>
              <a:rPr lang="en-US" sz="2900" dirty="0" smtClean="0">
                <a:ea typeface="Cambria Math" panose="02040503050406030204" pitchFamily="18" charset="0"/>
                <a:sym typeface="Wingdings" panose="05000000000000000000" pitchFamily="2" charset="2"/>
              </a:rPr>
              <a:t> is an integer. We will see examples of this soon.</a:t>
            </a:r>
            <a:endParaRPr lang="en-US" sz="2900" dirty="0" smtClean="0">
              <a:ea typeface="Cambria Math" panose="02040503050406030204" pitchFamily="18" charset="0"/>
              <a:sym typeface="Wingdings" panose="05000000000000000000" pitchFamily="2" charset="2"/>
            </a:endParaRP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anose="02040503050406030204" pitchFamily="18" charset="0"/>
                <a:ea typeface="Cambria Math" panose="02040503050406030204" pitchFamily="18" charset="0"/>
              </a:rPr>
              <a:t>1</a:t>
            </a:r>
            <a:r>
              <a:rPr lang="en-US" sz="2400" dirty="0" smtClean="0"/>
              <a:t>) </a:t>
            </a:r>
            <a:r>
              <a:rPr lang="en-US" sz="2400" dirty="0" smtClean="0">
                <a:latin typeface="Cambria Math" panose="02040503050406030204"/>
                <a:ea typeface="Cambria Math" panose="02040503050406030204"/>
              </a:rPr>
              <a:t> ∧ ∀</a:t>
            </a:r>
            <a:r>
              <a:rPr lang="en-US" sz="2400" i="1" dirty="0" smtClean="0">
                <a:ea typeface="Cambria Math" panose="02040503050406030204"/>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panose="02040503050406030204"/>
                <a:ea typeface="Cambria Math" panose="02040503050406030204"/>
                <a:sym typeface="Wingdings" panose="05000000000000000000" pitchFamily="2" charset="2"/>
              </a:rPr>
              <a:t>→</a:t>
            </a:r>
            <a:r>
              <a:rPr lang="en-US" sz="2400" i="1" dirty="0" smtClean="0">
                <a:sym typeface="Wingdings" panose="05000000000000000000" pitchFamily="2" charset="2"/>
              </a:rPr>
              <a:t> P</a:t>
            </a:r>
            <a:r>
              <a:rPr lang="en-US" sz="2400" dirty="0" smtClean="0">
                <a:sym typeface="Wingdings" panose="05000000000000000000" pitchFamily="2" charset="2"/>
              </a:rPr>
              <a:t>(</a:t>
            </a:r>
            <a:r>
              <a:rPr lang="en-US" sz="2400" i="1" dirty="0" smtClean="0">
                <a:sym typeface="Wingdings" panose="05000000000000000000" pitchFamily="2" charset="2"/>
              </a:rPr>
              <a:t>k + </a:t>
            </a:r>
            <a:r>
              <a:rPr lang="en-US" sz="2400" dirty="0" smtClean="0">
                <a:latin typeface="Cambria Math" panose="02040503050406030204" pitchFamily="18" charset="0"/>
                <a:ea typeface="Cambria Math" panose="02040503050406030204" pitchFamily="18" charset="0"/>
                <a:sym typeface="Wingdings" panose="05000000000000000000" pitchFamily="2" charset="2"/>
              </a:rPr>
              <a:t>1</a:t>
            </a:r>
            <a:r>
              <a:rPr lang="en-US" sz="2400" dirty="0" smtClean="0">
                <a:sym typeface="Wingdings" panose="05000000000000000000" pitchFamily="2" charset="2"/>
              </a:rPr>
              <a:t>)))</a:t>
            </a:r>
            <a:r>
              <a:rPr lang="en-US" sz="2400" dirty="0" smtClean="0">
                <a:latin typeface="Cambria Math" panose="02040503050406030204"/>
                <a:ea typeface="Cambria Math" panose="02040503050406030204"/>
                <a:sym typeface="Wingdings" panose="05000000000000000000" pitchFamily="2" charset="2"/>
              </a:rPr>
              <a:t> → </a:t>
            </a:r>
            <a:r>
              <a:rPr lang="en-US" sz="2400" dirty="0" smtClean="0">
                <a:latin typeface="Cambria Math" panose="02040503050406030204"/>
                <a:ea typeface="Cambria Math" panose="02040503050406030204"/>
              </a:rPr>
              <a:t> ∀</a:t>
            </a:r>
            <a:r>
              <a:rPr lang="en-US" sz="2400" i="1" dirty="0" smtClean="0">
                <a:ea typeface="Cambria Math" panose="02040503050406030204"/>
              </a:rPr>
              <a:t>n P</a:t>
            </a:r>
            <a:r>
              <a:rPr lang="en-US" sz="2400" dirty="0" smtClean="0">
                <a:ea typeface="Cambria Math" panose="02040503050406030204"/>
              </a:rPr>
              <a:t>(</a:t>
            </a:r>
            <a:r>
              <a:rPr lang="en-US" sz="2400" i="1" dirty="0" smtClean="0">
                <a:ea typeface="Cambria Math" panose="02040503050406030204"/>
              </a:rPr>
              <a:t>n</a:t>
            </a:r>
            <a:r>
              <a:rPr lang="en-US" sz="2400" dirty="0" smtClean="0">
                <a:ea typeface="Cambria Math" panose="02040503050406030204"/>
              </a:rPr>
              <a:t>),</a:t>
            </a:r>
            <a:r>
              <a:rPr lang="en-US" sz="2400" dirty="0" smtClean="0">
                <a:sym typeface="Wingdings" panose="05000000000000000000" pitchFamily="2" charset="2"/>
              </a:rPr>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Validity of Mathematical Induction</a:t>
            </a:r>
            <a:endParaRPr lang="en-US" sz="4400" dirty="0"/>
          </a:p>
        </p:txBody>
      </p:sp>
      <p:sp>
        <p:nvSpPr>
          <p:cNvPr id="3" name="Content Placeholder 2"/>
          <p:cNvSpPr>
            <a:spLocks noGrp="1"/>
          </p:cNvSpPr>
          <p:nvPr>
            <p:ph idx="1"/>
          </p:nvPr>
        </p:nvSpPr>
        <p:spPr>
          <a:xfrm>
            <a:off x="457200" y="2743200"/>
            <a:ext cx="8229600" cy="3855720"/>
          </a:xfrm>
        </p:spPr>
        <p:txBody>
          <a:bodyPr>
            <a:normAutofit fontScale="62500" lnSpcReduction="20000"/>
          </a:bodyPr>
          <a:lstStyle/>
          <a:p>
            <a:r>
              <a:rPr lang="en-US" sz="2900" dirty="0" smtClean="0">
                <a:ea typeface="Cambria Math" panose="02040503050406030204" pitchFamily="18" charset="0"/>
                <a:sym typeface="Wingdings" panose="05000000000000000000" pitchFamily="2" charset="2"/>
              </a:rPr>
              <a:t>Mathematical induction is valid because of the well ordering property, which states that every nonempty subset of the set of positive integers has a least element (</a:t>
            </a:r>
            <a:r>
              <a:rPr lang="en-US" sz="2900" i="1" dirty="0" smtClean="0">
                <a:ea typeface="Cambria Math" panose="02040503050406030204" pitchFamily="18" charset="0"/>
                <a:sym typeface="Wingdings" panose="05000000000000000000" pitchFamily="2" charset="2"/>
              </a:rPr>
              <a:t>see Section </a:t>
            </a:r>
            <a:r>
              <a:rPr lang="en-US" sz="2900" dirty="0" smtClean="0">
                <a:latin typeface="Cambria Math" panose="02040503050406030204" pitchFamily="18" charset="0"/>
                <a:ea typeface="Cambria Math" panose="02040503050406030204" pitchFamily="18" charset="0"/>
                <a:sym typeface="Wingdings" panose="05000000000000000000" pitchFamily="2" charset="2"/>
              </a:rPr>
              <a:t>5.2</a:t>
            </a:r>
            <a:r>
              <a:rPr lang="en-US" sz="2900" dirty="0" smtClean="0">
                <a:ea typeface="Cambria Math" panose="02040503050406030204" pitchFamily="18" charset="0"/>
                <a:sym typeface="Wingdings" panose="05000000000000000000" pitchFamily="2" charset="2"/>
              </a:rPr>
              <a:t> </a:t>
            </a:r>
            <a:r>
              <a:rPr lang="en-US" sz="2900" i="1" dirty="0" smtClean="0">
                <a:ea typeface="Cambria Math" panose="02040503050406030204" pitchFamily="18" charset="0"/>
                <a:sym typeface="Wingdings" panose="05000000000000000000" pitchFamily="2" charset="2"/>
              </a:rPr>
              <a:t>and Appendix </a:t>
            </a:r>
            <a:r>
              <a:rPr lang="en-US" sz="2900" dirty="0" smtClean="0">
                <a:latin typeface="Cambria Math" panose="02040503050406030204" pitchFamily="18" charset="0"/>
                <a:ea typeface="Cambria Math" panose="02040503050406030204" pitchFamily="18" charset="0"/>
                <a:sym typeface="Wingdings" panose="05000000000000000000" pitchFamily="2" charset="2"/>
              </a:rPr>
              <a:t>1</a:t>
            </a:r>
            <a:r>
              <a:rPr lang="en-US" sz="2900" dirty="0" smtClean="0">
                <a:ea typeface="Cambria Math" panose="02040503050406030204" pitchFamily="18" charset="0"/>
                <a:sym typeface="Wingdings" panose="05000000000000000000" pitchFamily="2" charset="2"/>
              </a:rPr>
              <a:t>). Here is the proof:</a:t>
            </a:r>
            <a:endParaRPr lang="en-US" sz="2900" dirty="0" smtClean="0">
              <a:ea typeface="Cambria Math" panose="02040503050406030204" pitchFamily="18" charset="0"/>
              <a:sym typeface="Wingdings" panose="05000000000000000000" pitchFamily="2" charset="2"/>
            </a:endParaRPr>
          </a:p>
          <a:p>
            <a:pPr lvl="1"/>
            <a:r>
              <a:rPr lang="en-US" sz="2900" dirty="0" smtClean="0">
                <a:ea typeface="Cambria Math" panose="02040503050406030204" pitchFamily="18" charset="0"/>
                <a:sym typeface="Wingdings" panose="05000000000000000000" pitchFamily="2" charset="2"/>
              </a:rPr>
              <a:t>Suppose that </a:t>
            </a:r>
            <a:r>
              <a:rPr lang="en-US" sz="2900" i="1" dirty="0" smtClean="0"/>
              <a:t>P</a:t>
            </a:r>
            <a:r>
              <a:rPr lang="en-US" sz="2900" dirty="0" smtClean="0"/>
              <a:t>(</a:t>
            </a:r>
            <a:r>
              <a:rPr lang="en-US" sz="2900" dirty="0" smtClean="0">
                <a:latin typeface="Cambria Math" panose="02040503050406030204" pitchFamily="18" charset="0"/>
                <a:ea typeface="Cambria Math" panose="02040503050406030204" pitchFamily="18" charset="0"/>
              </a:rPr>
              <a:t>1</a:t>
            </a:r>
            <a:r>
              <a:rPr lang="en-US" sz="2900" dirty="0" smtClean="0"/>
              <a:t>) holds and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panose="02040503050406030204"/>
                <a:sym typeface="Wingdings" panose="05000000000000000000" pitchFamily="2" charset="2"/>
              </a:rPr>
              <a:t>→</a:t>
            </a:r>
            <a:r>
              <a:rPr lang="en-US" sz="2900" i="1" dirty="0" smtClean="0">
                <a:sym typeface="Wingdings" panose="05000000000000000000" pitchFamily="2" charset="2"/>
              </a:rPr>
              <a:t> P</a:t>
            </a:r>
            <a:r>
              <a:rPr lang="en-US" sz="2900" dirty="0" smtClean="0">
                <a:sym typeface="Wingdings" panose="05000000000000000000" pitchFamily="2" charset="2"/>
              </a:rPr>
              <a:t>(</a:t>
            </a:r>
            <a:r>
              <a:rPr lang="en-US" sz="2900" i="1" dirty="0" smtClean="0">
                <a:sym typeface="Wingdings" panose="05000000000000000000" pitchFamily="2" charset="2"/>
              </a:rPr>
              <a:t>k + </a:t>
            </a:r>
            <a:r>
              <a:rPr lang="en-US" sz="2900" dirty="0" smtClean="0">
                <a:latin typeface="Cambria Math" panose="02040503050406030204" pitchFamily="18" charset="0"/>
                <a:ea typeface="Cambria Math" panose="02040503050406030204" pitchFamily="18" charset="0"/>
                <a:sym typeface="Wingdings" panose="05000000000000000000" pitchFamily="2" charset="2"/>
              </a:rPr>
              <a:t>1</a:t>
            </a:r>
            <a:r>
              <a:rPr lang="en-US" sz="2900" dirty="0" smtClean="0">
                <a:sym typeface="Wingdings" panose="05000000000000000000" pitchFamily="2" charset="2"/>
              </a:rPr>
              <a:t>)</a:t>
            </a:r>
            <a:r>
              <a:rPr lang="en-US" sz="2900" dirty="0" smtClean="0">
                <a:ea typeface="Cambria Math" panose="02040503050406030204"/>
                <a:sym typeface="Wingdings" panose="05000000000000000000" pitchFamily="2" charset="2"/>
              </a:rPr>
              <a:t> is true for all positive integers </a:t>
            </a:r>
            <a:r>
              <a:rPr lang="en-US" sz="2900" i="1" dirty="0" smtClean="0">
                <a:ea typeface="Cambria Math" panose="02040503050406030204"/>
                <a:sym typeface="Wingdings" panose="05000000000000000000" pitchFamily="2" charset="2"/>
              </a:rPr>
              <a:t>k</a:t>
            </a:r>
            <a:r>
              <a:rPr lang="en-US" sz="2900" dirty="0" smtClean="0">
                <a:ea typeface="Cambria Math" panose="02040503050406030204"/>
                <a:sym typeface="Wingdings" panose="05000000000000000000" pitchFamily="2" charset="2"/>
              </a:rPr>
              <a:t>. </a:t>
            </a:r>
            <a:endParaRPr lang="en-US" sz="2900" dirty="0" smtClean="0">
              <a:ea typeface="Cambria Math" panose="02040503050406030204"/>
              <a:sym typeface="Wingdings" panose="05000000000000000000" pitchFamily="2" charset="2"/>
            </a:endParaRPr>
          </a:p>
          <a:p>
            <a:pPr lvl="1"/>
            <a:r>
              <a:rPr lang="en-US" sz="2900" dirty="0" smtClean="0">
                <a:ea typeface="Cambria Math" panose="02040503050406030204"/>
                <a:sym typeface="Wingdings" panose="05000000000000000000" pitchFamily="2" charset="2"/>
              </a:rPr>
              <a:t>Assume there is at least one positive integer  </a:t>
            </a:r>
            <a:r>
              <a:rPr lang="en-US" sz="2900" i="1" dirty="0" smtClean="0">
                <a:ea typeface="Cambria Math" panose="02040503050406030204"/>
                <a:sym typeface="Wingdings" panose="05000000000000000000" pitchFamily="2" charset="2"/>
              </a:rPr>
              <a:t>n</a:t>
            </a:r>
            <a:r>
              <a:rPr lang="en-US" sz="2900" dirty="0" smtClean="0">
                <a:ea typeface="Cambria Math" panose="02040503050406030204"/>
                <a:sym typeface="Wingdings" panose="05000000000000000000" pitchFamily="2" charset="2"/>
              </a:rPr>
              <a:t> for which P(</a:t>
            </a:r>
            <a:r>
              <a:rPr lang="en-US" sz="2900" i="1" dirty="0" smtClean="0">
                <a:ea typeface="Cambria Math" panose="02040503050406030204"/>
                <a:sym typeface="Wingdings" panose="05000000000000000000" pitchFamily="2" charset="2"/>
              </a:rPr>
              <a:t>n</a:t>
            </a:r>
            <a:r>
              <a:rPr lang="en-US" sz="2900" dirty="0" smtClean="0">
                <a:ea typeface="Cambria Math" panose="02040503050406030204"/>
                <a:sym typeface="Wingdings" panose="05000000000000000000" pitchFamily="2" charset="2"/>
              </a:rPr>
              <a:t>) is false. Then the set </a:t>
            </a:r>
            <a:r>
              <a:rPr lang="en-US" sz="2900" i="1" dirty="0" smtClean="0">
                <a:ea typeface="Cambria Math" panose="02040503050406030204"/>
                <a:sym typeface="Wingdings" panose="05000000000000000000" pitchFamily="2" charset="2"/>
              </a:rPr>
              <a:t>S</a:t>
            </a:r>
            <a:r>
              <a:rPr lang="en-US" sz="2900" dirty="0" smtClean="0">
                <a:ea typeface="Cambria Math" panose="02040503050406030204"/>
                <a:sym typeface="Wingdings" panose="05000000000000000000" pitchFamily="2" charset="2"/>
              </a:rPr>
              <a:t> of positive integers for which P(</a:t>
            </a:r>
            <a:r>
              <a:rPr lang="en-US" sz="2900" i="1" dirty="0" smtClean="0">
                <a:ea typeface="Cambria Math" panose="02040503050406030204"/>
                <a:sym typeface="Wingdings" panose="05000000000000000000" pitchFamily="2" charset="2"/>
              </a:rPr>
              <a:t>n</a:t>
            </a:r>
            <a:r>
              <a:rPr lang="en-US" sz="2900" dirty="0" smtClean="0">
                <a:ea typeface="Cambria Math" panose="02040503050406030204"/>
                <a:sym typeface="Wingdings" panose="05000000000000000000" pitchFamily="2" charset="2"/>
              </a:rPr>
              <a:t>) is false is nonempty. </a:t>
            </a:r>
            <a:endParaRPr lang="en-US" sz="2900" dirty="0" smtClean="0">
              <a:ea typeface="Cambria Math" panose="02040503050406030204"/>
              <a:sym typeface="Wingdings" panose="05000000000000000000" pitchFamily="2" charset="2"/>
            </a:endParaRPr>
          </a:p>
          <a:p>
            <a:pPr lvl="1"/>
            <a:r>
              <a:rPr lang="en-US" sz="2900" dirty="0" smtClean="0">
                <a:ea typeface="Cambria Math" panose="02040503050406030204"/>
                <a:sym typeface="Wingdings" panose="05000000000000000000" pitchFamily="2" charset="2"/>
              </a:rPr>
              <a:t>By the well-ordering property, </a:t>
            </a:r>
            <a:r>
              <a:rPr lang="en-US" sz="2900" i="1" dirty="0" smtClean="0">
                <a:ea typeface="Cambria Math" panose="02040503050406030204"/>
                <a:sym typeface="Wingdings" panose="05000000000000000000" pitchFamily="2" charset="2"/>
              </a:rPr>
              <a:t>S</a:t>
            </a:r>
            <a:r>
              <a:rPr lang="en-US" sz="2900" dirty="0" smtClean="0">
                <a:ea typeface="Cambria Math" panose="02040503050406030204"/>
                <a:sym typeface="Wingdings" panose="05000000000000000000" pitchFamily="2" charset="2"/>
              </a:rPr>
              <a:t> has a least element, say </a:t>
            </a:r>
            <a:r>
              <a:rPr lang="en-US" sz="2900" i="1" dirty="0" smtClean="0">
                <a:ea typeface="Cambria Math" panose="02040503050406030204"/>
                <a:sym typeface="Wingdings" panose="05000000000000000000" pitchFamily="2" charset="2"/>
              </a:rPr>
              <a:t>m</a:t>
            </a:r>
            <a:r>
              <a:rPr lang="en-US" sz="2900" dirty="0" smtClean="0">
                <a:ea typeface="Cambria Math" panose="02040503050406030204"/>
                <a:sym typeface="Wingdings" panose="05000000000000000000" pitchFamily="2" charset="2"/>
              </a:rPr>
              <a:t>.</a:t>
            </a:r>
            <a:endParaRPr lang="en-US" sz="2900" dirty="0" smtClean="0">
              <a:ea typeface="Cambria Math" panose="02040503050406030204"/>
              <a:sym typeface="Wingdings" panose="05000000000000000000" pitchFamily="2" charset="2"/>
            </a:endParaRPr>
          </a:p>
          <a:p>
            <a:pPr lvl="1"/>
            <a:r>
              <a:rPr lang="en-US" sz="2900" dirty="0" smtClean="0">
                <a:ea typeface="Cambria Math" panose="02040503050406030204"/>
                <a:sym typeface="Wingdings" panose="05000000000000000000" pitchFamily="2" charset="2"/>
              </a:rPr>
              <a:t>We know that </a:t>
            </a:r>
            <a:r>
              <a:rPr lang="en-US" sz="2900" i="1" dirty="0" smtClean="0">
                <a:ea typeface="Cambria Math" panose="02040503050406030204"/>
                <a:sym typeface="Wingdings" panose="05000000000000000000" pitchFamily="2" charset="2"/>
              </a:rPr>
              <a:t>m</a:t>
            </a:r>
            <a:r>
              <a:rPr lang="en-US" sz="2900" dirty="0" smtClean="0">
                <a:ea typeface="Cambria Math" panose="02040503050406030204"/>
                <a:sym typeface="Wingdings" panose="05000000000000000000" pitchFamily="2" charset="2"/>
              </a:rPr>
              <a:t> can not be </a:t>
            </a:r>
            <a:r>
              <a:rPr lang="en-US" sz="2900" dirty="0" smtClean="0">
                <a:latin typeface="Cambria Math" panose="02040503050406030204" pitchFamily="18" charset="0"/>
                <a:ea typeface="Cambria Math" panose="02040503050406030204" pitchFamily="18" charset="0"/>
              </a:rPr>
              <a:t>1</a:t>
            </a:r>
            <a:r>
              <a:rPr lang="en-US" sz="2900" dirty="0" smtClean="0">
                <a:ea typeface="Cambria Math" panose="02040503050406030204" pitchFamily="18" charset="0"/>
              </a:rPr>
              <a:t> </a:t>
            </a:r>
            <a:r>
              <a:rPr lang="en-US" sz="2900" dirty="0" smtClean="0">
                <a:ea typeface="Cambria Math" panose="02040503050406030204" pitchFamily="18" charset="0"/>
                <a:sym typeface="Wingdings" panose="05000000000000000000" pitchFamily="2" charset="2"/>
              </a:rPr>
              <a:t>since  </a:t>
            </a:r>
            <a:r>
              <a:rPr lang="en-US" sz="2900" i="1" dirty="0" smtClean="0"/>
              <a:t>P</a:t>
            </a:r>
            <a:r>
              <a:rPr lang="en-US" sz="2900" dirty="0" smtClean="0"/>
              <a:t>(</a:t>
            </a:r>
            <a:r>
              <a:rPr lang="en-US" sz="2900" dirty="0" smtClean="0">
                <a:latin typeface="Cambria Math" panose="02040503050406030204" pitchFamily="18" charset="0"/>
                <a:ea typeface="Cambria Math" panose="02040503050406030204" pitchFamily="18" charset="0"/>
              </a:rPr>
              <a:t>1</a:t>
            </a:r>
            <a:r>
              <a:rPr lang="en-US" sz="2900" dirty="0" smtClean="0"/>
              <a:t>) holds. </a:t>
            </a:r>
            <a:endParaRPr lang="en-US" sz="2900" dirty="0" smtClean="0"/>
          </a:p>
          <a:p>
            <a:pPr lvl="1"/>
            <a:r>
              <a:rPr lang="en-US" sz="2900" dirty="0" smtClean="0"/>
              <a:t>Since </a:t>
            </a:r>
            <a:r>
              <a:rPr lang="en-US" sz="2900" i="1" dirty="0" smtClean="0"/>
              <a:t>m</a:t>
            </a:r>
            <a:r>
              <a:rPr lang="en-US" sz="2900" dirty="0" smtClean="0"/>
              <a:t> is positive and greater than </a:t>
            </a:r>
            <a:r>
              <a:rPr lang="en-US" sz="2900" dirty="0" smtClean="0">
                <a:latin typeface="Cambria Math" panose="02040503050406030204" pitchFamily="18" charset="0"/>
                <a:ea typeface="Cambria Math" panose="02040503050406030204" pitchFamily="18" charset="0"/>
              </a:rPr>
              <a:t>1</a:t>
            </a:r>
            <a:r>
              <a:rPr lang="en-US" sz="2900" dirty="0" smtClean="0"/>
              <a:t>, </a:t>
            </a:r>
            <a:r>
              <a:rPr lang="en-US" sz="2900" i="1" dirty="0" smtClean="0"/>
              <a:t>m</a:t>
            </a:r>
            <a:r>
              <a:rPr lang="en-US" sz="2900" dirty="0" smtClean="0"/>
              <a:t> </a:t>
            </a:r>
            <a:r>
              <a:rPr lang="en-US" sz="2900" dirty="0" smtClean="0">
                <a:ea typeface="Cambria Math" panose="02040503050406030204"/>
              </a:rPr>
              <a:t>− </a:t>
            </a:r>
            <a:r>
              <a:rPr lang="en-US" sz="2900" dirty="0" smtClean="0">
                <a:latin typeface="Cambria Math" panose="02040503050406030204" pitchFamily="18" charset="0"/>
                <a:ea typeface="Cambria Math" panose="02040503050406030204" pitchFamily="18" charset="0"/>
              </a:rPr>
              <a:t>1</a:t>
            </a:r>
            <a:r>
              <a:rPr lang="en-US" sz="2900" dirty="0" smtClean="0">
                <a:ea typeface="Cambria Math" panose="02040503050406030204"/>
              </a:rPr>
              <a:t> must be a positive integer. Since </a:t>
            </a:r>
            <a:r>
              <a:rPr lang="en-US" sz="2900" i="1" dirty="0" smtClean="0"/>
              <a:t>m</a:t>
            </a:r>
            <a:r>
              <a:rPr lang="en-US" sz="2900" dirty="0" smtClean="0"/>
              <a:t> </a:t>
            </a:r>
            <a:r>
              <a:rPr lang="en-US" sz="2900" dirty="0" smtClean="0">
                <a:ea typeface="Cambria Math" panose="02040503050406030204"/>
              </a:rPr>
              <a:t>− </a:t>
            </a:r>
            <a:r>
              <a:rPr lang="en-US" sz="2900" dirty="0" smtClean="0">
                <a:latin typeface="Cambria Math" panose="02040503050406030204" pitchFamily="18" charset="0"/>
                <a:ea typeface="Cambria Math" panose="02040503050406030204" pitchFamily="18" charset="0"/>
              </a:rPr>
              <a:t>1</a:t>
            </a:r>
            <a:r>
              <a:rPr lang="en-US" sz="2900" dirty="0" smtClean="0">
                <a:ea typeface="Cambria Math" panose="02040503050406030204"/>
              </a:rPr>
              <a:t> &lt; </a:t>
            </a:r>
            <a:r>
              <a:rPr lang="en-US" sz="2900" i="1" dirty="0" smtClean="0">
                <a:ea typeface="Cambria Math" panose="02040503050406030204"/>
              </a:rPr>
              <a:t>m</a:t>
            </a:r>
            <a:r>
              <a:rPr lang="en-US" sz="2900" dirty="0" smtClean="0">
                <a:ea typeface="Cambria Math" panose="02040503050406030204"/>
              </a:rPr>
              <a:t>, it is not in S, so </a:t>
            </a:r>
            <a:r>
              <a:rPr lang="en-US" sz="2900" i="1" dirty="0" smtClean="0">
                <a:ea typeface="Cambria Math" panose="02040503050406030204"/>
              </a:rPr>
              <a:t>P</a:t>
            </a:r>
            <a:r>
              <a:rPr lang="en-US" sz="2900" dirty="0" smtClean="0">
                <a:ea typeface="Cambria Math" panose="02040503050406030204"/>
              </a:rPr>
              <a:t>(</a:t>
            </a:r>
            <a:r>
              <a:rPr lang="en-US" sz="2900" i="1" dirty="0" smtClean="0"/>
              <a:t>m</a:t>
            </a:r>
            <a:r>
              <a:rPr lang="en-US" sz="2900" dirty="0" smtClean="0"/>
              <a:t> </a:t>
            </a:r>
            <a:r>
              <a:rPr lang="en-US" sz="2900" dirty="0" smtClean="0">
                <a:ea typeface="Cambria Math" panose="02040503050406030204"/>
              </a:rPr>
              <a:t>− </a:t>
            </a:r>
            <a:r>
              <a:rPr lang="en-US" sz="2900" dirty="0" smtClean="0">
                <a:latin typeface="Cambria Math" panose="02040503050406030204" pitchFamily="18" charset="0"/>
                <a:ea typeface="Cambria Math" panose="02040503050406030204" pitchFamily="18" charset="0"/>
              </a:rPr>
              <a:t>1</a:t>
            </a:r>
            <a:r>
              <a:rPr lang="en-US" sz="2900" dirty="0" smtClean="0">
                <a:ea typeface="Cambria Math" panose="02040503050406030204"/>
              </a:rPr>
              <a:t>) must be true. </a:t>
            </a:r>
            <a:endParaRPr lang="en-US" sz="2900" dirty="0" smtClean="0">
              <a:ea typeface="Cambria Math" panose="02040503050406030204"/>
            </a:endParaRPr>
          </a:p>
          <a:p>
            <a:pPr lvl="1"/>
            <a:r>
              <a:rPr lang="en-US" sz="2900" dirty="0" smtClean="0">
                <a:ea typeface="Cambria Math" panose="02040503050406030204"/>
              </a:rPr>
              <a:t>But then, since the conditional </a:t>
            </a:r>
            <a:r>
              <a:rPr lang="en-US" sz="2900" i="1" dirty="0" smtClean="0"/>
              <a:t>P</a:t>
            </a:r>
            <a:r>
              <a:rPr lang="en-US" sz="2900" dirty="0" smtClean="0"/>
              <a:t>(</a:t>
            </a:r>
            <a:r>
              <a:rPr lang="en-US" sz="2900" i="1" dirty="0" smtClean="0"/>
              <a:t>k</a:t>
            </a:r>
            <a:r>
              <a:rPr lang="en-US" sz="2900" dirty="0" smtClean="0"/>
              <a:t>)</a:t>
            </a:r>
            <a:r>
              <a:rPr lang="en-US" sz="2900" i="1" dirty="0" smtClean="0"/>
              <a:t> </a:t>
            </a:r>
            <a:r>
              <a:rPr lang="en-US" sz="2900" dirty="0" smtClean="0">
                <a:ea typeface="Cambria Math" panose="02040503050406030204"/>
                <a:sym typeface="Wingdings" panose="05000000000000000000" pitchFamily="2" charset="2"/>
              </a:rPr>
              <a:t>→</a:t>
            </a:r>
            <a:r>
              <a:rPr lang="en-US" sz="2900" i="1" dirty="0" smtClean="0">
                <a:sym typeface="Wingdings" panose="05000000000000000000" pitchFamily="2" charset="2"/>
              </a:rPr>
              <a:t> P</a:t>
            </a:r>
            <a:r>
              <a:rPr lang="en-US" sz="2900" dirty="0" smtClean="0">
                <a:sym typeface="Wingdings" panose="05000000000000000000" pitchFamily="2" charset="2"/>
              </a:rPr>
              <a:t>(</a:t>
            </a:r>
            <a:r>
              <a:rPr lang="en-US" sz="2900" i="1" dirty="0" smtClean="0">
                <a:sym typeface="Wingdings" panose="05000000000000000000" pitchFamily="2" charset="2"/>
              </a:rPr>
              <a:t>k + </a:t>
            </a:r>
            <a:r>
              <a:rPr lang="en-US" sz="2900" dirty="0" smtClean="0">
                <a:latin typeface="Cambria Math" panose="02040503050406030204" pitchFamily="18" charset="0"/>
                <a:ea typeface="Cambria Math" panose="02040503050406030204" pitchFamily="18" charset="0"/>
                <a:sym typeface="Wingdings" panose="05000000000000000000" pitchFamily="2" charset="2"/>
              </a:rPr>
              <a:t>1</a:t>
            </a:r>
            <a:r>
              <a:rPr lang="en-US" sz="2900" dirty="0" smtClean="0">
                <a:sym typeface="Wingdings" panose="05000000000000000000" pitchFamily="2" charset="2"/>
              </a:rPr>
              <a:t>)</a:t>
            </a:r>
            <a:r>
              <a:rPr lang="en-US" sz="2900" dirty="0" smtClean="0">
                <a:ea typeface="Cambria Math" panose="02040503050406030204"/>
                <a:sym typeface="Wingdings" panose="05000000000000000000" pitchFamily="2" charset="2"/>
              </a:rPr>
              <a:t>  for every positive integer </a:t>
            </a:r>
            <a:r>
              <a:rPr lang="en-US" sz="2900" i="1" dirty="0" smtClean="0">
                <a:ea typeface="Cambria Math" panose="02040503050406030204"/>
                <a:sym typeface="Wingdings" panose="05000000000000000000" pitchFamily="2" charset="2"/>
              </a:rPr>
              <a:t>k</a:t>
            </a:r>
            <a:r>
              <a:rPr lang="en-US" sz="2900" dirty="0" smtClean="0">
                <a:ea typeface="Cambria Math" panose="02040503050406030204"/>
                <a:sym typeface="Wingdings" panose="05000000000000000000" pitchFamily="2" charset="2"/>
              </a:rPr>
              <a:t> holds, </a:t>
            </a:r>
            <a:r>
              <a:rPr lang="en-US" sz="2900" i="1" dirty="0" smtClean="0"/>
              <a:t>P</a:t>
            </a:r>
            <a:r>
              <a:rPr lang="en-US" sz="2900" dirty="0" smtClean="0"/>
              <a:t>(</a:t>
            </a:r>
            <a:r>
              <a:rPr lang="en-US" sz="2900" i="1" dirty="0" smtClean="0"/>
              <a:t>m</a:t>
            </a:r>
            <a:r>
              <a:rPr lang="en-US" sz="2900" dirty="0" smtClean="0"/>
              <a:t>) must also be true. This contradicts </a:t>
            </a:r>
            <a:r>
              <a:rPr lang="en-US" sz="2900" i="1" dirty="0" smtClean="0"/>
              <a:t>P</a:t>
            </a:r>
            <a:r>
              <a:rPr lang="en-US" sz="2900" dirty="0" smtClean="0"/>
              <a:t>(</a:t>
            </a:r>
            <a:r>
              <a:rPr lang="en-US" sz="2900" i="1" dirty="0" smtClean="0"/>
              <a:t>m</a:t>
            </a:r>
            <a:r>
              <a:rPr lang="en-US" sz="2900" dirty="0" smtClean="0"/>
              <a:t>) being false. </a:t>
            </a:r>
            <a:endParaRPr lang="en-US" sz="2900" dirty="0" smtClean="0"/>
          </a:p>
          <a:p>
            <a:pPr lvl="1"/>
            <a:r>
              <a:rPr lang="en-US" sz="2900" dirty="0" smtClean="0"/>
              <a:t> Hence, </a:t>
            </a:r>
            <a:r>
              <a:rPr lang="en-US" sz="2900" i="1" dirty="0" smtClean="0"/>
              <a:t>P</a:t>
            </a:r>
            <a:r>
              <a:rPr lang="en-US" sz="2900" dirty="0" smtClean="0"/>
              <a:t>(</a:t>
            </a:r>
            <a:r>
              <a:rPr lang="en-US" sz="2900" i="1" dirty="0" smtClean="0"/>
              <a:t>n</a:t>
            </a:r>
            <a:r>
              <a:rPr lang="en-US" sz="2900" dirty="0" smtClean="0"/>
              <a:t>) must be true for every positive integer </a:t>
            </a:r>
            <a:r>
              <a:rPr lang="en-US" sz="2900" i="1" dirty="0" smtClean="0"/>
              <a:t>n</a:t>
            </a:r>
            <a:r>
              <a:rPr lang="en-US" sz="2900" dirty="0" smtClean="0"/>
              <a:t>.</a:t>
            </a:r>
            <a:endParaRPr lang="en-US" sz="2900" dirty="0"/>
          </a:p>
        </p:txBody>
      </p:sp>
      <p:sp>
        <p:nvSpPr>
          <p:cNvPr id="4" name="TextBox 3"/>
          <p:cNvSpPr txBox="1"/>
          <p:nvPr/>
        </p:nvSpPr>
        <p:spPr>
          <a:xfrm>
            <a:off x="1143000" y="20574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anose="02040503050406030204" pitchFamily="18" charset="0"/>
                <a:ea typeface="Cambria Math" panose="02040503050406030204" pitchFamily="18" charset="0"/>
              </a:rPr>
              <a:t>1</a:t>
            </a:r>
            <a:r>
              <a:rPr lang="en-US" sz="2400" dirty="0" smtClean="0"/>
              <a:t>) </a:t>
            </a:r>
            <a:r>
              <a:rPr lang="en-US" sz="2400" dirty="0" smtClean="0">
                <a:latin typeface="Cambria Math" panose="02040503050406030204"/>
                <a:ea typeface="Cambria Math" panose="02040503050406030204"/>
              </a:rPr>
              <a:t> ∧ ∀</a:t>
            </a:r>
            <a:r>
              <a:rPr lang="en-US" sz="2400" i="1" dirty="0" smtClean="0">
                <a:ea typeface="Cambria Math" panose="02040503050406030204"/>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panose="02040503050406030204"/>
                <a:ea typeface="Cambria Math" panose="02040503050406030204"/>
                <a:sym typeface="Wingdings" panose="05000000000000000000" pitchFamily="2" charset="2"/>
              </a:rPr>
              <a:t>→</a:t>
            </a:r>
            <a:r>
              <a:rPr lang="en-US" sz="2400" i="1" dirty="0" smtClean="0">
                <a:sym typeface="Wingdings" panose="05000000000000000000" pitchFamily="2" charset="2"/>
              </a:rPr>
              <a:t> P</a:t>
            </a:r>
            <a:r>
              <a:rPr lang="en-US" sz="2400" dirty="0" smtClean="0">
                <a:sym typeface="Wingdings" panose="05000000000000000000" pitchFamily="2" charset="2"/>
              </a:rPr>
              <a:t>(</a:t>
            </a:r>
            <a:r>
              <a:rPr lang="en-US" sz="2400" i="1" dirty="0" smtClean="0">
                <a:sym typeface="Wingdings" panose="05000000000000000000" pitchFamily="2" charset="2"/>
              </a:rPr>
              <a:t>k + </a:t>
            </a:r>
            <a:r>
              <a:rPr lang="en-US" sz="2400" dirty="0" smtClean="0">
                <a:latin typeface="Cambria Math" panose="02040503050406030204" pitchFamily="18" charset="0"/>
                <a:ea typeface="Cambria Math" panose="02040503050406030204" pitchFamily="18" charset="0"/>
                <a:sym typeface="Wingdings" panose="05000000000000000000" pitchFamily="2" charset="2"/>
              </a:rPr>
              <a:t>1</a:t>
            </a:r>
            <a:r>
              <a:rPr lang="en-US" sz="2400" dirty="0" smtClean="0">
                <a:sym typeface="Wingdings" panose="05000000000000000000" pitchFamily="2" charset="2"/>
              </a:rPr>
              <a:t>)))</a:t>
            </a:r>
            <a:r>
              <a:rPr lang="en-US" sz="2400" dirty="0" smtClean="0">
                <a:latin typeface="Cambria Math" panose="02040503050406030204"/>
                <a:ea typeface="Cambria Math" panose="02040503050406030204"/>
                <a:sym typeface="Wingdings" panose="05000000000000000000" pitchFamily="2" charset="2"/>
              </a:rPr>
              <a:t> → </a:t>
            </a:r>
            <a:r>
              <a:rPr lang="en-US" sz="2400" dirty="0" smtClean="0">
                <a:latin typeface="Cambria Math" panose="02040503050406030204"/>
                <a:ea typeface="Cambria Math" panose="02040503050406030204"/>
              </a:rPr>
              <a:t> ∀</a:t>
            </a:r>
            <a:r>
              <a:rPr lang="en-US" sz="2400" i="1" dirty="0" smtClean="0">
                <a:ea typeface="Cambria Math" panose="02040503050406030204"/>
              </a:rPr>
              <a:t>n P</a:t>
            </a:r>
            <a:r>
              <a:rPr lang="en-US" sz="2400" dirty="0" smtClean="0">
                <a:ea typeface="Cambria Math" panose="02040503050406030204"/>
              </a:rPr>
              <a:t>(</a:t>
            </a:r>
            <a:r>
              <a:rPr lang="en-US" sz="2400" i="1" dirty="0" smtClean="0">
                <a:ea typeface="Cambria Math" panose="02040503050406030204"/>
              </a:rPr>
              <a:t>n</a:t>
            </a:r>
            <a:r>
              <a:rPr lang="en-US" sz="2400" dirty="0" smtClean="0">
                <a:ea typeface="Cambria Math" panose="02040503050406030204"/>
              </a:rPr>
              <a:t>)</a:t>
            </a:r>
            <a:r>
              <a:rPr lang="en-US" sz="2400" dirty="0" smtClean="0">
                <a:sym typeface="Wingdings" panose="05000000000000000000" pitchFamily="2" charset="2"/>
              </a:rPr>
              <a:t>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anose="02040503050406030204" pitchFamily="18" charset="0"/>
                <a:ea typeface="Cambria Math" panose="02040503050406030204"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endParaRPr lang="en-US"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i="1" dirty="0" smtClean="0"/>
              <a:t>.</a:t>
            </a:r>
            <a:r>
              <a:rPr lang="en-US" baseline="30000" dirty="0" smtClean="0"/>
              <a:t> </a:t>
            </a:r>
            <a:endParaRPr lang="en-US" baseline="30000" dirty="0" smtClean="0"/>
          </a:p>
          <a:p>
            <a:pPr lvl="1"/>
            <a:r>
              <a:rPr lang="en-US" dirty="0" smtClean="0"/>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 since </a:t>
            </a:r>
            <a:r>
              <a:rPr lang="en-US" dirty="0" smtClean="0">
                <a:latin typeface="Cambria Math" panose="02040503050406030204" pitchFamily="18" charset="0"/>
                <a:ea typeface="Cambria Math" panose="02040503050406030204" pitchFamily="18" charset="0"/>
              </a:rPr>
              <a:t>1</a:t>
            </a:r>
            <a:r>
              <a:rPr lang="en-US" i="1" dirty="0" smtClean="0"/>
              <a:t> &lt; </a:t>
            </a:r>
            <a:r>
              <a:rPr lang="en-US" dirty="0" smtClean="0">
                <a:latin typeface="Cambria Math" panose="02040503050406030204" pitchFamily="18" charset="0"/>
                <a:ea typeface="Cambria Math" panose="02040503050406030204" pitchFamily="18" charset="0"/>
              </a:rPr>
              <a:t>2</a:t>
            </a:r>
            <a:r>
              <a:rPr lang="en-US" baseline="30000"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2</a:t>
            </a:r>
            <a:r>
              <a:rPr lang="en-US" i="1" dirty="0" smtClean="0"/>
              <a:t>.</a:t>
            </a:r>
            <a:endParaRPr lang="en-US" i="1" dirty="0" smtClean="0"/>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for an arbitrary positive integer </a:t>
            </a:r>
            <a:r>
              <a:rPr lang="en-US" i="1" dirty="0" smtClean="0"/>
              <a:t>k</a:t>
            </a:r>
            <a:r>
              <a:rPr lang="en-US" dirty="0" smtClean="0"/>
              <a:t>.</a:t>
            </a:r>
            <a:endParaRPr lang="en-US" dirty="0" smtClean="0"/>
          </a:p>
          <a:p>
            <a:pPr lvl="1"/>
            <a:r>
              <a:rPr lang="en-US" dirty="0" smtClean="0"/>
              <a:t>Must show that </a:t>
            </a:r>
            <a:r>
              <a:rPr lang="en-US" i="1" dirty="0" smtClean="0"/>
              <a:t>P</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it follows that:</a:t>
            </a:r>
            <a:endParaRPr lang="en-US" dirty="0" smtClean="0"/>
          </a:p>
          <a:p>
            <a:pPr lvl="1">
              <a:buNone/>
            </a:pPr>
            <a:r>
              <a:rPr lang="en-US" i="1" dirty="0" smtClean="0"/>
              <a:t>       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&lt;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i="1" dirty="0" smtClean="0"/>
              <a:t> + </a:t>
            </a:r>
            <a:r>
              <a:rPr lang="en-US" dirty="0" smtClean="0">
                <a:latin typeface="Cambria Math" panose="02040503050406030204" pitchFamily="18" charset="0"/>
                <a:ea typeface="Cambria Math" panose="02040503050406030204" pitchFamily="18" charset="0"/>
              </a:rPr>
              <a:t>1</a:t>
            </a:r>
            <a:r>
              <a:rPr lang="en-US" baseline="30000" dirty="0" smtClean="0">
                <a:latin typeface="Cambria Math" panose="02040503050406030204" pitchFamily="18" charset="0"/>
                <a:ea typeface="Cambria Math" panose="02040503050406030204" pitchFamily="18" charset="0"/>
              </a:rPr>
              <a:t> </a:t>
            </a:r>
            <a:r>
              <a:rPr lang="en-US" i="1" dirty="0" smtClean="0"/>
              <a:t> ≤ </a:t>
            </a:r>
            <a:r>
              <a:rPr lang="en-US" dirty="0" smtClean="0">
                <a:latin typeface="Cambria Math" panose="02040503050406030204" pitchFamily="18" charset="0"/>
                <a:ea typeface="Cambria Math" panose="02040503050406030204" pitchFamily="18" charset="0"/>
              </a:rPr>
              <a:t>2</a:t>
            </a:r>
            <a:r>
              <a:rPr lang="en-US" i="1" baseline="30000" dirty="0" smtClean="0"/>
              <a:t>k </a:t>
            </a:r>
            <a:r>
              <a:rPr lang="en-US" i="1" dirty="0" smtClean="0"/>
              <a:t> +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i="1" dirty="0" smtClean="0"/>
              <a:t> = </a:t>
            </a:r>
            <a:r>
              <a:rPr lang="en-US" dirty="0" smtClean="0">
                <a:latin typeface="Cambria Math" panose="02040503050406030204" pitchFamily="18" charset="0"/>
                <a:ea typeface="Cambria Math" panose="02040503050406030204" pitchFamily="18" charset="0"/>
              </a:rPr>
              <a:t>2</a:t>
            </a:r>
            <a:r>
              <a:rPr lang="en-US" i="1" baseline="30000" dirty="0" smtClean="0"/>
              <a:t>k </a:t>
            </a:r>
            <a:r>
              <a:rPr lang="en-US" i="1" dirty="0" smtClean="0"/>
              <a:t> </a:t>
            </a:r>
            <a:r>
              <a:rPr lang="en-US" dirty="0" smtClean="0"/>
              <a:t>(</a:t>
            </a:r>
            <a:r>
              <a:rPr lang="en-US" dirty="0" smtClean="0">
                <a:latin typeface="Cambria Math" panose="02040503050406030204" pitchFamily="18" charset="0"/>
                <a:ea typeface="Cambria Math" panose="02040503050406030204" pitchFamily="18" charset="0"/>
              </a:rPr>
              <a:t>1</a:t>
            </a:r>
            <a:r>
              <a:rPr lang="en-US" i="1" dirty="0" smtClean="0"/>
              <a:t>+</a:t>
            </a:r>
            <a:r>
              <a:rPr lang="en-US" dirty="0" smtClean="0">
                <a:latin typeface="Cambria Math" panose="02040503050406030204" pitchFamily="18" charset="0"/>
                <a:ea typeface="Cambria Math" panose="02040503050406030204" pitchFamily="18" charset="0"/>
              </a:rPr>
              <a:t>1</a:t>
            </a:r>
            <a:r>
              <a:rPr lang="en-US" baseline="30000" dirty="0" smtClean="0">
                <a:latin typeface="Cambria Math" panose="02040503050406030204" pitchFamily="18" charset="0"/>
                <a:ea typeface="Cambria Math" panose="02040503050406030204" pitchFamily="18" charset="0"/>
              </a:rPr>
              <a:t> </a:t>
            </a:r>
            <a:r>
              <a:rPr lang="en-US" dirty="0" smtClean="0"/>
              <a:t>)</a:t>
            </a:r>
            <a:r>
              <a:rPr lang="en-US" i="1" dirty="0" smtClean="0"/>
              <a:t>= </a:t>
            </a:r>
            <a:r>
              <a:rPr lang="en-US" dirty="0" smtClean="0">
                <a:latin typeface="Cambria Math" panose="02040503050406030204" pitchFamily="18" charset="0"/>
                <a:ea typeface="Cambria Math" panose="02040503050406030204" pitchFamily="18" charset="0"/>
              </a:rPr>
              <a:t>2</a:t>
            </a:r>
            <a:r>
              <a:rPr lang="en-US" i="1" dirty="0" smtClean="0"/>
              <a:t> ∙ </a:t>
            </a:r>
            <a:r>
              <a:rPr lang="en-US" dirty="0" smtClean="0">
                <a:latin typeface="Cambria Math" panose="02040503050406030204" pitchFamily="18" charset="0"/>
                <a:ea typeface="Cambria Math" panose="02040503050406030204" pitchFamily="18" charset="0"/>
              </a:rPr>
              <a:t>2</a:t>
            </a:r>
            <a:r>
              <a:rPr lang="en-US" i="1" baseline="30000" dirty="0" smtClean="0"/>
              <a:t>k </a:t>
            </a:r>
            <a:r>
              <a:rPr lang="en-US" i="1" dirty="0" smtClean="0"/>
              <a:t> =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i="1" baseline="30000" dirty="0" smtClean="0"/>
              <a:t>  </a:t>
            </a:r>
            <a:endParaRPr lang="en-US" i="1" baseline="30000" dirty="0" smtClean="0"/>
          </a:p>
          <a:p>
            <a:pPr>
              <a:buNone/>
            </a:pPr>
            <a:r>
              <a:rPr lang="en-US" dirty="0" smtClean="0"/>
              <a:t>    Therefore </a:t>
            </a:r>
            <a:r>
              <a:rPr lang="en-US" i="1" dirty="0" smtClean="0"/>
              <a:t>n &lt; </a:t>
            </a:r>
            <a:r>
              <a:rPr lang="en-US" dirty="0" smtClean="0">
                <a:latin typeface="Cambria Math" panose="02040503050406030204" pitchFamily="18" charset="0"/>
                <a:ea typeface="Cambria Math" panose="02040503050406030204"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latin typeface="Cambria Math" panose="02040503050406030204" pitchFamily="18" charset="0"/>
                <a:ea typeface="Cambria Math" panose="02040503050406030204"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anose="02040503050406030204" pitchFamily="18" charset="0"/>
                <a:ea typeface="Cambria Math" panose="02040503050406030204" pitchFamily="18" charset="0"/>
              </a:rPr>
              <a:t>4</a:t>
            </a:r>
            <a:r>
              <a:rPr lang="en-US" dirty="0" smtClean="0"/>
              <a:t>.</a:t>
            </a:r>
            <a:endParaRPr lang="en-US"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anose="02040503050406030204" pitchFamily="18" charset="0"/>
                <a:ea typeface="Cambria Math" panose="02040503050406030204"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endParaRPr lang="en-US" baseline="30000" dirty="0" smtClean="0"/>
          </a:p>
          <a:p>
            <a:pPr lvl="1"/>
            <a:r>
              <a:rPr lang="en-US" dirty="0" smtClean="0"/>
              <a:t>BASIS STEP: </a:t>
            </a:r>
            <a:r>
              <a:rPr lang="en-US" i="1" dirty="0" smtClean="0"/>
              <a:t>P(</a:t>
            </a:r>
            <a:r>
              <a:rPr lang="en-US" dirty="0" smtClean="0">
                <a:latin typeface="Cambria Math" panose="02040503050406030204" pitchFamily="18" charset="0"/>
                <a:ea typeface="Cambria Math" panose="02040503050406030204" pitchFamily="18" charset="0"/>
              </a:rPr>
              <a:t>4</a:t>
            </a:r>
            <a:r>
              <a:rPr lang="en-US" dirty="0" smtClean="0"/>
              <a:t>) is true since </a:t>
            </a:r>
            <a:r>
              <a:rPr lang="en-US" dirty="0" smtClean="0">
                <a:latin typeface="Cambria Math" panose="02040503050406030204" pitchFamily="18" charset="0"/>
                <a:ea typeface="Cambria Math" panose="02040503050406030204" pitchFamily="18" charset="0"/>
              </a:rPr>
              <a:t>2</a:t>
            </a:r>
            <a:r>
              <a:rPr lang="en-US" baseline="30000" dirty="0" smtClean="0">
                <a:latin typeface="Cambria Math" panose="02040503050406030204" pitchFamily="18" charset="0"/>
                <a:ea typeface="Cambria Math" panose="02040503050406030204" pitchFamily="18" charset="0"/>
              </a:rPr>
              <a:t>4</a:t>
            </a:r>
            <a:r>
              <a:rPr lang="en-US" i="1" dirty="0" smtClean="0"/>
              <a:t>  = </a:t>
            </a:r>
            <a:r>
              <a:rPr lang="en-US" dirty="0" smtClean="0">
                <a:latin typeface="Cambria Math" panose="02040503050406030204" pitchFamily="18" charset="0"/>
                <a:ea typeface="Cambria Math" panose="02040503050406030204" pitchFamily="18" charset="0"/>
              </a:rPr>
              <a:t>16  &lt; 4! = 24</a:t>
            </a:r>
            <a:r>
              <a:rPr lang="en-US" i="1" dirty="0" smtClean="0"/>
              <a:t>.</a:t>
            </a:r>
            <a:endParaRPr lang="en-US" i="1" dirty="0" smtClean="0"/>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dirty="0" smtClean="0">
                <a:latin typeface="Cambria Math" panose="02040503050406030204" pitchFamily="18" charset="0"/>
                <a:ea typeface="Cambria Math" panose="02040503050406030204"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a:t>
            </a:r>
            <a:r>
              <a:rPr lang="en-US" dirty="0" smtClean="0"/>
              <a:t>holds: </a:t>
            </a:r>
            <a:endParaRPr lang="en-US" dirty="0" smtClean="0"/>
          </a:p>
          <a:p>
            <a:pPr lvl="1">
              <a:buNone/>
            </a:pPr>
            <a:r>
              <a:rPr lang="en-US" i="1" dirty="0" smtClean="0"/>
              <a:t>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2∙2</a:t>
            </a:r>
            <a:r>
              <a:rPr lang="en-US" i="1" baseline="30000" dirty="0" smtClean="0"/>
              <a:t>k  </a:t>
            </a:r>
            <a:endParaRPr lang="en-US" i="1" baseline="30000" dirty="0" smtClean="0"/>
          </a:p>
          <a:p>
            <a:pPr lvl="1">
              <a:buNone/>
            </a:pPr>
            <a:r>
              <a:rPr lang="en-US" i="1" baseline="30000" dirty="0" smtClean="0"/>
              <a:t>                                    </a:t>
            </a:r>
            <a:r>
              <a:rPr lang="en-US" i="1" dirty="0" smtClean="0"/>
              <a:t>&lt; </a:t>
            </a:r>
            <a:r>
              <a:rPr lang="en-US" dirty="0" smtClean="0">
                <a:latin typeface="Cambria Math" panose="02040503050406030204" pitchFamily="18" charset="0"/>
                <a:ea typeface="Cambria Math" panose="02040503050406030204" pitchFamily="18" charset="0"/>
              </a:rPr>
              <a:t>2</a:t>
            </a:r>
            <a:r>
              <a:rPr lang="en-US" i="1" dirty="0" smtClean="0"/>
              <a:t>∙ k</a:t>
            </a:r>
            <a:r>
              <a:rPr lang="en-US" dirty="0" smtClean="0"/>
              <a:t>!</a:t>
            </a:r>
            <a:r>
              <a:rPr lang="en-US" i="1" dirty="0" smtClean="0"/>
              <a:t>          </a:t>
            </a:r>
            <a:r>
              <a:rPr lang="en-US" dirty="0" smtClean="0"/>
              <a:t>(</a:t>
            </a:r>
            <a:r>
              <a:rPr lang="en-US" i="1" dirty="0" smtClean="0"/>
              <a:t>by the inductive hypothesis)</a:t>
            </a:r>
            <a:endParaRPr lang="en-US" i="1" dirty="0" smtClean="0"/>
          </a:p>
          <a:p>
            <a:pPr lvl="1">
              <a:buNone/>
            </a:pPr>
            <a:r>
              <a:rPr lang="en-US" i="1" baseline="30000" dirty="0" smtClean="0"/>
              <a:t>                                    </a:t>
            </a:r>
            <a:r>
              <a:rPr lang="en-US" dirty="0" smtClean="0"/>
              <a:t>&lt; (</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k</a:t>
            </a:r>
            <a:r>
              <a:rPr lang="en-US" dirty="0" smtClean="0"/>
              <a:t>!</a:t>
            </a:r>
            <a:endParaRPr lang="en-US" dirty="0" smtClean="0"/>
          </a:p>
          <a:p>
            <a:pPr lvl="1">
              <a:buNone/>
            </a:pPr>
            <a:r>
              <a:rPr lang="en-US" i="1" dirty="0" smtClean="0"/>
              <a:t>                        = </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lvl="1">
              <a:buNone/>
            </a:pPr>
            <a:r>
              <a:rPr lang="en-US" dirty="0" smtClean="0"/>
              <a:t> Therefore, </a:t>
            </a:r>
            <a:r>
              <a:rPr lang="en-US" dirty="0" smtClean="0">
                <a:latin typeface="Cambria Math" panose="02040503050406030204" pitchFamily="18" charset="0"/>
                <a:ea typeface="Cambria Math" panose="02040503050406030204"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anose="02040503050406030204" pitchFamily="18" charset="0"/>
                <a:ea typeface="Cambria Math" panose="02040503050406030204" pitchFamily="18" charset="0"/>
              </a:rPr>
              <a:t>4</a:t>
            </a:r>
            <a:r>
              <a:rPr lang="en-US" dirty="0" smtClean="0"/>
              <a:t>.</a:t>
            </a:r>
            <a:endParaRPr lang="en-US" dirty="0" smtClean="0"/>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4</a:t>
            </a:r>
            <a:r>
              <a:rPr lang="en-US" dirty="0" smtClean="0"/>
              <a:t>), since</a:t>
            </a:r>
            <a:r>
              <a:rPr lang="en-US" i="1" dirty="0" smtClean="0"/>
              <a:t> P</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P</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and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 are all false.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anose="02040503050406030204" pitchFamily="18" charset="0"/>
              </a:rPr>
              <a:t>n</a:t>
            </a:r>
            <a:r>
              <a:rPr lang="en-US" baseline="30000" dirty="0" smtClean="0">
                <a:latin typeface="Cambria Math" panose="02040503050406030204" pitchFamily="18" charset="0"/>
                <a:ea typeface="Cambria Math" panose="02040503050406030204" pitchFamily="18" charset="0"/>
              </a:rPr>
              <a:t>3</a:t>
            </a:r>
            <a:r>
              <a:rPr lang="en-US" i="1" baseline="30000" dirty="0" smtClean="0"/>
              <a:t> </a:t>
            </a:r>
            <a:r>
              <a:rPr lang="en-US" i="1" dirty="0" smtClean="0">
                <a:latin typeface="Cambria Math" panose="02040503050406030204"/>
                <a:ea typeface="Cambria Math" panose="02040503050406030204"/>
              </a:rPr>
              <a:t>− </a:t>
            </a:r>
            <a:r>
              <a:rPr lang="en-US" i="1" dirty="0" smtClean="0"/>
              <a:t>n </a:t>
            </a:r>
            <a:r>
              <a:rPr lang="en-US" dirty="0" smtClean="0"/>
              <a:t>is divisible by </a:t>
            </a:r>
            <a:r>
              <a:rPr lang="en-US" dirty="0" smtClean="0">
                <a:latin typeface="Cambria Math" panose="02040503050406030204" pitchFamily="18" charset="0"/>
                <a:ea typeface="Cambria Math" panose="02040503050406030204" pitchFamily="18" charset="0"/>
              </a:rPr>
              <a:t>3</a:t>
            </a:r>
            <a:r>
              <a:rPr lang="en-US" i="1" dirty="0" smtClean="0"/>
              <a:t>, </a:t>
            </a:r>
            <a:r>
              <a:rPr lang="en-US" dirty="0" smtClean="0"/>
              <a:t>for every positive integer </a:t>
            </a:r>
            <a:r>
              <a:rPr lang="en-US" i="1" dirty="0" smtClean="0"/>
              <a:t>n</a:t>
            </a:r>
            <a:r>
              <a:rPr lang="en-US" dirty="0" smtClean="0"/>
              <a:t>.</a:t>
            </a:r>
            <a:endParaRPr lang="en-US"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anose="02040503050406030204" pitchFamily="18" charset="0"/>
              </a:rPr>
              <a:t>n</a:t>
            </a:r>
            <a:r>
              <a:rPr lang="en-US" baseline="30000" dirty="0" smtClean="0">
                <a:latin typeface="Cambria Math" panose="02040503050406030204" pitchFamily="18" charset="0"/>
                <a:ea typeface="Cambria Math" panose="02040503050406030204" pitchFamily="18" charset="0"/>
              </a:rPr>
              <a:t>3</a:t>
            </a:r>
            <a:r>
              <a:rPr lang="en-US" i="1" baseline="30000" dirty="0" smtClean="0"/>
              <a:t> </a:t>
            </a:r>
            <a:r>
              <a:rPr lang="en-US" i="1" dirty="0" smtClean="0">
                <a:latin typeface="Cambria Math" panose="02040503050406030204"/>
                <a:ea typeface="Cambria Math" panose="02040503050406030204"/>
              </a:rPr>
              <a:t>− </a:t>
            </a:r>
            <a:r>
              <a:rPr lang="en-US" i="1" dirty="0" smtClean="0"/>
              <a:t>n </a:t>
            </a:r>
            <a:r>
              <a:rPr lang="en-US" dirty="0" smtClean="0"/>
              <a:t>is divisible by </a:t>
            </a:r>
            <a:r>
              <a:rPr lang="en-US" dirty="0" smtClean="0">
                <a:latin typeface="Cambria Math" panose="02040503050406030204" pitchFamily="18" charset="0"/>
                <a:ea typeface="Cambria Math" panose="02040503050406030204" pitchFamily="18" charset="0"/>
              </a:rPr>
              <a:t>3</a:t>
            </a:r>
            <a:r>
              <a:rPr lang="en-US" i="1" dirty="0" smtClean="0"/>
              <a:t>.</a:t>
            </a:r>
            <a:r>
              <a:rPr lang="en-US" baseline="30000" dirty="0" smtClean="0"/>
              <a:t> </a:t>
            </a:r>
            <a:endParaRPr lang="en-US" baseline="30000" dirty="0" smtClean="0"/>
          </a:p>
          <a:p>
            <a:pPr lvl="1"/>
            <a:r>
              <a:rPr lang="en-US" dirty="0" smtClean="0"/>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 since </a:t>
            </a:r>
            <a:r>
              <a:rPr lang="en-US" dirty="0" smtClean="0">
                <a:latin typeface="Cambria Math" panose="02040503050406030204" pitchFamily="18" charset="0"/>
                <a:ea typeface="Cambria Math" panose="02040503050406030204" pitchFamily="18" charset="0"/>
              </a:rPr>
              <a:t>1</a:t>
            </a:r>
            <a:r>
              <a:rPr lang="en-US" baseline="30000" dirty="0" smtClean="0">
                <a:latin typeface="Cambria Math" panose="02040503050406030204" pitchFamily="18" charset="0"/>
                <a:ea typeface="Cambria Math" panose="02040503050406030204" pitchFamily="18" charset="0"/>
              </a:rPr>
              <a:t>3</a:t>
            </a:r>
            <a:r>
              <a:rPr lang="en-US" i="1" dirty="0" smtClean="0"/>
              <a:t> </a:t>
            </a:r>
            <a:r>
              <a:rPr lang="en-US" i="1"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1</a:t>
            </a:r>
            <a:r>
              <a:rPr lang="en-US" i="1" dirty="0" smtClean="0">
                <a:latin typeface="Cambria Math" panose="02040503050406030204"/>
                <a:ea typeface="Cambria Math" panose="02040503050406030204"/>
              </a:rPr>
              <a:t> </a:t>
            </a:r>
            <a:r>
              <a:rPr lang="en-US" i="1" dirty="0" smtClean="0"/>
              <a:t>= </a:t>
            </a:r>
            <a:r>
              <a:rPr lang="en-US" dirty="0" smtClean="0">
                <a:latin typeface="Cambria Math" panose="02040503050406030204" pitchFamily="18" charset="0"/>
                <a:ea typeface="Cambria Math" panose="02040503050406030204" pitchFamily="18" charset="0"/>
              </a:rPr>
              <a:t>0, which is divisible by 3</a:t>
            </a:r>
            <a:r>
              <a:rPr lang="en-US" i="1" dirty="0" smtClean="0"/>
              <a:t>.</a:t>
            </a:r>
            <a:endParaRPr lang="en-US" i="1" dirty="0" smtClean="0"/>
          </a:p>
          <a:p>
            <a:pPr lvl="1"/>
            <a:r>
              <a:rPr lang="en-US" dirty="0" smtClean="0"/>
              <a:t>INDUCTIVE STEP: Assume </a:t>
            </a:r>
            <a:r>
              <a:rPr lang="en-US" i="1" dirty="0" smtClean="0"/>
              <a:t>P</a:t>
            </a:r>
            <a:r>
              <a:rPr lang="en-US" dirty="0" smtClean="0"/>
              <a:t>(</a:t>
            </a:r>
            <a:r>
              <a:rPr lang="en-US" i="1" dirty="0" smtClean="0"/>
              <a:t>k</a:t>
            </a:r>
            <a:r>
              <a:rPr lang="en-US" dirty="0" smtClean="0"/>
              <a:t>) holds, i.e., </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3</a:t>
            </a:r>
            <a:r>
              <a:rPr lang="en-US" i="1" baseline="30000" dirty="0" smtClean="0"/>
              <a:t> </a:t>
            </a:r>
            <a:r>
              <a:rPr lang="en-US" i="1" dirty="0" smtClean="0">
                <a:latin typeface="Cambria Math" panose="02040503050406030204"/>
                <a:ea typeface="Cambria Math" panose="02040503050406030204"/>
              </a:rPr>
              <a:t>− </a:t>
            </a:r>
            <a:r>
              <a:rPr lang="en-US" i="1" dirty="0" smtClean="0"/>
              <a:t>k </a:t>
            </a:r>
            <a:r>
              <a:rPr lang="en-US" dirty="0" smtClean="0"/>
              <a:t>is divisible by </a:t>
            </a:r>
            <a:r>
              <a:rPr lang="en-US" dirty="0" smtClean="0">
                <a:latin typeface="Cambria Math" panose="02040503050406030204" pitchFamily="18" charset="0"/>
                <a:ea typeface="Cambria Math" panose="02040503050406030204" pitchFamily="18" charset="0"/>
              </a:rPr>
              <a:t>3, for an arbitrary positive integer </a:t>
            </a:r>
            <a:r>
              <a:rPr lang="en-US" i="1" dirty="0" smtClean="0">
                <a:ea typeface="Cambria Math" panose="02040503050406030204"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 follows: </a:t>
            </a:r>
            <a:endParaRPr lang="en-US" dirty="0" smtClean="0"/>
          </a:p>
          <a:p>
            <a:pPr lvl="1">
              <a:buNone/>
            </a:pPr>
            <a:r>
              <a:rPr lang="en-US" i="1" dirty="0" smtClean="0"/>
              <a:t>                </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baseline="30000" dirty="0" smtClean="0">
                <a:latin typeface="Cambria Math" panose="02040503050406030204" pitchFamily="18" charset="0"/>
                <a:ea typeface="Cambria Math" panose="02040503050406030204" pitchFamily="18" charset="0"/>
              </a:rPr>
              <a:t>3</a:t>
            </a:r>
            <a:r>
              <a:rPr lang="en-US" i="1" dirty="0" smtClean="0"/>
              <a:t> </a:t>
            </a:r>
            <a:r>
              <a:rPr lang="en-US" i="1" dirty="0" smtClean="0">
                <a:latin typeface="Cambria Math" panose="02040503050406030204"/>
                <a:ea typeface="Cambria Math" panose="02040503050406030204"/>
              </a:rPr>
              <a:t>− </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 </a:t>
            </a:r>
            <a:r>
              <a:rPr lang="en-US" dirty="0" smtClean="0"/>
              <a:t>(</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3</a:t>
            </a:r>
            <a:r>
              <a:rPr lang="en-US" i="1" baseline="30000" dirty="0" smtClean="0"/>
              <a:t> </a:t>
            </a:r>
            <a:r>
              <a:rPr lang="en-US" i="1" dirty="0" smtClean="0"/>
              <a:t>+ </a:t>
            </a:r>
            <a:r>
              <a:rPr lang="en-US" dirty="0" smtClean="0">
                <a:latin typeface="Cambria Math" panose="02040503050406030204" pitchFamily="18" charset="0"/>
                <a:ea typeface="Cambria Math" panose="02040503050406030204" pitchFamily="18" charset="0"/>
              </a:rPr>
              <a:t>3</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2 </a:t>
            </a:r>
            <a:r>
              <a:rPr lang="en-US" i="1" dirty="0" smtClean="0"/>
              <a:t>+ </a:t>
            </a:r>
            <a:r>
              <a:rPr lang="en-US" dirty="0" smtClean="0">
                <a:latin typeface="Cambria Math" panose="02040503050406030204" pitchFamily="18" charset="0"/>
                <a:ea typeface="Cambria Math" panose="02040503050406030204" pitchFamily="18" charset="0"/>
              </a:rPr>
              <a:t>3</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 </a:t>
            </a:r>
            <a:r>
              <a:rPr lang="en-US" i="1" dirty="0" smtClean="0"/>
              <a:t>+ </a:t>
            </a:r>
            <a:r>
              <a:rPr lang="en-US" dirty="0" smtClean="0">
                <a:latin typeface="Cambria Math" panose="02040503050406030204" pitchFamily="18" charset="0"/>
                <a:ea typeface="Cambria Math" panose="02040503050406030204" pitchFamily="18" charset="0"/>
              </a:rPr>
              <a:t>1) </a:t>
            </a:r>
            <a:r>
              <a:rPr lang="en-US" i="1" dirty="0" smtClean="0">
                <a:latin typeface="Cambria Math" panose="02040503050406030204"/>
                <a:ea typeface="Cambria Math" panose="02040503050406030204"/>
              </a:rPr>
              <a:t>−</a:t>
            </a:r>
            <a:r>
              <a:rPr lang="en-US" i="1" dirty="0" smtClean="0"/>
              <a:t> </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3</a:t>
            </a:r>
            <a:r>
              <a:rPr lang="en-US" i="1" dirty="0" smtClean="0">
                <a:latin typeface="Cambria Math" panose="02040503050406030204"/>
                <a:ea typeface="Cambria Math" panose="02040503050406030204"/>
              </a:rPr>
              <a:t> −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3</a:t>
            </a:r>
            <a:r>
              <a:rPr lang="en-US" dirty="0" smtClean="0"/>
              <a:t>(</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2 </a:t>
            </a:r>
            <a:r>
              <a:rPr lang="en-US" i="1" dirty="0" smtClean="0"/>
              <a:t>+ </a:t>
            </a:r>
            <a:r>
              <a:rPr lang="en-US" i="1" dirty="0" smtClean="0">
                <a:ea typeface="Cambria Math" panose="02040503050406030204" pitchFamily="18" charset="0"/>
              </a:rPr>
              <a:t>k</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lvl="1">
              <a:buNone/>
            </a:pPr>
            <a:r>
              <a:rPr lang="en-US" dirty="0" smtClean="0">
                <a:latin typeface="Cambria Math" panose="02040503050406030204" pitchFamily="18" charset="0"/>
                <a:ea typeface="Cambria Math" panose="02040503050406030204" pitchFamily="18" charset="0"/>
              </a:rPr>
              <a:t>    </a:t>
            </a:r>
            <a:r>
              <a:rPr lang="en-US" dirty="0" smtClean="0">
                <a:ea typeface="Cambria Math" panose="02040503050406030204" pitchFamily="18" charset="0"/>
              </a:rPr>
              <a:t>By the inductive hypothesis, the first term </a:t>
            </a:r>
            <a:r>
              <a:rPr lang="en-US" dirty="0" smtClean="0"/>
              <a:t>(</a:t>
            </a:r>
            <a:r>
              <a:rPr lang="en-US" i="1" dirty="0" smtClean="0">
                <a:ea typeface="Cambria Math" panose="02040503050406030204" pitchFamily="18" charset="0"/>
              </a:rPr>
              <a:t>k</a:t>
            </a:r>
            <a:r>
              <a:rPr lang="en-US" baseline="30000" dirty="0" smtClean="0">
                <a:latin typeface="Cambria Math" panose="02040503050406030204" pitchFamily="18" charset="0"/>
                <a:ea typeface="Cambria Math" panose="02040503050406030204" pitchFamily="18" charset="0"/>
              </a:rPr>
              <a:t>3</a:t>
            </a:r>
            <a:r>
              <a:rPr lang="en-US" i="1" dirty="0" smtClean="0">
                <a:latin typeface="Cambria Math" panose="02040503050406030204"/>
                <a:ea typeface="Cambria Math" panose="02040503050406030204"/>
              </a:rPr>
              <a:t> − </a:t>
            </a:r>
            <a:r>
              <a:rPr lang="en-US" i="1" dirty="0" smtClean="0"/>
              <a:t>k</a:t>
            </a:r>
            <a:r>
              <a:rPr lang="en-US" dirty="0" smtClean="0"/>
              <a:t>) is divisible by </a:t>
            </a:r>
            <a:r>
              <a:rPr lang="en-US" dirty="0" smtClean="0">
                <a:latin typeface="Cambria Math" panose="02040503050406030204" pitchFamily="18" charset="0"/>
                <a:ea typeface="Cambria Math" panose="02040503050406030204" pitchFamily="18" charset="0"/>
              </a:rPr>
              <a:t>3</a:t>
            </a:r>
            <a:r>
              <a:rPr lang="en-US" dirty="0" smtClean="0"/>
              <a:t> and the second term is divisible by </a:t>
            </a:r>
            <a:r>
              <a:rPr lang="en-US" dirty="0" smtClean="0">
                <a:latin typeface="Cambria Math" panose="02040503050406030204" pitchFamily="18" charset="0"/>
                <a:ea typeface="Cambria Math" panose="02040503050406030204" pitchFamily="18" charset="0"/>
              </a:rPr>
              <a:t>3</a:t>
            </a:r>
            <a:r>
              <a:rPr lang="en-US" dirty="0" smtClean="0"/>
              <a:t> since it is an integer multiplied by </a:t>
            </a:r>
            <a:r>
              <a:rPr lang="en-US" dirty="0" smtClean="0">
                <a:latin typeface="Cambria Math" panose="02040503050406030204" pitchFamily="18" charset="0"/>
                <a:ea typeface="Cambria Math" panose="02040503050406030204" pitchFamily="18" charset="0"/>
              </a:rPr>
              <a:t>3</a:t>
            </a:r>
            <a:r>
              <a:rPr lang="en-US" dirty="0" smtClean="0"/>
              <a:t>. So by part (</a:t>
            </a:r>
            <a:r>
              <a:rPr lang="en-US" dirty="0" err="1" smtClean="0"/>
              <a:t>i</a:t>
            </a:r>
            <a:r>
              <a:rPr lang="en-US" dirty="0" smtClean="0"/>
              <a:t>) of Theorem </a:t>
            </a:r>
            <a:r>
              <a:rPr lang="en-US" dirty="0" smtClean="0">
                <a:latin typeface="Cambria Math" panose="02040503050406030204" pitchFamily="18" charset="0"/>
                <a:ea typeface="Cambria Math" panose="02040503050406030204" pitchFamily="18" charset="0"/>
              </a:rPr>
              <a:t>1</a:t>
            </a:r>
            <a:r>
              <a:rPr lang="en-US" dirty="0" smtClean="0"/>
              <a:t> in Section </a:t>
            </a:r>
            <a:r>
              <a:rPr lang="en-US" dirty="0" smtClean="0">
                <a:latin typeface="Cambria Math" panose="02040503050406030204" pitchFamily="18" charset="0"/>
                <a:ea typeface="Cambria Math" panose="02040503050406030204" pitchFamily="18" charset="0"/>
              </a:rPr>
              <a:t>4.1</a:t>
            </a:r>
            <a:r>
              <a:rPr lang="en-US" dirty="0" smtClean="0"/>
              <a:t> , (</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baseline="30000" dirty="0" smtClean="0">
                <a:latin typeface="Cambria Math" panose="02040503050406030204" pitchFamily="18" charset="0"/>
                <a:ea typeface="Cambria Math" panose="02040503050406030204" pitchFamily="18" charset="0"/>
              </a:rPr>
              <a:t>3</a:t>
            </a:r>
            <a:r>
              <a:rPr lang="en-US" i="1" dirty="0" smtClean="0"/>
              <a:t> </a:t>
            </a:r>
            <a:r>
              <a:rPr lang="en-US" i="1" dirty="0" smtClean="0">
                <a:latin typeface="Cambria Math" panose="02040503050406030204"/>
                <a:ea typeface="Cambria Math" panose="02040503050406030204"/>
              </a:rPr>
              <a:t>− </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dirty="0" smtClean="0">
                <a:latin typeface="Cambria Math" panose="02040503050406030204" pitchFamily="18" charset="0"/>
                <a:ea typeface="Cambria Math" panose="02040503050406030204" pitchFamily="18" charset="0"/>
              </a:rPr>
              <a:t> </a:t>
            </a:r>
            <a:r>
              <a:rPr lang="en-US" dirty="0" smtClean="0"/>
              <a:t> is divisible by </a:t>
            </a:r>
            <a:r>
              <a:rPr lang="en-US" dirty="0" smtClean="0">
                <a:latin typeface="Cambria Math" panose="02040503050406030204" pitchFamily="18" charset="0"/>
                <a:ea typeface="Cambria Math" panose="02040503050406030204" pitchFamily="18" charset="0"/>
              </a:rPr>
              <a:t>3</a:t>
            </a:r>
            <a:r>
              <a:rPr lang="en-US" dirty="0" smtClean="0"/>
              <a:t>. </a:t>
            </a:r>
            <a:endParaRPr lang="en-US" dirty="0" smtClean="0"/>
          </a:p>
          <a:p>
            <a:pPr lvl="1">
              <a:buNone/>
            </a:pPr>
            <a:r>
              <a:rPr lang="en-US" dirty="0" smtClean="0"/>
              <a:t> Therefore, </a:t>
            </a:r>
            <a:r>
              <a:rPr lang="en-US" i="1" dirty="0" smtClean="0">
                <a:ea typeface="Cambria Math" panose="02040503050406030204" pitchFamily="18" charset="0"/>
              </a:rPr>
              <a:t>n</a:t>
            </a:r>
            <a:r>
              <a:rPr lang="en-US" baseline="30000" dirty="0" smtClean="0">
                <a:latin typeface="Cambria Math" panose="02040503050406030204" pitchFamily="18" charset="0"/>
                <a:ea typeface="Cambria Math" panose="02040503050406030204" pitchFamily="18" charset="0"/>
              </a:rPr>
              <a:t>3</a:t>
            </a:r>
            <a:r>
              <a:rPr lang="en-US" i="1" baseline="30000" dirty="0" smtClean="0"/>
              <a:t> </a:t>
            </a:r>
            <a:r>
              <a:rPr lang="en-US" i="1" dirty="0" smtClean="0">
                <a:latin typeface="Cambria Math" panose="02040503050406030204"/>
                <a:ea typeface="Cambria Math" panose="02040503050406030204"/>
              </a:rPr>
              <a:t>− </a:t>
            </a:r>
            <a:r>
              <a:rPr lang="en-US" i="1" dirty="0" smtClean="0"/>
              <a:t>n </a:t>
            </a:r>
            <a:r>
              <a:rPr lang="en-US" dirty="0" smtClean="0"/>
              <a:t>is divisible by </a:t>
            </a:r>
            <a:r>
              <a:rPr lang="en-US" dirty="0" smtClean="0">
                <a:latin typeface="Cambria Math" panose="02040503050406030204" pitchFamily="18" charset="0"/>
                <a:ea typeface="Cambria Math" panose="02040503050406030204" pitchFamily="18" charset="0"/>
              </a:rPr>
              <a:t>3</a:t>
            </a:r>
            <a:r>
              <a:rPr lang="en-US" i="1" dirty="0" smtClean="0"/>
              <a:t>, </a:t>
            </a:r>
            <a:r>
              <a:rPr lang="en-US" dirty="0" smtClean="0"/>
              <a:t>for every positive integer </a:t>
            </a:r>
            <a:r>
              <a:rPr lang="en-US" i="1" dirty="0" smtClean="0"/>
              <a:t>n</a:t>
            </a:r>
            <a:r>
              <a:rPr lang="en-US" dirty="0" smtClean="0"/>
              <a:t>.</a:t>
            </a:r>
            <a:endParaRPr lang="en-US" dirty="0" smtClean="0"/>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dirty="0" smtClean="0"/>
              <a:t> subsets.</a:t>
            </a:r>
            <a:endParaRPr lang="en-US" dirty="0" smtClean="0"/>
          </a:p>
          <a:p>
            <a:pPr>
              <a:buNone/>
            </a:pPr>
            <a:r>
              <a:rPr lang="en-US" sz="2000" dirty="0" smtClean="0"/>
              <a:t>        (</a:t>
            </a:r>
            <a:r>
              <a:rPr lang="en-US" sz="2000" i="1" dirty="0" smtClean="0"/>
              <a:t>Chapter </a:t>
            </a:r>
            <a:r>
              <a:rPr lang="en-US" sz="2000" dirty="0" smtClean="0">
                <a:latin typeface="Cambria Math" panose="02040503050406030204" pitchFamily="18" charset="0"/>
                <a:ea typeface="Cambria Math" panose="02040503050406030204" pitchFamily="18" charset="0"/>
              </a:rPr>
              <a:t>6</a:t>
            </a:r>
            <a:r>
              <a:rPr lang="en-US" sz="2000" i="1" dirty="0" smtClean="0"/>
              <a:t> uses combinatorial methods to prove this result.</a:t>
            </a:r>
            <a:r>
              <a:rPr lang="en-US" sz="2000" dirty="0" smtClean="0"/>
              <a:t>)</a:t>
            </a:r>
            <a:endParaRPr lang="en-US" sz="2000"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dirty="0" smtClean="0"/>
              <a:t> subsets.</a:t>
            </a:r>
            <a:endParaRPr lang="en-US" dirty="0" smtClean="0"/>
          </a:p>
          <a:p>
            <a:pPr lvl="1"/>
            <a:r>
              <a:rPr lang="en-US" dirty="0" smtClean="0"/>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 is true, because the empty set has only itself as a subset and  </a:t>
            </a:r>
            <a:r>
              <a:rPr lang="en-US" dirty="0" smtClean="0">
                <a:latin typeface="Cambria Math" panose="02040503050406030204" pitchFamily="18" charset="0"/>
                <a:ea typeface="Cambria Math" panose="02040503050406030204" pitchFamily="18" charset="0"/>
              </a:rPr>
              <a:t>2</a:t>
            </a:r>
            <a:r>
              <a:rPr lang="en-US" baseline="30000"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lvl="1"/>
            <a:r>
              <a:rPr lang="en-US" dirty="0" smtClean="0"/>
              <a:t>Inductive Step: 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endParaRPr lang="en-US" dirty="0" smtClean="0"/>
          </a:p>
          <a:p>
            <a:pPr lvl="1"/>
            <a:endParaRPr lang="en-US" dirty="0" smtClean="0"/>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panose="02040503050406030204"/>
                <a:ea typeface="Cambria Math" panose="02040503050406030204"/>
              </a:rPr>
              <a: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lvl="1">
              <a:buNone/>
            </a:pPr>
            <a:endParaRPr lang="en-US" dirty="0" smtClean="0"/>
          </a:p>
          <a:p>
            <a:pPr lvl="1">
              <a:buNone/>
            </a:pPr>
            <a:endParaRPr lang="en-US" dirty="0" smtClean="0"/>
          </a:p>
          <a:p>
            <a:pPr lvl="2"/>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T</a:t>
            </a:r>
            <a:r>
              <a:rPr lang="en-US" dirty="0" smtClean="0"/>
              <a:t> and </a:t>
            </a:r>
            <a:r>
              <a:rPr lang="en-US" i="1" dirty="0" smtClean="0"/>
              <a:t>S</a:t>
            </a:r>
            <a:r>
              <a:rPr lang="en-US" dirty="0" smtClean="0"/>
              <a:t> = </a:t>
            </a:r>
            <a:r>
              <a:rPr lang="en-US" i="1" dirty="0" smtClean="0"/>
              <a:t>T </a:t>
            </a:r>
            <a:r>
              <a:rPr lang="en-US" i="1" dirty="0" smtClean="0">
                <a:latin typeface="Cambria Math" panose="02040503050406030204"/>
                <a:ea typeface="Cambria Math" panose="02040503050406030204"/>
              </a:rPr>
              <a:t>−</a:t>
            </a:r>
            <a:r>
              <a:rPr lang="en-US" dirty="0" smtClean="0"/>
              <a:t> {</a:t>
            </a:r>
            <a:r>
              <a:rPr lang="en-US" i="1" dirty="0" smtClean="0"/>
              <a:t>a</a:t>
            </a:r>
            <a:r>
              <a:rPr lang="en-US" dirty="0" smtClean="0"/>
              <a:t>}.  Hence |</a:t>
            </a:r>
            <a:r>
              <a:rPr lang="en-US" i="1" dirty="0" smtClean="0"/>
              <a:t>S</a:t>
            </a:r>
            <a:r>
              <a:rPr lang="en-US" dirty="0" smtClean="0"/>
              <a:t>| = </a:t>
            </a:r>
            <a:r>
              <a:rPr lang="en-US" i="1" dirty="0" smtClean="0"/>
              <a:t>k</a:t>
            </a:r>
            <a:r>
              <a:rPr lang="en-US" dirty="0" smtClean="0"/>
              <a:t>.</a:t>
            </a:r>
            <a:endParaRPr lang="en-US" dirty="0" smtClean="0"/>
          </a:p>
          <a:p>
            <a:pPr lvl="2"/>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a</a:t>
            </a:r>
            <a:r>
              <a:rPr lang="en-US" dirty="0" smtClean="0">
                <a:latin typeface="Cambria Math" panose="02040503050406030204"/>
                <a:ea typeface="Cambria Math" panose="02040503050406030204"/>
              </a:rPr>
              <a:t>}. </a:t>
            </a:r>
            <a:endParaRPr lang="en-US" dirty="0" smtClean="0">
              <a:latin typeface="Cambria Math" panose="02040503050406030204"/>
              <a:ea typeface="Cambria Math" panose="02040503050406030204"/>
            </a:endParaRPr>
          </a:p>
          <a:p>
            <a:pPr lvl="2"/>
            <a:endParaRPr lang="en-US" dirty="0" smtClean="0">
              <a:latin typeface="Cambria Math" panose="02040503050406030204"/>
              <a:ea typeface="Cambria Math" panose="02040503050406030204"/>
            </a:endParaRPr>
          </a:p>
          <a:p>
            <a:pPr lvl="2"/>
            <a:endParaRPr lang="en-US" dirty="0" smtClean="0">
              <a:latin typeface="Cambria Math" panose="02040503050406030204"/>
              <a:ea typeface="Cambria Math" panose="02040503050406030204"/>
            </a:endParaRPr>
          </a:p>
          <a:p>
            <a:pPr lvl="2"/>
            <a:endParaRPr lang="en-US" dirty="0" smtClean="0">
              <a:latin typeface="Cambria Math" panose="02040503050406030204"/>
              <a:ea typeface="Cambria Math" panose="02040503050406030204"/>
            </a:endParaRPr>
          </a:p>
          <a:p>
            <a:pPr lvl="2"/>
            <a:endParaRPr lang="en-US" dirty="0" smtClean="0">
              <a:latin typeface="Cambria Math" panose="02040503050406030204"/>
              <a:ea typeface="Cambria Math" panose="02040503050406030204"/>
            </a:endParaRPr>
          </a:p>
          <a:p>
            <a:pPr lvl="2">
              <a:buNone/>
            </a:pPr>
            <a:endParaRPr lang="en-US" dirty="0" smtClean="0">
              <a:latin typeface="Cambria Math" panose="02040503050406030204"/>
              <a:ea typeface="Cambria Math" panose="02040503050406030204"/>
            </a:endParaRPr>
          </a:p>
          <a:p>
            <a:pPr lvl="2">
              <a:buNone/>
            </a:pPr>
            <a:endParaRPr lang="en-US" dirty="0" smtClean="0">
              <a:latin typeface="Cambria Math" panose="02040503050406030204"/>
              <a:ea typeface="Cambria Math" panose="02040503050406030204"/>
            </a:endParaRPr>
          </a:p>
          <a:p>
            <a:pPr lvl="2"/>
            <a:r>
              <a:rPr lang="en-US" dirty="0" smtClean="0">
                <a:latin typeface="Cambria Math" panose="02040503050406030204"/>
                <a:ea typeface="Cambria Math" panose="02040503050406030204"/>
              </a:rPr>
              <a:t>By the inductive hypothesis </a:t>
            </a:r>
            <a:r>
              <a:rPr lang="en-US" i="1" dirty="0" smtClean="0">
                <a:latin typeface="Cambria Math" panose="02040503050406030204"/>
                <a:ea typeface="Cambria Math" panose="02040503050406030204"/>
              </a:rPr>
              <a:t>S </a:t>
            </a:r>
            <a:r>
              <a:rPr lang="en-US" dirty="0" smtClean="0">
                <a:latin typeface="Cambria Math" panose="02040503050406030204"/>
                <a:ea typeface="Cambria Math" panose="02040503050406030204"/>
              </a:rPr>
              <a:t> has </a:t>
            </a:r>
            <a:r>
              <a:rPr lang="en-US" dirty="0" smtClean="0">
                <a:latin typeface="Cambria Math" panose="02040503050406030204" pitchFamily="18" charset="0"/>
                <a:ea typeface="Cambria Math" panose="02040503050406030204"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is           </a:t>
            </a:r>
            <a:r>
              <a:rPr lang="en-US" dirty="0" smtClean="0">
                <a:latin typeface="Cambria Math" panose="02040503050406030204" pitchFamily="18" charset="0"/>
                <a:ea typeface="Cambria Math" panose="02040503050406030204" pitchFamily="18" charset="0"/>
              </a:rPr>
              <a:t>2</a:t>
            </a:r>
            <a:r>
              <a:rPr lang="en-US" i="1" baseline="30000"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2</a:t>
            </a:r>
            <a:r>
              <a:rPr lang="en-US" i="1" baseline="30000" dirty="0" smtClean="0"/>
              <a:t>k </a:t>
            </a:r>
            <a:r>
              <a:rPr lang="en-US" dirty="0" smtClean="0"/>
              <a:t>=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t> .</a:t>
            </a:r>
            <a:endParaRPr lang="en-US" dirty="0" smtClean="0"/>
          </a:p>
          <a:p>
            <a:pPr lvl="1"/>
            <a:endParaRPr lang="en-US" dirty="0" smtClean="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For an arbitrary nonnegative integer </a:t>
            </a:r>
            <a:r>
              <a:rPr lang="en-US" i="1" dirty="0" smtClean="0"/>
              <a:t>k</a:t>
            </a:r>
            <a:r>
              <a:rPr lang="en-US" dirty="0" smtClean="0"/>
              <a:t>, every set with </a:t>
            </a:r>
            <a:r>
              <a:rPr lang="en-US" i="1" dirty="0" smtClean="0"/>
              <a:t>k</a:t>
            </a:r>
            <a:r>
              <a:rPr lang="en-US" dirty="0" smtClean="0"/>
              <a:t> elements has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1" cstate="print"/>
          <a:stretch>
            <a:fillRect/>
          </a:stretch>
        </p:blipFill>
        <p:spPr>
          <a:xfrm>
            <a:off x="3433999" y="3429000"/>
            <a:ext cx="2736677" cy="1828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Show that every </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dirty="0" smtClean="0"/>
              <a:t> </a:t>
            </a:r>
            <a:r>
              <a:rPr lang="en-US" sz="2800"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a:t>
            </a:r>
            <a:endParaRPr lang="en-US" dirty="0" smtClean="0"/>
          </a:p>
          <a:p>
            <a:pPr>
              <a:buNone/>
            </a:pPr>
            <a:endParaRPr lang="en-US" dirty="0" smtClean="0"/>
          </a:p>
          <a:p>
            <a:pPr>
              <a:buNone/>
            </a:pPr>
            <a:endParaRPr lang="en-US" dirty="0" smtClean="0"/>
          </a:p>
          <a:p>
            <a:pPr>
              <a:buNone/>
            </a:pPr>
            <a:r>
              <a:rPr lang="en-US" b="1" dirty="0" smtClean="0"/>
              <a:t>    </a:t>
            </a:r>
            <a:endParaRPr lang="en-US" b="1"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every </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dirty="0" smtClean="0"/>
              <a:t> </a:t>
            </a:r>
            <a:r>
              <a:rPr lang="en-US" sz="2800"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dirty="0" smtClean="0"/>
              <a:t> checkerboard with one square removed can be tiled using right </a:t>
            </a:r>
            <a:r>
              <a:rPr lang="en-US" dirty="0" err="1" smtClean="0"/>
              <a:t>triominoes</a:t>
            </a:r>
            <a:r>
              <a:rPr lang="en-US" dirty="0" smtClean="0"/>
              <a:t>. Use mathematical induction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endParaRPr lang="en-US" dirty="0" smtClean="0"/>
          </a:p>
          <a:p>
            <a:pPr lvl="1"/>
            <a:r>
              <a:rPr lang="en-US" dirty="0" smtClean="0"/>
              <a:t>BASIS STEP:  P(</a:t>
            </a:r>
            <a:r>
              <a:rPr lang="en-US" dirty="0" smtClean="0">
                <a:latin typeface="Cambria Math" panose="02040503050406030204" pitchFamily="18" charset="0"/>
                <a:ea typeface="Cambria Math" panose="02040503050406030204" pitchFamily="18" charset="0"/>
              </a:rPr>
              <a:t>1</a:t>
            </a:r>
            <a:r>
              <a:rPr lang="en-US" dirty="0" smtClean="0"/>
              <a:t>) is true, because each of the four </a:t>
            </a:r>
            <a:r>
              <a:rPr lang="en-US" dirty="0" smtClean="0">
                <a:latin typeface="Cambria Math" panose="02040503050406030204" pitchFamily="18" charset="0"/>
                <a:ea typeface="Cambria Math" panose="02040503050406030204" pitchFamily="18" charset="0"/>
              </a:rPr>
              <a:t>2</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dirty="0" smtClean="0"/>
              <a:t> checkerboards with one square removed can be tiled using one right </a:t>
            </a:r>
            <a:r>
              <a:rPr lang="en-US" dirty="0" err="1" smtClean="0"/>
              <a:t>triomino</a:t>
            </a:r>
            <a:r>
              <a:rPr lang="en-US" dirty="0" smtClean="0"/>
              <a:t>.</a:t>
            </a: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INDUCTIVE STEP:  Assume that  </a:t>
            </a:r>
            <a:r>
              <a:rPr lang="en-US" i="1" dirty="0" smtClean="0"/>
              <a:t>P</a:t>
            </a:r>
            <a:r>
              <a:rPr lang="en-US" dirty="0" smtClean="0"/>
              <a:t>(</a:t>
            </a:r>
            <a:r>
              <a:rPr lang="en-US" i="1" dirty="0" smtClean="0"/>
              <a:t>k</a:t>
            </a:r>
            <a:r>
              <a:rPr lang="en-US" dirty="0" smtClean="0"/>
              <a:t>) is true for every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checkerboard, for some positive integer </a:t>
            </a:r>
            <a:r>
              <a:rPr lang="en-US" i="1" dirty="0" smtClean="0"/>
              <a:t>k</a:t>
            </a:r>
            <a:r>
              <a:rPr lang="en-US" dirty="0" smtClean="0"/>
              <a:t>.</a:t>
            </a:r>
            <a:endParaRPr lang="en-US" dirty="0" smtClean="0"/>
          </a:p>
          <a:p>
            <a:pPr>
              <a:buNone/>
            </a:pPr>
            <a:r>
              <a:rPr lang="en-US" dirty="0" smtClean="0"/>
              <a:t> </a:t>
            </a:r>
            <a:endParaRPr lang="en-US" dirty="0"/>
          </a:p>
        </p:txBody>
      </p:sp>
      <p:pic>
        <p:nvPicPr>
          <p:cNvPr id="5" name="Picture 4" descr="0406.jpg"/>
          <p:cNvPicPr>
            <a:picLocks noChangeAspect="1"/>
          </p:cNvPicPr>
          <p:nvPr/>
        </p:nvPicPr>
        <p:blipFill>
          <a:blip r:embed="rId1"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panose="02040503050406030204"/>
                <a:ea typeface="Cambria Math" panose="02040503050406030204"/>
              </a:rPr>
              <a:t>→</a:t>
            </a:r>
            <a:r>
              <a:rPr lang="en-US" dirty="0" smtClean="0"/>
              <a:t> </a:t>
            </a:r>
            <a:endParaRPr lang="en-US" dirty="0"/>
          </a:p>
        </p:txBody>
      </p:sp>
      <p:pic>
        <p:nvPicPr>
          <p:cNvPr id="9" name="Content Placeholder 3" descr="0405.jpg"/>
          <p:cNvPicPr>
            <a:picLocks noChangeAspect="1"/>
          </p:cNvPicPr>
          <p:nvPr/>
        </p:nvPicPr>
        <p:blipFill>
          <a:blip r:embed="rId2"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smtClean="0"/>
              <a:t>A right </a:t>
            </a:r>
            <a:r>
              <a:rPr lang="en-US" dirty="0" err="1" smtClean="0"/>
              <a:t>triomino</a:t>
            </a:r>
            <a:r>
              <a:rPr lang="en-US" dirty="0" smtClean="0"/>
              <a:t> is an L-shaped tile which covers three squares at a time.</a:t>
            </a:r>
            <a:endParaRPr lang="en-US" dirty="0"/>
          </a:p>
        </p:txBody>
      </p:sp>
      <p:pic>
        <p:nvPicPr>
          <p:cNvPr id="11" name="Content Placeholder 3" descr="0405.jpg"/>
          <p:cNvPicPr>
            <a:picLocks noChangeAspect="1"/>
          </p:cNvPicPr>
          <p:nvPr/>
        </p:nvPicPr>
        <p:blipFill>
          <a:blip r:embed="rId2" cstate="print"/>
          <a:stretch>
            <a:fillRect/>
          </a:stretch>
        </p:blipFill>
        <p:spPr>
          <a:xfrm rot="5400000">
            <a:off x="7696200" y="2362200"/>
            <a:ext cx="813054" cy="8130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Tiling Checkerboards</a:t>
            </a:r>
            <a:endParaRPr lang="en-US" dirty="0"/>
          </a:p>
        </p:txBody>
      </p:sp>
      <p:sp>
        <p:nvSpPr>
          <p:cNvPr id="3" name="Content Placeholder 2"/>
          <p:cNvSpPr>
            <a:spLocks noGrp="1"/>
          </p:cNvSpPr>
          <p:nvPr>
            <p:ph idx="1"/>
          </p:nvPr>
        </p:nvSpPr>
        <p:spPr/>
        <p:txBody>
          <a:bodyPr>
            <a:normAutofit fontScale="62500" lnSpcReduction="20000"/>
          </a:bodyPr>
          <a:lstStyle/>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2"/>
            <a:r>
              <a:rPr lang="en-US" dirty="0" smtClean="0"/>
              <a:t>Consider a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t> checkerboard with one square removed. Split this checkerboard into four checkerboards of size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,by dividing it in half in both directions.</a:t>
            </a:r>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endParaRPr lang="en-US" dirty="0" smtClean="0"/>
          </a:p>
          <a:p>
            <a:pPr lvl="2"/>
            <a:endParaRPr lang="en-US" dirty="0" smtClean="0"/>
          </a:p>
          <a:p>
            <a:pPr lvl="2"/>
            <a:r>
              <a:rPr lang="en-US" dirty="0" smtClean="0"/>
              <a:t>Remove a square from one of the four</a:t>
            </a:r>
            <a:r>
              <a:rPr lang="en-US" dirty="0" smtClean="0">
                <a:latin typeface="Cambria Math" panose="02040503050406030204" pitchFamily="18" charset="0"/>
                <a:ea typeface="Cambria Math" panose="02040503050406030204" pitchFamily="18" charset="0"/>
              </a:rPr>
              <a:t> 2</a:t>
            </a:r>
            <a:r>
              <a:rPr lang="en-US" i="1" baseline="30000" dirty="0" smtClean="0"/>
              <a:t>k</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smtClean="0"/>
              <a:t>triominoe</a:t>
            </a:r>
            <a:r>
              <a:rPr lang="en-US" dirty="0" smtClean="0"/>
              <a:t>. </a:t>
            </a:r>
            <a:endParaRPr lang="en-US" dirty="0" smtClean="0"/>
          </a:p>
          <a:p>
            <a:pPr lvl="2"/>
            <a:r>
              <a:rPr lang="en-US" dirty="0" smtClean="0"/>
              <a:t>Hence, the entire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 </a:t>
            </a:r>
            <a:r>
              <a:rPr lang="en-US" dirty="0" smtClean="0"/>
              <a:t>checkerboard with one square removed can be tiled using right </a:t>
            </a:r>
            <a:r>
              <a:rPr lang="en-US" dirty="0" err="1" smtClean="0"/>
              <a:t>triominoes</a:t>
            </a:r>
            <a:r>
              <a:rPr lang="en-US" dirty="0" smtClean="0"/>
              <a:t>.</a:t>
            </a:r>
            <a:endParaRPr lang="en-US" dirty="0" smtClean="0"/>
          </a:p>
          <a:p>
            <a:pPr lvl="2"/>
            <a:endParaRPr lang="en-US" dirty="0" smtClean="0"/>
          </a:p>
          <a:p>
            <a:pPr lvl="2"/>
            <a:endParaRPr lang="en-US" dirty="0" smtClean="0"/>
          </a:p>
          <a:p>
            <a:pPr lvl="2"/>
            <a:endParaRPr lang="en-US" dirty="0" smtClean="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a:t>
            </a:r>
            <a:r>
              <a:rPr lang="en-US" dirty="0" smtClean="0">
                <a:ea typeface="Cambria Math" panose="02040503050406030204" pitchFamily="18" charset="0"/>
              </a:rPr>
              <a:t>×</a:t>
            </a:r>
            <a:r>
              <a:rPr lang="en-US" dirty="0" smtClean="0">
                <a:latin typeface="Cambria Math" panose="02040503050406030204" pitchFamily="18" charset="0"/>
                <a:ea typeface="Cambria Math" panose="02040503050406030204" pitchFamily="18" charset="0"/>
              </a:rPr>
              <a:t>2</a:t>
            </a:r>
            <a:r>
              <a:rPr lang="en-US" i="1" baseline="30000" dirty="0" smtClean="0"/>
              <a:t>k</a:t>
            </a:r>
            <a:r>
              <a:rPr lang="en-US" dirty="0" smtClean="0"/>
              <a:t> checkerboard, for some positive integer </a:t>
            </a:r>
            <a:r>
              <a:rPr lang="en-US" i="1" dirty="0" smtClean="0"/>
              <a:t>k</a:t>
            </a:r>
            <a:r>
              <a:rPr lang="en-US" dirty="0" smtClean="0"/>
              <a:t>,  with one square removed can be tiled using right </a:t>
            </a:r>
            <a:r>
              <a:rPr lang="en-US" dirty="0" err="1" smtClean="0"/>
              <a:t>triominoes</a:t>
            </a:r>
            <a:r>
              <a:rPr lang="en-US" dirty="0" smtClean="0"/>
              <a:t>.</a:t>
            </a:r>
            <a:endParaRPr lang="en-US" dirty="0"/>
          </a:p>
        </p:txBody>
      </p:sp>
      <p:pic>
        <p:nvPicPr>
          <p:cNvPr id="9" name="Picture 8" descr="0407.jpg"/>
          <p:cNvPicPr>
            <a:picLocks noChangeAspect="1"/>
          </p:cNvPicPr>
          <p:nvPr/>
        </p:nvPicPr>
        <p:blipFill>
          <a:blip r:embed="rId1"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2"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panose="02040503050406030204"/>
                <a:ea typeface="Cambria Math" panose="02040503050406030204"/>
              </a:rPr>
              <a:t>≥ 2.  </a:t>
            </a:r>
            <a:endParaRPr lang="en-US" dirty="0" smtClean="0">
              <a:ea typeface="Cambria Math" panose="02040503050406030204"/>
            </a:endParaRPr>
          </a:p>
          <a:p>
            <a:pPr lvl="1"/>
            <a:r>
              <a:rPr lang="en-US" dirty="0" smtClean="0">
                <a:ea typeface="Cambria Math" panose="02040503050406030204"/>
              </a:rPr>
              <a:t>BASIS STEP: The statement </a:t>
            </a:r>
            <a:r>
              <a:rPr lang="en-US" i="1" dirty="0" smtClean="0">
                <a:ea typeface="Cambria Math" panose="02040503050406030204"/>
              </a:rPr>
              <a:t>P</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2</a:t>
            </a:r>
            <a:r>
              <a:rPr lang="en-US" dirty="0" smtClean="0">
                <a:ea typeface="Cambria Math" panose="02040503050406030204"/>
              </a:rPr>
              <a:t>) is true because any two lines in the plane that are not parallel meet in a common point.</a:t>
            </a:r>
            <a:endParaRPr lang="en-US" dirty="0" smtClean="0">
              <a:ea typeface="Cambria Math" panose="02040503050406030204"/>
            </a:endParaRPr>
          </a:p>
          <a:p>
            <a:pPr lvl="1"/>
            <a:r>
              <a:rPr lang="en-US" dirty="0" smtClean="0">
                <a:ea typeface="Cambria Math" panose="02040503050406030204"/>
              </a:rPr>
              <a:t>INDUCTIVE STEP: The inductive hypothesis is the statement that </a:t>
            </a:r>
            <a:r>
              <a:rPr lang="en-US" i="1" dirty="0" smtClean="0">
                <a:ea typeface="Cambria Math" panose="02040503050406030204"/>
              </a:rPr>
              <a:t>P</a:t>
            </a:r>
            <a:r>
              <a:rPr lang="en-US" dirty="0" smtClean="0">
                <a:ea typeface="Cambria Math" panose="02040503050406030204"/>
              </a:rPr>
              <a:t>(</a:t>
            </a:r>
            <a:r>
              <a:rPr lang="en-US" i="1" dirty="0" smtClean="0">
                <a:ea typeface="Cambria Math" panose="02040503050406030204"/>
              </a:rPr>
              <a:t>k</a:t>
            </a:r>
            <a:r>
              <a:rPr lang="en-US" dirty="0" smtClean="0">
                <a:ea typeface="Cambria Math" panose="02040503050406030204"/>
              </a:rPr>
              <a:t>) is true for the positive integer </a:t>
            </a:r>
            <a:r>
              <a:rPr lang="en-US" i="1" dirty="0" smtClean="0">
                <a:ea typeface="Cambria Math" panose="02040503050406030204"/>
              </a:rPr>
              <a:t> k</a:t>
            </a:r>
            <a:r>
              <a:rPr lang="en-US" dirty="0" smtClean="0">
                <a:ea typeface="Cambria Math" panose="02040503050406030204"/>
              </a:rPr>
              <a:t> </a:t>
            </a:r>
            <a:r>
              <a:rPr lang="en-US" dirty="0" smtClean="0">
                <a:latin typeface="Cambria Math" panose="02040503050406030204"/>
                <a:ea typeface="Cambria Math" panose="02040503050406030204"/>
              </a:rPr>
              <a:t>≥ 2</a:t>
            </a:r>
            <a:r>
              <a:rPr lang="en-US" dirty="0" smtClean="0">
                <a:ea typeface="Cambria Math" panose="02040503050406030204"/>
              </a:rPr>
              <a:t>, i.e., every set of </a:t>
            </a:r>
            <a:r>
              <a:rPr lang="en-US" i="1" dirty="0" smtClean="0">
                <a:ea typeface="Cambria Math" panose="02040503050406030204"/>
              </a:rPr>
              <a:t>k</a:t>
            </a:r>
            <a:r>
              <a:rPr lang="en-US" dirty="0" smtClean="0">
                <a:ea typeface="Cambria Math" panose="02040503050406030204"/>
              </a:rPr>
              <a:t> lines in the plane, no two of which are parallel, meet in a common point.</a:t>
            </a:r>
            <a:endParaRPr lang="en-US" dirty="0" smtClean="0">
              <a:ea typeface="Cambria Math" panose="02040503050406030204"/>
            </a:endParaRPr>
          </a:p>
          <a:p>
            <a:pPr lvl="1"/>
            <a:r>
              <a:rPr lang="en-US" dirty="0" smtClean="0">
                <a:ea typeface="Cambria Math" panose="02040503050406030204"/>
              </a:rPr>
              <a:t>We must show that if </a:t>
            </a:r>
            <a:r>
              <a:rPr lang="en-US" i="1" dirty="0" smtClean="0">
                <a:ea typeface="Cambria Math" panose="02040503050406030204"/>
              </a:rPr>
              <a:t>P</a:t>
            </a:r>
            <a:r>
              <a:rPr lang="en-US" dirty="0" smtClean="0">
                <a:ea typeface="Cambria Math" panose="02040503050406030204"/>
              </a:rPr>
              <a:t>(</a:t>
            </a:r>
            <a:r>
              <a:rPr lang="en-US" i="1" dirty="0" smtClean="0">
                <a:ea typeface="Cambria Math" panose="02040503050406030204"/>
              </a:rPr>
              <a:t>k</a:t>
            </a:r>
            <a:r>
              <a:rPr lang="en-US" dirty="0" smtClean="0">
                <a:ea typeface="Cambria Math" panose="02040503050406030204"/>
              </a:rPr>
              <a:t>) holds, then </a:t>
            </a:r>
            <a:r>
              <a:rPr lang="en-US" i="1" dirty="0" smtClean="0">
                <a:ea typeface="Cambria Math" panose="02040503050406030204"/>
              </a:rPr>
              <a:t>P</a:t>
            </a:r>
            <a:r>
              <a:rPr lang="en-US" dirty="0" smtClean="0">
                <a:ea typeface="Cambria Math" panose="02040503050406030204"/>
              </a:rPr>
              <a:t>(</a:t>
            </a:r>
            <a:r>
              <a:rPr lang="en-US" i="1" dirty="0" smtClean="0">
                <a:ea typeface="Cambria Math" panose="02040503050406030204"/>
              </a:rPr>
              <a:t>k</a:t>
            </a:r>
            <a:r>
              <a:rPr lang="en-US" dirty="0" smtClean="0">
                <a:ea typeface="Cambria Math" panose="02040503050406030204"/>
              </a:rPr>
              <a:t> + </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a:rPr>
              <a:t>) holds, i.e.,  if every set of </a:t>
            </a:r>
            <a:r>
              <a:rPr lang="en-US" i="1" dirty="0" smtClean="0">
                <a:ea typeface="Cambria Math" panose="02040503050406030204"/>
              </a:rPr>
              <a:t>k</a:t>
            </a:r>
            <a:r>
              <a:rPr lang="en-US" dirty="0" smtClean="0">
                <a:ea typeface="Cambria Math" panose="02040503050406030204"/>
              </a:rPr>
              <a:t> lines in the plane, no two of which are parallel, </a:t>
            </a:r>
            <a:r>
              <a:rPr lang="en-US" i="1" dirty="0" smtClean="0">
                <a:ea typeface="Cambria Math" panose="02040503050406030204"/>
              </a:rPr>
              <a:t>k</a:t>
            </a:r>
            <a:r>
              <a:rPr lang="en-US" dirty="0" smtClean="0">
                <a:ea typeface="Cambria Math" panose="02040503050406030204"/>
              </a:rPr>
              <a:t> </a:t>
            </a:r>
            <a:r>
              <a:rPr lang="en-US" dirty="0" smtClean="0">
                <a:latin typeface="Cambria Math" panose="02040503050406030204"/>
                <a:ea typeface="Cambria Math" panose="02040503050406030204"/>
              </a:rPr>
              <a:t>≥ 2, </a:t>
            </a:r>
            <a:r>
              <a:rPr lang="en-US" dirty="0" smtClean="0">
                <a:ea typeface="Cambria Math" panose="02040503050406030204"/>
              </a:rPr>
              <a:t>meet in a common point, then every set of k + </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a:rPr>
              <a:t> lines in the plane, no two of which are parallel, meet in a common point. </a:t>
            </a:r>
            <a:endParaRPr lang="en-US" dirty="0" smtClean="0">
              <a:ea typeface="Cambria Math" panose="02040503050406030204"/>
            </a:endParaRPr>
          </a:p>
          <a:p>
            <a:pPr lvl="1"/>
            <a:endParaRPr lang="en-US" dirty="0" smtClean="0">
              <a:ea typeface="Cambria Math" panose="02040503050406030204"/>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panose="02040503050406030204"/>
                <a:ea typeface="Cambria Math" panose="02040503050406030204"/>
              </a:rPr>
              <a: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Mathematical Induction</a:t>
            </a:r>
            <a:endParaRPr lang="en-US" dirty="0" smtClean="0"/>
          </a:p>
          <a:p>
            <a:r>
              <a:rPr lang="en-US" dirty="0" smtClean="0"/>
              <a:t>Strong Induction</a:t>
            </a:r>
            <a:endParaRPr lang="en-US" dirty="0" smtClean="0"/>
          </a:p>
          <a:p>
            <a:r>
              <a:rPr lang="en-US" dirty="0" smtClean="0"/>
              <a:t>Well-Ordering</a:t>
            </a:r>
            <a:endParaRPr lang="en-US" dirty="0" smtClean="0"/>
          </a:p>
          <a:p>
            <a:r>
              <a:rPr lang="en-US" dirty="0" smtClean="0"/>
              <a:t>Recursive Definitions</a:t>
            </a:r>
            <a:endParaRPr lang="en-US" dirty="0" smtClean="0"/>
          </a:p>
          <a:p>
            <a:r>
              <a:rPr lang="en-US" dirty="0" smtClean="0"/>
              <a:t>Structural Induction</a:t>
            </a:r>
            <a:endParaRPr lang="en-US" dirty="0" smtClean="0"/>
          </a:p>
          <a:p>
            <a:r>
              <a:rPr lang="en-US" dirty="0" smtClean="0"/>
              <a:t>Recursive Algorithms</a:t>
            </a:r>
            <a:endParaRPr lang="en-US" dirty="0" smtClean="0"/>
          </a:p>
          <a:p>
            <a:r>
              <a:rPr lang="en-US" smtClean="0"/>
              <a:t>Program Correctness (?)</a:t>
            </a:r>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3600" dirty="0" smtClean="0"/>
              <a:t>An Incorrect “Proof” by Math. Induction</a:t>
            </a:r>
            <a:endParaRPr lang="en-US" sz="3600" dirty="0"/>
          </a:p>
        </p:txBody>
      </p:sp>
      <p:sp>
        <p:nvSpPr>
          <p:cNvPr id="3" name="Content Placeholder 2"/>
          <p:cNvSpPr>
            <a:spLocks noGrp="1"/>
          </p:cNvSpPr>
          <p:nvPr>
            <p:ph idx="1"/>
          </p:nvPr>
        </p:nvSpPr>
        <p:spPr>
          <a:xfrm>
            <a:off x="381000" y="1752600"/>
            <a:ext cx="8229600" cy="2362200"/>
          </a:xfrm>
        </p:spPr>
        <p:txBody>
          <a:bodyPr>
            <a:normAutofit fontScale="70000" lnSpcReduction="20000"/>
          </a:bodyPr>
          <a:lstStyle/>
          <a:p>
            <a:pPr lvl="1"/>
            <a:r>
              <a:rPr lang="en-US" dirty="0" smtClean="0">
                <a:ea typeface="Cambria Math" panose="02040503050406030204"/>
              </a:rPr>
              <a:t>Consider a set  of </a:t>
            </a:r>
            <a:r>
              <a:rPr lang="en-US" i="1" dirty="0" smtClean="0">
                <a:ea typeface="Cambria Math" panose="02040503050406030204"/>
              </a:rPr>
              <a:t>k</a:t>
            </a:r>
            <a:r>
              <a:rPr lang="en-US" dirty="0" smtClean="0">
                <a:ea typeface="Cambria Math" panose="02040503050406030204"/>
              </a:rPr>
              <a:t> + </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a:rPr>
              <a:t> distinct lines in the plane, no two parallel. By the inductive hypothesis, the first </a:t>
            </a:r>
            <a:r>
              <a:rPr lang="en-US" i="1" dirty="0" smtClean="0">
                <a:ea typeface="Cambria Math" panose="02040503050406030204"/>
              </a:rPr>
              <a:t>k</a:t>
            </a:r>
            <a:r>
              <a:rPr lang="en-US" dirty="0" smtClean="0">
                <a:ea typeface="Cambria Math" panose="02040503050406030204"/>
              </a:rPr>
              <a:t> of these lines must meet in a common point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1</a:t>
            </a:r>
            <a:r>
              <a:rPr lang="en-US" dirty="0" smtClean="0">
                <a:ea typeface="Cambria Math" panose="02040503050406030204"/>
              </a:rPr>
              <a:t>. By the inductive hypothesis, the last </a:t>
            </a:r>
            <a:r>
              <a:rPr lang="en-US" i="1" dirty="0" smtClean="0">
                <a:ea typeface="Cambria Math" panose="02040503050406030204"/>
              </a:rPr>
              <a:t>k</a:t>
            </a:r>
            <a:r>
              <a:rPr lang="en-US" dirty="0" smtClean="0">
                <a:ea typeface="Cambria Math" panose="02040503050406030204"/>
              </a:rPr>
              <a:t> of these lines meet in a common point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2</a:t>
            </a:r>
            <a:r>
              <a:rPr lang="en-US" dirty="0" smtClean="0">
                <a:ea typeface="Cambria Math" panose="02040503050406030204"/>
              </a:rPr>
              <a:t>. </a:t>
            </a:r>
            <a:endParaRPr lang="en-US" dirty="0" smtClean="0">
              <a:ea typeface="Cambria Math" panose="02040503050406030204"/>
            </a:endParaRPr>
          </a:p>
          <a:p>
            <a:pPr lvl="1"/>
            <a:r>
              <a:rPr lang="en-US" dirty="0" smtClean="0">
                <a:ea typeface="Cambria Math" panose="02040503050406030204"/>
              </a:rPr>
              <a:t>If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1</a:t>
            </a:r>
            <a:r>
              <a:rPr lang="en-US" dirty="0" smtClean="0">
                <a:ea typeface="Cambria Math" panose="02040503050406030204"/>
              </a:rPr>
              <a:t>  and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2</a:t>
            </a:r>
            <a:r>
              <a:rPr lang="en-US" dirty="0" smtClean="0">
                <a:ea typeface="Cambria Math" panose="02040503050406030204"/>
              </a:rPr>
              <a:t> are different points, all lines containing both of them must be the same line since two points determine a line. This contradicts the assumption that the lines are distinct. Hence,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1</a:t>
            </a:r>
            <a:r>
              <a:rPr lang="en-US" dirty="0" smtClean="0">
                <a:ea typeface="Cambria Math" panose="02040503050406030204"/>
              </a:rPr>
              <a:t> =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2</a:t>
            </a:r>
            <a:r>
              <a:rPr lang="en-US" dirty="0" smtClean="0">
                <a:ea typeface="Cambria Math" panose="02040503050406030204"/>
              </a:rPr>
              <a:t>   lies on all </a:t>
            </a:r>
            <a:r>
              <a:rPr lang="en-US" i="1" dirty="0" smtClean="0">
                <a:ea typeface="Cambria Math" panose="02040503050406030204"/>
              </a:rPr>
              <a:t>k</a:t>
            </a:r>
            <a:r>
              <a:rPr lang="en-US" dirty="0" smtClean="0">
                <a:ea typeface="Cambria Math" panose="02040503050406030204"/>
              </a:rPr>
              <a:t> + </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a:rPr>
              <a:t> distinct lines, and therefore </a:t>
            </a:r>
            <a:r>
              <a:rPr lang="en-US" i="1" dirty="0" smtClean="0">
                <a:ea typeface="Cambria Math" panose="02040503050406030204"/>
              </a:rPr>
              <a:t>P</a:t>
            </a:r>
            <a:r>
              <a:rPr lang="en-US" dirty="0" smtClean="0">
                <a:ea typeface="Cambria Math" panose="02040503050406030204"/>
              </a:rPr>
              <a:t>(</a:t>
            </a:r>
            <a:r>
              <a:rPr lang="en-US" i="1" dirty="0" smtClean="0">
                <a:ea typeface="Cambria Math" panose="02040503050406030204"/>
              </a:rPr>
              <a:t>k</a:t>
            </a:r>
            <a:r>
              <a:rPr lang="en-US" dirty="0" smtClean="0">
                <a:ea typeface="Cambria Math" panose="02040503050406030204"/>
              </a:rPr>
              <a:t> + </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a:rPr>
              <a:t>) holds. Assuming that  </a:t>
            </a:r>
            <a:r>
              <a:rPr lang="en-US" i="1" dirty="0" smtClean="0">
                <a:ea typeface="Cambria Math" panose="02040503050406030204"/>
              </a:rPr>
              <a:t>k</a:t>
            </a:r>
            <a:r>
              <a:rPr lang="en-US" dirty="0" smtClean="0">
                <a:ea typeface="Cambria Math" panose="02040503050406030204"/>
              </a:rPr>
              <a:t> </a:t>
            </a:r>
            <a:r>
              <a:rPr lang="en-US" dirty="0" smtClean="0">
                <a:latin typeface="Cambria Math" panose="02040503050406030204"/>
                <a:ea typeface="Cambria Math" panose="02040503050406030204"/>
              </a:rPr>
              <a:t>≥2, distinct lines meet in a common point, then every </a:t>
            </a:r>
            <a:r>
              <a:rPr lang="en-US" dirty="0" smtClean="0">
                <a:ea typeface="Cambria Math" panose="02040503050406030204"/>
              </a:rPr>
              <a:t>  </a:t>
            </a:r>
            <a:r>
              <a:rPr lang="en-US" i="1" dirty="0" smtClean="0">
                <a:ea typeface="Cambria Math" panose="02040503050406030204"/>
              </a:rPr>
              <a:t>k</a:t>
            </a:r>
            <a:r>
              <a:rPr lang="en-US" dirty="0" smtClean="0">
                <a:ea typeface="Cambria Math" panose="02040503050406030204"/>
              </a:rPr>
              <a:t> + </a:t>
            </a:r>
            <a:r>
              <a:rPr lang="en-US"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 lines meet in a common point.</a:t>
            </a:r>
            <a:endParaRPr lang="en-US" dirty="0"/>
          </a:p>
        </p:txBody>
      </p:sp>
      <p:sp>
        <p:nvSpPr>
          <p:cNvPr id="6" name="TextBox 5"/>
          <p:cNvSpPr txBox="1"/>
          <p:nvPr/>
        </p:nvSpPr>
        <p:spPr>
          <a:xfrm>
            <a:off x="990600" y="9144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anose="02040503050406030204" pitchFamily="18" charset="0"/>
              </a:rPr>
              <a:t>set of </a:t>
            </a:r>
            <a:r>
              <a:rPr lang="en-US" i="1" dirty="0" smtClean="0">
                <a:ea typeface="Cambria Math" panose="02040503050406030204" pitchFamily="18" charset="0"/>
              </a:rPr>
              <a:t>k</a:t>
            </a:r>
            <a:r>
              <a:rPr lang="en-US" dirty="0" smtClean="0">
                <a:ea typeface="Cambria Math" panose="02040503050406030204" pitchFamily="18" charset="0"/>
              </a:rPr>
              <a:t> lines in the plane, where   </a:t>
            </a:r>
            <a:r>
              <a:rPr lang="en-US" i="1" dirty="0" smtClean="0">
                <a:ea typeface="Cambria Math" panose="02040503050406030204"/>
              </a:rPr>
              <a:t> k</a:t>
            </a:r>
            <a:r>
              <a:rPr lang="en-US" dirty="0" smtClean="0">
                <a:ea typeface="Cambria Math" panose="02040503050406030204"/>
              </a:rPr>
              <a:t> </a:t>
            </a:r>
            <a:r>
              <a:rPr lang="en-US" dirty="0" smtClean="0">
                <a:latin typeface="Cambria Math" panose="02040503050406030204"/>
                <a:ea typeface="Cambria Math" panose="02040503050406030204"/>
              </a:rPr>
              <a:t>≥ 2,</a:t>
            </a:r>
            <a:r>
              <a:rPr lang="en-US" dirty="0" smtClean="0">
                <a:ea typeface="Cambria Math" panose="02040503050406030204" pitchFamily="18" charset="0"/>
              </a:rPr>
              <a:t> no two of which are parallel, meet in a common point.</a:t>
            </a:r>
            <a:endParaRPr lang="en-US" dirty="0"/>
          </a:p>
        </p:txBody>
      </p:sp>
      <p:sp>
        <p:nvSpPr>
          <p:cNvPr id="5" name="Rectangle 4"/>
          <p:cNvSpPr/>
          <p:nvPr/>
        </p:nvSpPr>
        <p:spPr>
          <a:xfrm>
            <a:off x="0" y="5105400"/>
            <a:ext cx="8077200" cy="1477328"/>
          </a:xfrm>
          <a:prstGeom prst="rect">
            <a:avLst/>
          </a:prstGeom>
        </p:spPr>
        <p:txBody>
          <a:bodyPr wrap="square">
            <a:spAutoFit/>
          </a:bodyPr>
          <a:lstStyle/>
          <a:p>
            <a:pPr lvl="2"/>
            <a:r>
              <a:rPr lang="en-US" b="1" dirty="0" smtClean="0">
                <a:ea typeface="Cambria Math" panose="02040503050406030204"/>
              </a:rPr>
              <a:t>Answer</a:t>
            </a:r>
            <a:r>
              <a:rPr lang="en-US" dirty="0" smtClean="0">
                <a:ea typeface="Cambria Math" panose="02040503050406030204"/>
              </a:rPr>
              <a:t>: </a:t>
            </a:r>
            <a:r>
              <a:rPr lang="en-US" i="1" dirty="0" smtClean="0">
                <a:ea typeface="Cambria Math" panose="02040503050406030204"/>
              </a:rPr>
              <a:t>P</a:t>
            </a:r>
            <a:r>
              <a:rPr lang="en-US" dirty="0" smtClean="0">
                <a:ea typeface="Cambria Math" panose="02040503050406030204"/>
              </a:rPr>
              <a:t>(</a:t>
            </a:r>
            <a:r>
              <a:rPr lang="en-US" i="1" dirty="0" smtClean="0">
                <a:ea typeface="Cambria Math" panose="02040503050406030204"/>
              </a:rPr>
              <a:t>k</a:t>
            </a:r>
            <a:r>
              <a:rPr lang="en-US" dirty="0" smtClean="0">
                <a:ea typeface="Cambria Math" panose="02040503050406030204"/>
              </a:rPr>
              <a:t>)</a:t>
            </a:r>
            <a:r>
              <a:rPr lang="en-US" dirty="0" smtClean="0">
                <a:latin typeface="Cambria Math" panose="02040503050406030204"/>
                <a:ea typeface="Cambria Math" panose="02040503050406030204"/>
              </a:rPr>
              <a:t>→</a:t>
            </a:r>
            <a:r>
              <a:rPr lang="en-US" i="1" dirty="0" smtClean="0">
                <a:ea typeface="Cambria Math" panose="02040503050406030204"/>
              </a:rPr>
              <a:t> P</a:t>
            </a:r>
            <a:r>
              <a:rPr lang="en-US" dirty="0" smtClean="0">
                <a:ea typeface="Cambria Math" panose="02040503050406030204"/>
              </a:rPr>
              <a:t>(</a:t>
            </a:r>
            <a:r>
              <a:rPr lang="en-US" i="1" dirty="0" smtClean="0">
                <a:ea typeface="Cambria Math" panose="02040503050406030204"/>
              </a:rPr>
              <a:t>k</a:t>
            </a:r>
            <a:r>
              <a:rPr lang="en-US" dirty="0" smtClean="0">
                <a:ea typeface="Cambria Math" panose="02040503050406030204"/>
              </a:rPr>
              <a:t> + </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a:rPr>
              <a:t>) only holds for  </a:t>
            </a:r>
            <a:r>
              <a:rPr lang="en-US" i="1" dirty="0" smtClean="0">
                <a:ea typeface="Cambria Math" panose="02040503050406030204"/>
              </a:rPr>
              <a:t>k</a:t>
            </a:r>
            <a:r>
              <a:rPr lang="en-US" dirty="0" smtClean="0">
                <a:ea typeface="Cambria Math" panose="02040503050406030204"/>
              </a:rPr>
              <a:t> </a:t>
            </a:r>
            <a:r>
              <a:rPr lang="en-US" dirty="0" smtClean="0">
                <a:latin typeface="Cambria Math" panose="02040503050406030204"/>
                <a:ea typeface="Cambria Math" panose="02040503050406030204"/>
              </a:rPr>
              <a:t>≥3. </a:t>
            </a:r>
            <a:r>
              <a:rPr lang="en-US" dirty="0" smtClean="0">
                <a:ea typeface="Cambria Math" panose="02040503050406030204"/>
              </a:rPr>
              <a:t>It is not the case that </a:t>
            </a:r>
            <a:r>
              <a:rPr lang="en-US" i="1" dirty="0" smtClean="0">
                <a:ea typeface="Cambria Math" panose="02040503050406030204"/>
              </a:rPr>
              <a:t>P</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2</a:t>
            </a:r>
            <a:r>
              <a:rPr lang="en-US" dirty="0" smtClean="0">
                <a:ea typeface="Cambria Math" panose="02040503050406030204"/>
              </a:rPr>
              <a:t>) implies </a:t>
            </a:r>
            <a:r>
              <a:rPr lang="en-US" i="1" dirty="0" smtClean="0">
                <a:ea typeface="Cambria Math" panose="02040503050406030204"/>
              </a:rPr>
              <a:t>P</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3</a:t>
            </a:r>
            <a:r>
              <a:rPr lang="en-US" dirty="0" smtClean="0">
                <a:ea typeface="Cambria Math" panose="02040503050406030204"/>
              </a:rPr>
              <a:t>). The first two lines must meet in a common point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1</a:t>
            </a:r>
            <a:r>
              <a:rPr lang="en-US" dirty="0" smtClean="0">
                <a:ea typeface="Cambria Math" panose="02040503050406030204"/>
              </a:rPr>
              <a:t> and the second two must meet in a common point </a:t>
            </a:r>
            <a:r>
              <a:rPr lang="en-US" i="1" dirty="0" smtClean="0">
                <a:ea typeface="Cambria Math" panose="02040503050406030204"/>
              </a:rPr>
              <a:t>p</a:t>
            </a:r>
            <a:r>
              <a:rPr lang="en-US" baseline="-25000" dirty="0" smtClean="0">
                <a:latin typeface="Cambria Math" panose="02040503050406030204" pitchFamily="18" charset="0"/>
                <a:ea typeface="Cambria Math" panose="02040503050406030204" pitchFamily="18" charset="0"/>
              </a:rPr>
              <a:t>2</a:t>
            </a:r>
            <a:r>
              <a:rPr lang="en-US" dirty="0" smtClean="0">
                <a:ea typeface="Cambria Math" panose="02040503050406030204"/>
              </a:rPr>
              <a:t>. They do not have to be the same point since only the second line is common to both sets of lines.</a:t>
            </a:r>
            <a:endParaRPr lang="en-US" dirty="0" smtClean="0">
              <a:ea typeface="Cambria Math" panose="02040503050406030204"/>
            </a:endParaRPr>
          </a:p>
        </p:txBody>
      </p:sp>
      <p:sp>
        <p:nvSpPr>
          <p:cNvPr id="7" name="Rectangle 6"/>
          <p:cNvSpPr/>
          <p:nvPr/>
        </p:nvSpPr>
        <p:spPr>
          <a:xfrm>
            <a:off x="457200" y="4191000"/>
            <a:ext cx="7391400" cy="646331"/>
          </a:xfrm>
          <a:prstGeom prst="rect">
            <a:avLst/>
          </a:prstGeom>
        </p:spPr>
        <p:txBody>
          <a:bodyPr wrap="square">
            <a:spAutoFit/>
          </a:bodyPr>
          <a:lstStyle/>
          <a:p>
            <a:pPr lvl="1"/>
            <a:r>
              <a:rPr lang="en-US" b="1" dirty="0" smtClean="0">
                <a:solidFill>
                  <a:srgbClr val="FF0000"/>
                </a:solidFill>
                <a:latin typeface="Cambria Math" panose="02040503050406030204"/>
                <a:ea typeface="Cambria Math" panose="02040503050406030204"/>
              </a:rPr>
              <a:t>There must be an error in this proof  since the conclusion is absurd. But where is the error?</a:t>
            </a:r>
            <a:endParaRPr lang="en-US" b="1" dirty="0" smtClean="0">
              <a:solidFill>
                <a:srgbClr val="FF0000"/>
              </a:solidFill>
              <a:latin typeface="Cambria Math" panose="02040503050406030204"/>
              <a:ea typeface="Cambria Math" panose="02040503050406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pic>
        <p:nvPicPr>
          <p:cNvPr id="4" name="Content Placeholder 3" descr="Rosen_page_329_tempate_for_proofs.jpg"/>
          <p:cNvPicPr>
            <a:picLocks noGrp="1" noChangeAspect="1"/>
          </p:cNvPicPr>
          <p:nvPr>
            <p:ph idx="1"/>
          </p:nvPr>
        </p:nvPicPr>
        <p:blipFill>
          <a:blip r:embed="rId1" cstate="print"/>
          <a:stretch>
            <a:fillRect/>
          </a:stretch>
        </p:blipFill>
        <p:spPr>
          <a:xfrm>
            <a:off x="1084784" y="2057400"/>
            <a:ext cx="7373416" cy="438208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Induction and Well-Ordering</a:t>
            </a:r>
            <a:endParaRPr lang="en-US" dirty="0"/>
          </a:p>
        </p:txBody>
      </p:sp>
      <p:sp>
        <p:nvSpPr>
          <p:cNvPr id="3" name="Subtitle 2"/>
          <p:cNvSpPr>
            <a:spLocks noGrp="1"/>
          </p:cNvSpPr>
          <p:nvPr>
            <p:ph type="subTitle" idx="1"/>
          </p:nvPr>
        </p:nvSpPr>
        <p:spPr/>
        <p:txBody>
          <a:bodyPr/>
          <a:lstStyle/>
          <a:p>
            <a:r>
              <a:rPr lang="en-US" smtClean="0"/>
              <a:t>Section 5.2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Strong Induction</a:t>
            </a:r>
            <a:endParaRPr lang="en-US" dirty="0" smtClean="0"/>
          </a:p>
          <a:p>
            <a:r>
              <a:rPr lang="en-US" dirty="0" smtClean="0"/>
              <a:t>Example Proofs using Strong Induction</a:t>
            </a:r>
            <a:endParaRPr lang="en-US" dirty="0" smtClean="0"/>
          </a:p>
          <a:p>
            <a:r>
              <a:rPr lang="en-US" dirty="0" smtClean="0"/>
              <a:t>Using Strong Induction in Computational Geometry (</a:t>
            </a:r>
            <a:r>
              <a:rPr lang="en-US" i="1" dirty="0" smtClean="0"/>
              <a:t>we do not cover it</a:t>
            </a:r>
            <a:r>
              <a:rPr lang="en-US" dirty="0" smtClean="0"/>
              <a:t>)</a:t>
            </a:r>
            <a:endParaRPr lang="en-US" dirty="0" smtClean="0"/>
          </a:p>
          <a:p>
            <a:r>
              <a:rPr lang="en-US" dirty="0" smtClean="0"/>
              <a:t>Well-Ordering Property</a:t>
            </a:r>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a:t>
            </a:r>
            <a:endParaRPr lang="en-US" dirty="0"/>
          </a:p>
        </p:txBody>
      </p:sp>
      <p:sp>
        <p:nvSpPr>
          <p:cNvPr id="3" name="Content Placeholder 2"/>
          <p:cNvSpPr>
            <a:spLocks noGrp="1"/>
          </p:cNvSpPr>
          <p:nvPr>
            <p:ph idx="1"/>
          </p:nvPr>
        </p:nvSpPr>
        <p:spPr/>
        <p:txBody>
          <a:bodyPr>
            <a:normAutofit/>
          </a:bodyPr>
          <a:lstStyle/>
          <a:p>
            <a:r>
              <a:rPr lang="en-US" i="1" dirty="0" smtClean="0"/>
              <a:t>Strong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where </a:t>
            </a:r>
            <a:r>
              <a:rPr lang="en-US" i="1" dirty="0" smtClean="0"/>
              <a:t>P</a:t>
            </a:r>
            <a:r>
              <a:rPr lang="en-US" dirty="0" smtClean="0"/>
              <a:t>(</a:t>
            </a:r>
            <a:r>
              <a:rPr lang="en-US" i="1" dirty="0" smtClean="0"/>
              <a:t>n</a:t>
            </a:r>
            <a:r>
              <a:rPr lang="en-US" dirty="0" smtClean="0"/>
              <a:t>) is a propositional function, complete two steps:</a:t>
            </a:r>
            <a:endParaRPr lang="en-US" dirty="0" smtClean="0"/>
          </a:p>
          <a:p>
            <a:pPr lvl="1"/>
            <a:r>
              <a:rPr lang="en-US" i="1" dirty="0" smtClean="0"/>
              <a:t>Basis Step</a:t>
            </a:r>
            <a:r>
              <a:rPr lang="en-US" dirty="0" smtClean="0"/>
              <a:t>: Verify that the proposition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a:t>
            </a:r>
            <a:endParaRPr lang="en-US" dirty="0" smtClean="0"/>
          </a:p>
          <a:p>
            <a:pPr lvl="1"/>
            <a:r>
              <a:rPr lang="en-US" i="1" dirty="0" smtClean="0"/>
              <a:t>Inductive Step</a:t>
            </a:r>
            <a:r>
              <a:rPr lang="en-US" dirty="0" smtClean="0"/>
              <a:t>: Show the conditional statement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a:t>
            </a:r>
            <a:r>
              <a:rPr lang="en-US" dirty="0" smtClean="0">
                <a:latin typeface="Cambria Math" panose="02040503050406030204"/>
                <a:ea typeface="Cambria Math" panose="02040503050406030204"/>
              </a:rPr>
              <a:t>∧</a:t>
            </a:r>
            <a:r>
              <a:rPr lang="en-US" dirty="0" smtClean="0"/>
              <a:t>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a:t>
            </a:r>
            <a:r>
              <a:rPr lang="en-US" i="1"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a:ea typeface="Cambria Math" panose="02040503050406030204"/>
              </a:rPr>
              <a:t>∧</a:t>
            </a:r>
            <a:r>
              <a:rPr lang="en-US" i="1" dirty="0" smtClean="0"/>
              <a:t> P</a:t>
            </a:r>
            <a:r>
              <a:rPr lang="en-US" dirty="0" smtClean="0"/>
              <a:t>(</a:t>
            </a:r>
            <a:r>
              <a:rPr lang="en-US" i="1" dirty="0" smtClean="0"/>
              <a:t>k</a:t>
            </a:r>
            <a:r>
              <a:rPr lang="en-US" dirty="0" smtClean="0"/>
              <a:t>)]</a:t>
            </a:r>
            <a:r>
              <a:rPr lang="en-US" i="1" dirty="0" smtClean="0"/>
              <a:t> </a:t>
            </a:r>
            <a:r>
              <a:rPr lang="en-US" dirty="0" smtClean="0">
                <a:latin typeface="Cambria Math" panose="02040503050406030204"/>
                <a:ea typeface="Cambria Math" panose="02040503050406030204"/>
              </a:rPr>
              <a:t>→</a:t>
            </a:r>
            <a:r>
              <a:rPr lang="en-US" dirty="0" smtClean="0"/>
              <a:t> </a:t>
            </a:r>
            <a:r>
              <a:rPr lang="en-US" i="1" dirty="0" smtClean="0"/>
              <a:t>P</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a:t>
            </a:r>
            <a:r>
              <a:rPr lang="en-US" dirty="0" smtClean="0"/>
              <a:t>holds for all positive integers </a:t>
            </a:r>
            <a:r>
              <a:rPr lang="en-US" i="1" dirty="0" smtClean="0"/>
              <a:t>k</a:t>
            </a:r>
            <a:r>
              <a:rPr lang="en-US" dirty="0" smtClean="0"/>
              <a:t>. </a:t>
            </a:r>
            <a:endParaRPr lang="en-US" dirty="0"/>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smtClean="0"/>
              <a:t>Strong Induction is sometimes called the </a:t>
            </a:r>
            <a:r>
              <a:rPr lang="en-US" i="1" dirty="0" smtClean="0"/>
              <a:t>second principle of mathematical induction </a:t>
            </a:r>
            <a:r>
              <a:rPr lang="en-US" dirty="0" smtClean="0"/>
              <a:t>or </a:t>
            </a:r>
            <a:r>
              <a:rPr lang="en-US" i="1" dirty="0" smtClean="0"/>
              <a:t>complete induction</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Strong Induction and  </a:t>
            </a:r>
            <a:br>
              <a:rPr lang="en-US" dirty="0" smtClean="0"/>
            </a:br>
            <a:r>
              <a:rPr lang="en-US" dirty="0" smtClean="0"/>
              <a:t>the Infinite Ladder</a:t>
            </a:r>
            <a:endParaRPr lang="en-US" dirty="0"/>
          </a:p>
        </p:txBody>
      </p:sp>
      <p:pic>
        <p:nvPicPr>
          <p:cNvPr id="4" name="Content Placeholder 3" descr="0401.jpg"/>
          <p:cNvPicPr>
            <a:picLocks noGrp="1" noChangeAspect="1"/>
          </p:cNvPicPr>
          <p:nvPr>
            <p:ph idx="1"/>
          </p:nvPr>
        </p:nvPicPr>
        <p:blipFill>
          <a:blip r:embed="rId1"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smtClean="0"/>
              <a:t>Strong induction tells us that we can reach all rungs if:</a:t>
            </a:r>
            <a:endParaRPr lang="en-US" dirty="0" smtClean="0"/>
          </a:p>
          <a:p>
            <a:pPr marL="342900" indent="-342900">
              <a:buFont typeface="+mj-lt"/>
              <a:buAutoNum type="arabicPeriod"/>
            </a:pPr>
            <a:r>
              <a:rPr lang="en-US" dirty="0" smtClean="0"/>
              <a:t>We can reach the first rung of the ladder.</a:t>
            </a:r>
            <a:endParaRPr lang="en-US" dirty="0" smtClean="0"/>
          </a:p>
          <a:p>
            <a:pPr marL="342900" indent="-342900">
              <a:buFont typeface="+mj-lt"/>
              <a:buAutoNum type="arabicPeriod"/>
            </a:pPr>
            <a:r>
              <a:rPr lang="en-US" dirty="0" smtClean="0"/>
              <a:t>For every integer </a:t>
            </a:r>
            <a:r>
              <a:rPr lang="en-US" i="1" dirty="0" smtClean="0"/>
              <a:t>k</a:t>
            </a:r>
            <a:r>
              <a:rPr lang="en-US" dirty="0" smtClean="0"/>
              <a:t>, if we can reach the first </a:t>
            </a:r>
            <a:r>
              <a:rPr lang="en-US" i="1" dirty="0" smtClean="0"/>
              <a:t>k</a:t>
            </a:r>
            <a:r>
              <a:rPr lang="en-US" dirty="0" smtClean="0"/>
              <a:t> rungs, then we can reach the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a:t>
            </a:r>
            <a:r>
              <a:rPr lang="en-US" dirty="0" err="1" smtClean="0"/>
              <a:t>st</a:t>
            </a:r>
            <a:r>
              <a:rPr lang="en-US" dirty="0" smtClean="0"/>
              <a:t> rung. </a:t>
            </a:r>
            <a:endParaRPr lang="en-US" dirty="0" smtClean="0"/>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smtClean="0"/>
              <a:t>To conclude that we can reach every rung by strong induction:</a:t>
            </a:r>
            <a:endParaRPr lang="en-US" dirty="0" smtClean="0"/>
          </a:p>
          <a:p>
            <a:pPr>
              <a:buFont typeface="Arial" panose="020B0604020202020204" pitchFamily="34" charset="0"/>
              <a:buChar char="•"/>
            </a:pPr>
            <a:r>
              <a:rPr lang="en-US" dirty="0" smtClean="0"/>
              <a:t> 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holds</a:t>
            </a:r>
            <a:endParaRPr lang="en-US" dirty="0" smtClean="0"/>
          </a:p>
          <a:p>
            <a:pPr>
              <a:buFont typeface="Arial" panose="020B0604020202020204" pitchFamily="34" charset="0"/>
              <a:buChar char="•"/>
            </a:pPr>
            <a:r>
              <a:rPr lang="en-US" dirty="0" smtClean="0"/>
              <a:t> INDUCTIVE STEP:  Assume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a:t>
            </a:r>
            <a:r>
              <a:rPr lang="en-US" dirty="0" smtClean="0">
                <a:latin typeface="Cambria Math" panose="02040503050406030204"/>
                <a:ea typeface="Cambria Math" panose="02040503050406030204"/>
              </a:rPr>
              <a:t>∧</a:t>
            </a:r>
            <a:r>
              <a:rPr lang="en-US" dirty="0" smtClean="0"/>
              <a:t>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a:t>
            </a:r>
            <a:r>
              <a:rPr lang="en-US" i="1"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a:ea typeface="Cambria Math" panose="02040503050406030204"/>
              </a:rPr>
              <a:t>∧</a:t>
            </a:r>
            <a:r>
              <a:rPr lang="en-US" i="1" dirty="0" smtClean="0"/>
              <a:t> P</a:t>
            </a:r>
            <a:r>
              <a:rPr lang="en-US" dirty="0" smtClean="0"/>
              <a:t>(</a:t>
            </a:r>
            <a:r>
              <a:rPr lang="en-US" i="1" dirty="0" smtClean="0"/>
              <a:t>k</a:t>
            </a:r>
            <a:r>
              <a:rPr lang="en-US" dirty="0" smtClean="0"/>
              <a:t>)</a:t>
            </a:r>
            <a:endParaRPr lang="en-US" dirty="0" smtClean="0"/>
          </a:p>
          <a:p>
            <a:r>
              <a:rPr lang="en-US" dirty="0" smtClean="0"/>
              <a:t>   </a:t>
            </a:r>
            <a:r>
              <a:rPr lang="en-US" dirty="0" smtClean="0">
                <a:latin typeface="Cambria Math" panose="02040503050406030204"/>
                <a:ea typeface="Cambria Math" panose="02040503050406030204"/>
              </a:rPr>
              <a:t>holds for an arbitrary integer </a:t>
            </a:r>
            <a:r>
              <a:rPr lang="en-US" i="1" dirty="0" smtClean="0">
                <a:latin typeface="Cambria Math" panose="02040503050406030204"/>
                <a:ea typeface="Cambria Math" panose="02040503050406030204"/>
              </a:rPr>
              <a:t>k</a:t>
            </a:r>
            <a:r>
              <a:rPr lang="en-US" dirty="0" smtClean="0">
                <a:latin typeface="Cambria Math" panose="02040503050406030204"/>
                <a:ea typeface="Cambria Math" panose="02040503050406030204"/>
              </a:rPr>
              <a:t>, and show that  </a:t>
            </a:r>
            <a:endParaRPr lang="en-US" dirty="0" smtClean="0">
              <a:latin typeface="Cambria Math" panose="02040503050406030204"/>
              <a:ea typeface="Cambria Math" panose="02040503050406030204"/>
            </a:endParaRPr>
          </a:p>
          <a:p>
            <a:r>
              <a:rPr lang="en-US" i="1" dirty="0" smtClean="0">
                <a:latin typeface="Cambria Math" panose="02040503050406030204"/>
                <a:ea typeface="Cambria Math" panose="02040503050406030204"/>
              </a:rPr>
              <a:t>    </a:t>
            </a:r>
            <a:r>
              <a:rPr lang="en-US" i="1" dirty="0" smtClean="0"/>
              <a:t>P</a:t>
            </a:r>
            <a:r>
              <a:rPr lang="en-US" dirty="0" smtClean="0"/>
              <a:t>(</a:t>
            </a:r>
            <a:r>
              <a:rPr lang="en-US" i="1" dirty="0" smtClean="0"/>
              <a:t>k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a:t>
            </a:r>
            <a:r>
              <a:rPr lang="en-US" dirty="0" smtClean="0"/>
              <a:t>must also hold</a:t>
            </a:r>
            <a:r>
              <a:rPr lang="en-US" i="1" dirty="0" smtClean="0"/>
              <a:t>.</a:t>
            </a:r>
            <a:endParaRPr lang="en-US" i="1" dirty="0" smtClean="0"/>
          </a:p>
          <a:p>
            <a:r>
              <a:rPr lang="en-US" dirty="0" smtClean="0"/>
              <a:t>We  will have then shown by strong induction that for every positive integer </a:t>
            </a:r>
            <a:r>
              <a:rPr lang="en-US" i="1" dirty="0" smtClean="0"/>
              <a:t>n</a:t>
            </a:r>
            <a:r>
              <a:rPr lang="en-US" dirty="0" smtClean="0"/>
              <a:t>, </a:t>
            </a:r>
            <a:r>
              <a:rPr lang="en-US" i="1" dirty="0" smtClean="0"/>
              <a:t>P</a:t>
            </a:r>
            <a:r>
              <a:rPr lang="en-US" dirty="0" smtClean="0"/>
              <a:t>(</a:t>
            </a:r>
            <a:r>
              <a:rPr lang="en-US" i="1" dirty="0" smtClean="0"/>
              <a:t>n</a:t>
            </a:r>
            <a:r>
              <a:rPr lang="en-US" dirty="0" smtClean="0"/>
              <a:t>) holds, i.e., we can </a:t>
            </a:r>
            <a:endParaRPr lang="en-US" dirty="0" smtClean="0"/>
          </a:p>
          <a:p>
            <a:r>
              <a:rPr lang="en-US" dirty="0" smtClean="0"/>
              <a:t>reach the </a:t>
            </a:r>
            <a:r>
              <a:rPr lang="en-US" i="1" dirty="0" smtClean="0"/>
              <a:t>n</a:t>
            </a:r>
            <a:r>
              <a:rPr lang="en-US" dirty="0" smtClean="0"/>
              <a:t>th rung of the ladder.</a:t>
            </a:r>
            <a:endParaRPr lang="en-US" dirty="0" smtClean="0"/>
          </a:p>
          <a:p>
            <a:pPr>
              <a:buFont typeface="Arial" panose="020B0604020202020204" pitchFamily="34" charset="0"/>
              <a:buChar char="•"/>
            </a:pPr>
            <a:endParaRPr lang="en-US" i="1" dirty="0" smtClean="0"/>
          </a:p>
          <a:p>
            <a:pPr>
              <a:buFont typeface="Arial" panose="020B0604020202020204" pitchFamily="34" charset="0"/>
              <a:buChar char="•"/>
            </a:pPr>
            <a:endParaRPr lang="en-US" dirty="0" smtClean="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Suppose we can reach the first and second rungs of an infinite ladder, and we know that if we can reach a rung, then we can reach two rungs higher. Prove that we can reach every rung.</a:t>
            </a:r>
            <a:endParaRPr lang="en-US" dirty="0" smtClean="0"/>
          </a:p>
          <a:p>
            <a:pPr>
              <a:buNone/>
            </a:pPr>
            <a:r>
              <a:rPr lang="en-US" dirty="0" smtClean="0"/>
              <a:t>   (Try this with mathematical induction.)</a:t>
            </a:r>
            <a:endParaRPr lang="en-US" dirty="0" smtClean="0"/>
          </a:p>
          <a:p>
            <a:pPr>
              <a:buNone/>
            </a:pPr>
            <a:r>
              <a:rPr lang="en-US" b="1" dirty="0" smtClean="0"/>
              <a:t>    Solution</a:t>
            </a:r>
            <a:r>
              <a:rPr lang="en-US" dirty="0" smtClean="0"/>
              <a:t>: Prove the result using strong induction.</a:t>
            </a:r>
            <a:endParaRPr lang="en-US" dirty="0" smtClean="0"/>
          </a:p>
          <a:p>
            <a:pPr lvl="1"/>
            <a:r>
              <a:rPr lang="en-US" dirty="0" smtClean="0"/>
              <a:t>BASIS STEP: We can reach the first step.</a:t>
            </a:r>
            <a:endParaRPr lang="en-US" dirty="0" smtClean="0"/>
          </a:p>
          <a:p>
            <a:pPr lvl="1"/>
            <a:r>
              <a:rPr lang="en-US" dirty="0" smtClean="0"/>
              <a:t>INDUCTIVE STEP:  The inductive hypothesis is that we can reach the first </a:t>
            </a:r>
            <a:r>
              <a:rPr lang="en-US" i="1" dirty="0" smtClean="0"/>
              <a:t>k</a:t>
            </a:r>
            <a:r>
              <a:rPr lang="en-US" dirty="0" smtClean="0"/>
              <a:t> rungs, for any </a:t>
            </a:r>
            <a:r>
              <a:rPr lang="en-US" i="1" dirty="0" smtClean="0"/>
              <a:t>k</a:t>
            </a:r>
            <a:r>
              <a:rPr lang="en-US" dirty="0" smtClean="0"/>
              <a:t> </a:t>
            </a:r>
            <a:r>
              <a:rPr lang="en-US" dirty="0" smtClean="0">
                <a:latin typeface="Cambria Math" panose="02040503050406030204"/>
                <a:ea typeface="Cambria Math" panose="02040503050406030204"/>
              </a:rPr>
              <a:t>≥ 2. We can reach the             (</a:t>
            </a:r>
            <a:r>
              <a:rPr lang="en-US" i="1" dirty="0" smtClean="0">
                <a:ea typeface="Cambria Math" panose="02040503050406030204"/>
              </a:rPr>
              <a:t>k</a:t>
            </a:r>
            <a:r>
              <a:rPr lang="en-US" dirty="0" smtClean="0">
                <a:latin typeface="Cambria Math" panose="02040503050406030204"/>
                <a:ea typeface="Cambria Math" panose="02040503050406030204"/>
              </a:rPr>
              <a:t> + 1)</a:t>
            </a:r>
            <a:r>
              <a:rPr lang="en-US" dirty="0" err="1" smtClean="0">
                <a:latin typeface="Cambria Math" panose="02040503050406030204"/>
                <a:ea typeface="Cambria Math" panose="02040503050406030204"/>
              </a:rPr>
              <a:t>st</a:t>
            </a:r>
            <a:r>
              <a:rPr lang="en-US" dirty="0" smtClean="0">
                <a:latin typeface="Cambria Math" panose="02040503050406030204"/>
                <a:ea typeface="Cambria Math" panose="02040503050406030204"/>
              </a:rPr>
              <a:t> rung since we can reach the (</a:t>
            </a:r>
            <a:r>
              <a:rPr lang="en-US" i="1" dirty="0" smtClean="0">
                <a:ea typeface="Cambria Math" panose="02040503050406030204"/>
              </a:rPr>
              <a:t>k</a:t>
            </a:r>
            <a:r>
              <a:rPr lang="en-US" dirty="0" smtClean="0">
                <a:latin typeface="Cambria Math" panose="02040503050406030204"/>
                <a:ea typeface="Cambria Math" panose="02040503050406030204"/>
              </a:rPr>
              <a:t> − 1)</a:t>
            </a:r>
            <a:r>
              <a:rPr lang="en-US" dirty="0" err="1" smtClean="0">
                <a:latin typeface="Cambria Math" panose="02040503050406030204"/>
                <a:ea typeface="Cambria Math" panose="02040503050406030204"/>
              </a:rPr>
              <a:t>st</a:t>
            </a:r>
            <a:r>
              <a:rPr lang="en-US" dirty="0" smtClean="0">
                <a:latin typeface="Cambria Math" panose="02040503050406030204"/>
                <a:ea typeface="Cambria Math" panose="02040503050406030204"/>
              </a:rPr>
              <a:t> rung by the inductive hypothesis.</a:t>
            </a:r>
            <a:endParaRPr lang="en-US" dirty="0" smtClean="0">
              <a:latin typeface="Cambria Math" panose="02040503050406030204"/>
              <a:ea typeface="Cambria Math" panose="02040503050406030204"/>
            </a:endParaRPr>
          </a:p>
          <a:p>
            <a:pPr lvl="1"/>
            <a:r>
              <a:rPr lang="en-US" dirty="0" smtClean="0">
                <a:latin typeface="Cambria Math" panose="02040503050406030204"/>
                <a:ea typeface="Cambria Math" panose="02040503050406030204"/>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Which Form of Induction Should Be Used?</a:t>
            </a:r>
            <a:endParaRPr lang="en-US" sz="4000" dirty="0"/>
          </a:p>
        </p:txBody>
      </p:sp>
      <p:sp>
        <p:nvSpPr>
          <p:cNvPr id="3" name="Content Placeholder 2"/>
          <p:cNvSpPr>
            <a:spLocks noGrp="1"/>
          </p:cNvSpPr>
          <p:nvPr>
            <p:ph idx="1"/>
          </p:nvPr>
        </p:nvSpPr>
        <p:spPr/>
        <p:txBody>
          <a:bodyPr>
            <a:normAutofit/>
          </a:bodyPr>
          <a:lstStyle/>
          <a:p>
            <a:r>
              <a:rPr lang="en-US" dirty="0" smtClean="0"/>
              <a:t>We can always use strong induction instead of  mathematical induction. But there is no reason to use it if it is simpler to use mathematical induction. (</a:t>
            </a:r>
            <a:r>
              <a:rPr lang="en-US" i="1" dirty="0" smtClean="0"/>
              <a:t>See page </a:t>
            </a:r>
            <a:r>
              <a:rPr lang="en-US" dirty="0" smtClean="0">
                <a:latin typeface="Cambria Math" panose="02040503050406030204" pitchFamily="18" charset="0"/>
                <a:ea typeface="Cambria Math" panose="02040503050406030204" pitchFamily="18" charset="0"/>
              </a:rPr>
              <a:t>335</a:t>
            </a:r>
            <a:r>
              <a:rPr lang="en-US" dirty="0" smtClean="0"/>
              <a:t> </a:t>
            </a:r>
            <a:r>
              <a:rPr lang="en-US" i="1" dirty="0" smtClean="0"/>
              <a:t>of text</a:t>
            </a:r>
            <a:r>
              <a:rPr lang="en-US" dirty="0" smtClean="0"/>
              <a:t>.)</a:t>
            </a:r>
            <a:endParaRPr lang="en-US" dirty="0" smtClean="0"/>
          </a:p>
          <a:p>
            <a:r>
              <a:rPr lang="en-US" dirty="0" smtClean="0"/>
              <a:t>In fact, the principles of mathematical induction, strong induction, and the well-ordering property are all equivalent. (</a:t>
            </a:r>
            <a:r>
              <a:rPr lang="en-US" i="1" dirty="0" smtClean="0"/>
              <a:t>Exercises </a:t>
            </a:r>
            <a:r>
              <a:rPr lang="en-US" dirty="0" smtClean="0">
                <a:latin typeface="Cambria Math" panose="02040503050406030204" pitchFamily="18" charset="0"/>
                <a:ea typeface="Cambria Math" panose="02040503050406030204" pitchFamily="18" charset="0"/>
              </a:rPr>
              <a:t>41</a:t>
            </a:r>
            <a:r>
              <a:rPr lang="en-US" dirty="0" smtClean="0"/>
              <a:t>-</a:t>
            </a:r>
            <a:r>
              <a:rPr lang="en-US" dirty="0" smtClean="0">
                <a:latin typeface="Cambria Math" panose="02040503050406030204" pitchFamily="18" charset="0"/>
                <a:ea typeface="Cambria Math" panose="02040503050406030204" pitchFamily="18" charset="0"/>
              </a:rPr>
              <a:t>43</a:t>
            </a:r>
            <a:r>
              <a:rPr lang="en-US" dirty="0" smtClean="0"/>
              <a:t>)</a:t>
            </a:r>
            <a:endParaRPr lang="en-US" dirty="0" smtClean="0"/>
          </a:p>
          <a:p>
            <a:r>
              <a:rPr lang="en-US" dirty="0" smtClean="0"/>
              <a:t>Sometimes it is clear how to proceed using one of the three methods, but not the other two.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using Strong Induction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Prove that every amount of postage of </a:t>
            </a:r>
            <a:r>
              <a:rPr lang="en-US" dirty="0" smtClean="0">
                <a:latin typeface="Cambria Math" panose="02040503050406030204" pitchFamily="18" charset="0"/>
                <a:ea typeface="Cambria Math" panose="02040503050406030204" pitchFamily="18" charset="0"/>
              </a:rPr>
              <a:t>12</a:t>
            </a:r>
            <a:r>
              <a:rPr lang="en-US" dirty="0" smtClean="0"/>
              <a:t> cents or more can be formed using just </a:t>
            </a:r>
            <a:r>
              <a:rPr lang="en-US" dirty="0" smtClean="0">
                <a:latin typeface="Cambria Math" panose="02040503050406030204" pitchFamily="18" charset="0"/>
                <a:ea typeface="Cambria Math" panose="02040503050406030204" pitchFamily="18" charset="0"/>
              </a:rPr>
              <a:t>4</a:t>
            </a:r>
            <a:r>
              <a:rPr lang="en-US" dirty="0" smtClean="0"/>
              <a:t>-cent and </a:t>
            </a:r>
            <a:r>
              <a:rPr lang="en-US" dirty="0" smtClean="0">
                <a:latin typeface="Cambria Math" panose="02040503050406030204" pitchFamily="18" charset="0"/>
                <a:ea typeface="Cambria Math" panose="02040503050406030204" pitchFamily="18" charset="0"/>
              </a:rPr>
              <a:t>5</a:t>
            </a:r>
            <a:r>
              <a:rPr lang="en-US" dirty="0" smtClean="0"/>
              <a:t>-cent stamps. </a:t>
            </a:r>
            <a:endParaRPr lang="en-US"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anose="02040503050406030204" pitchFamily="18" charset="0"/>
                <a:ea typeface="Cambria Math" panose="02040503050406030204" pitchFamily="18" charset="0"/>
              </a:rPr>
              <a:t>4</a:t>
            </a:r>
            <a:r>
              <a:rPr lang="en-US" dirty="0" smtClean="0"/>
              <a:t>-cent and </a:t>
            </a:r>
            <a:r>
              <a:rPr lang="en-US" dirty="0" smtClean="0">
                <a:latin typeface="Cambria Math" panose="02040503050406030204" pitchFamily="18" charset="0"/>
                <a:ea typeface="Cambria Math" panose="02040503050406030204" pitchFamily="18" charset="0"/>
              </a:rPr>
              <a:t>5</a:t>
            </a:r>
            <a:r>
              <a:rPr lang="en-US" dirty="0" smtClean="0"/>
              <a:t>-cent stamps.</a:t>
            </a:r>
            <a:endParaRPr lang="en-US" dirty="0" smtClean="0"/>
          </a:p>
          <a:p>
            <a:pPr lvl="1"/>
            <a:r>
              <a:rPr lang="en-US" dirty="0" smtClean="0"/>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12</a:t>
            </a:r>
            <a:r>
              <a:rPr lang="en-US" dirty="0" smtClean="0"/>
              <a:t>),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13</a:t>
            </a:r>
            <a:r>
              <a:rPr lang="en-US" dirty="0" smtClean="0"/>
              <a:t>),</a:t>
            </a:r>
            <a:r>
              <a:rPr lang="en-US" i="1" dirty="0" smtClean="0"/>
              <a:t> P</a:t>
            </a:r>
            <a:r>
              <a:rPr lang="en-US" dirty="0" smtClean="0"/>
              <a:t>(</a:t>
            </a:r>
            <a:r>
              <a:rPr lang="en-US" dirty="0" smtClean="0">
                <a:latin typeface="Cambria Math" panose="02040503050406030204" pitchFamily="18" charset="0"/>
                <a:ea typeface="Cambria Math" panose="02040503050406030204" pitchFamily="18" charset="0"/>
              </a:rPr>
              <a:t>14</a:t>
            </a:r>
            <a:r>
              <a:rPr lang="en-US" dirty="0" smtClean="0"/>
              <a:t>), and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15</a:t>
            </a:r>
            <a:r>
              <a:rPr lang="en-US" dirty="0" smtClean="0"/>
              <a:t>) hold.</a:t>
            </a:r>
            <a:endParaRPr lang="en-US" dirty="0" smtClean="0"/>
          </a:p>
          <a:p>
            <a:pPr lvl="2"/>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12</a:t>
            </a:r>
            <a:r>
              <a:rPr lang="en-US" dirty="0" smtClean="0"/>
              <a:t>) uses three </a:t>
            </a:r>
            <a:r>
              <a:rPr lang="en-US" dirty="0" smtClean="0">
                <a:latin typeface="Cambria Math" panose="02040503050406030204" pitchFamily="18" charset="0"/>
                <a:ea typeface="Cambria Math" panose="02040503050406030204" pitchFamily="18" charset="0"/>
              </a:rPr>
              <a:t>4</a:t>
            </a:r>
            <a:r>
              <a:rPr lang="en-US" dirty="0" smtClean="0"/>
              <a:t>-cent stamps.</a:t>
            </a:r>
            <a:endParaRPr lang="en-US" dirty="0" smtClean="0"/>
          </a:p>
          <a:p>
            <a:pPr lvl="2"/>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13</a:t>
            </a:r>
            <a:r>
              <a:rPr lang="en-US" dirty="0" smtClean="0"/>
              <a:t>) uses two </a:t>
            </a:r>
            <a:r>
              <a:rPr lang="en-US" dirty="0" smtClean="0">
                <a:latin typeface="Cambria Math" panose="02040503050406030204" pitchFamily="18" charset="0"/>
                <a:ea typeface="Cambria Math" panose="02040503050406030204" pitchFamily="18" charset="0"/>
              </a:rPr>
              <a:t>4</a:t>
            </a:r>
            <a:r>
              <a:rPr lang="en-US" dirty="0" smtClean="0"/>
              <a:t>-cent stamps and one </a:t>
            </a:r>
            <a:r>
              <a:rPr lang="en-US" dirty="0" smtClean="0">
                <a:latin typeface="Cambria Math" panose="02040503050406030204" pitchFamily="18" charset="0"/>
                <a:ea typeface="Cambria Math" panose="02040503050406030204" pitchFamily="18" charset="0"/>
              </a:rPr>
              <a:t>5</a:t>
            </a:r>
            <a:r>
              <a:rPr lang="en-US" dirty="0" smtClean="0"/>
              <a:t>-cent stamp.</a:t>
            </a:r>
            <a:endParaRPr lang="en-US" dirty="0" smtClean="0"/>
          </a:p>
          <a:p>
            <a:pPr lvl="2"/>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14</a:t>
            </a:r>
            <a:r>
              <a:rPr lang="en-US" dirty="0" smtClean="0"/>
              <a:t>) uses one </a:t>
            </a:r>
            <a:r>
              <a:rPr lang="en-US" dirty="0" smtClean="0">
                <a:latin typeface="Cambria Math" panose="02040503050406030204" pitchFamily="18" charset="0"/>
                <a:ea typeface="Cambria Math" panose="02040503050406030204" pitchFamily="18" charset="0"/>
              </a:rPr>
              <a:t>4</a:t>
            </a:r>
            <a:r>
              <a:rPr lang="en-US" dirty="0" smtClean="0"/>
              <a:t>-cent stamp and two </a:t>
            </a:r>
            <a:r>
              <a:rPr lang="en-US" dirty="0" smtClean="0">
                <a:latin typeface="Cambria Math" panose="02040503050406030204" pitchFamily="18" charset="0"/>
                <a:ea typeface="Cambria Math" panose="02040503050406030204" pitchFamily="18" charset="0"/>
              </a:rPr>
              <a:t>5</a:t>
            </a:r>
            <a:r>
              <a:rPr lang="en-US" dirty="0" smtClean="0"/>
              <a:t>-cent stamps.</a:t>
            </a:r>
            <a:endParaRPr lang="en-US" dirty="0" smtClean="0"/>
          </a:p>
          <a:p>
            <a:pPr lvl="2"/>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15</a:t>
            </a:r>
            <a:r>
              <a:rPr lang="en-US" dirty="0" smtClean="0"/>
              <a:t>) uses three </a:t>
            </a:r>
            <a:r>
              <a:rPr lang="en-US" dirty="0" smtClean="0">
                <a:latin typeface="Cambria Math" panose="02040503050406030204" pitchFamily="18" charset="0"/>
                <a:ea typeface="Cambria Math" panose="02040503050406030204" pitchFamily="18" charset="0"/>
              </a:rPr>
              <a:t>5</a:t>
            </a:r>
            <a:r>
              <a:rPr lang="en-US" dirty="0" smtClean="0"/>
              <a:t>-cent stamps.</a:t>
            </a:r>
            <a:endParaRPr lang="en-US" dirty="0" smtClean="0"/>
          </a:p>
          <a:p>
            <a:pPr lvl="1"/>
            <a:r>
              <a:rPr lang="en-US" dirty="0" smtClean="0"/>
              <a:t>INDUCTIVE STEP: The inductive hypothesis  states that </a:t>
            </a:r>
            <a:r>
              <a:rPr lang="en-US" i="1" dirty="0" smtClean="0"/>
              <a:t>P</a:t>
            </a:r>
            <a:r>
              <a:rPr lang="en-US" dirty="0" smtClean="0"/>
              <a:t>(</a:t>
            </a:r>
            <a:r>
              <a:rPr lang="en-US" i="1" dirty="0" smtClean="0"/>
              <a:t>j</a:t>
            </a:r>
            <a:r>
              <a:rPr lang="en-US" dirty="0" smtClean="0"/>
              <a:t>) holds for </a:t>
            </a:r>
            <a:r>
              <a:rPr lang="en-US" dirty="0" smtClean="0">
                <a:latin typeface="Cambria Math" panose="02040503050406030204" pitchFamily="18" charset="0"/>
                <a:ea typeface="Cambria Math" panose="02040503050406030204" pitchFamily="18" charset="0"/>
              </a:rPr>
              <a:t>12</a:t>
            </a:r>
            <a:r>
              <a:rPr lang="en-US" dirty="0" smtClean="0"/>
              <a:t> ≤ </a:t>
            </a:r>
            <a:r>
              <a:rPr lang="en-US" i="1" dirty="0" smtClean="0"/>
              <a:t>j</a:t>
            </a:r>
            <a:r>
              <a:rPr lang="en-US" dirty="0" smtClean="0"/>
              <a:t> ≤ </a:t>
            </a:r>
            <a:r>
              <a:rPr lang="en-US" i="1" dirty="0" smtClean="0"/>
              <a:t>k</a:t>
            </a:r>
            <a:r>
              <a:rPr lang="en-US" dirty="0" smtClean="0"/>
              <a:t>, where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15.  Assuming the inductive hypothesis, </a:t>
            </a:r>
            <a:r>
              <a:rPr lang="en-US" dirty="0" smtClean="0"/>
              <a:t> it can be shown that </a:t>
            </a:r>
            <a:r>
              <a:rPr lang="en-US" i="1" dirty="0" smtClean="0"/>
              <a:t>P</a:t>
            </a:r>
            <a:r>
              <a:rPr lang="en-US" dirty="0" smtClean="0"/>
              <a:t>(</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holds. </a:t>
            </a:r>
            <a:endParaRPr lang="en-US" dirty="0" smtClean="0"/>
          </a:p>
          <a:p>
            <a:pPr lvl="1"/>
            <a:r>
              <a:rPr lang="en-US" dirty="0" smtClean="0"/>
              <a:t>Using the inductive hypothesis, </a:t>
            </a:r>
            <a:r>
              <a:rPr lang="en-US" i="1" dirty="0" smtClean="0"/>
              <a:t>P</a:t>
            </a:r>
            <a:r>
              <a:rPr lang="en-US" dirty="0" smtClean="0"/>
              <a:t>(</a:t>
            </a:r>
            <a:r>
              <a:rPr lang="en-US" i="1" dirty="0" smtClean="0"/>
              <a:t>k</a:t>
            </a:r>
            <a:r>
              <a:rPr lang="en-US" dirty="0" smtClean="0"/>
              <a:t> </a:t>
            </a:r>
            <a:r>
              <a:rPr lang="en-US" dirty="0" smtClean="0">
                <a:latin typeface="Cambria Math" panose="02040503050406030204"/>
                <a:ea typeface="Cambria Math" panose="02040503050406030204"/>
              </a:rPr>
              <a:t>− 3) holds since </a:t>
            </a:r>
            <a:r>
              <a:rPr lang="en-US" i="1" dirty="0" smtClean="0"/>
              <a:t>k</a:t>
            </a:r>
            <a:r>
              <a:rPr lang="en-US" dirty="0" smtClean="0"/>
              <a:t> </a:t>
            </a:r>
            <a:r>
              <a:rPr lang="en-US" dirty="0" smtClean="0">
                <a:latin typeface="Cambria Math" panose="02040503050406030204"/>
                <a:ea typeface="Cambria Math" panose="02040503050406030204"/>
              </a:rPr>
              <a:t>− 3 ≥ </a:t>
            </a:r>
            <a:r>
              <a:rPr lang="en-US" dirty="0" smtClean="0">
                <a:latin typeface="Cambria Math" panose="02040503050406030204" pitchFamily="18" charset="0"/>
                <a:ea typeface="Cambria Math" panose="02040503050406030204" pitchFamily="18" charset="0"/>
              </a:rPr>
              <a:t>12.</a:t>
            </a:r>
            <a:r>
              <a:rPr lang="en-US" dirty="0" smtClean="0">
                <a:latin typeface="Cambria Math" panose="02040503050406030204"/>
                <a:ea typeface="Cambria Math" panose="02040503050406030204"/>
              </a:rPr>
              <a:t>  To form postage of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 cents, add a 4</a:t>
            </a:r>
            <a:r>
              <a:rPr lang="en-US" dirty="0" smtClean="0"/>
              <a:t>-cent stamp to the postage for </a:t>
            </a:r>
            <a:r>
              <a:rPr lang="en-US" i="1" dirty="0" smtClean="0"/>
              <a:t>k</a:t>
            </a:r>
            <a:r>
              <a:rPr lang="en-US" dirty="0" smtClean="0"/>
              <a:t> </a:t>
            </a:r>
            <a:r>
              <a:rPr lang="en-US" dirty="0" smtClean="0">
                <a:latin typeface="Cambria Math" panose="02040503050406030204"/>
                <a:ea typeface="Cambria Math" panose="02040503050406030204"/>
              </a:rPr>
              <a:t>− 3 </a:t>
            </a:r>
            <a:r>
              <a:rPr lang="en-US" dirty="0" smtClean="0">
                <a:ea typeface="Cambria Math" panose="02040503050406030204"/>
              </a:rPr>
              <a:t>cents.</a:t>
            </a: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a:ea typeface="Cambria Math" panose="02040503050406030204"/>
            </a:endParaRPr>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12</a:t>
            </a:r>
            <a:r>
              <a:rPr lang="en-US" dirty="0" smtClean="0"/>
              <a:t>.</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Proof of the Same Example using Mathematical Induction</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every amount of postage of </a:t>
            </a:r>
            <a:r>
              <a:rPr lang="en-US" dirty="0" smtClean="0">
                <a:latin typeface="Cambria Math" panose="02040503050406030204" pitchFamily="18" charset="0"/>
                <a:ea typeface="Cambria Math" panose="02040503050406030204" pitchFamily="18" charset="0"/>
              </a:rPr>
              <a:t>12</a:t>
            </a:r>
            <a:r>
              <a:rPr lang="en-US" dirty="0" smtClean="0"/>
              <a:t> cents or more can be formed using just </a:t>
            </a:r>
            <a:r>
              <a:rPr lang="en-US" dirty="0" smtClean="0">
                <a:latin typeface="Cambria Math" panose="02040503050406030204" pitchFamily="18" charset="0"/>
                <a:ea typeface="Cambria Math" panose="02040503050406030204" pitchFamily="18" charset="0"/>
              </a:rPr>
              <a:t>4</a:t>
            </a:r>
            <a:r>
              <a:rPr lang="en-US" dirty="0" smtClean="0"/>
              <a:t>-cent and </a:t>
            </a:r>
            <a:r>
              <a:rPr lang="en-US" dirty="0" smtClean="0">
                <a:latin typeface="Cambria Math" panose="02040503050406030204" pitchFamily="18" charset="0"/>
                <a:ea typeface="Cambria Math" panose="02040503050406030204" pitchFamily="18" charset="0"/>
              </a:rPr>
              <a:t>5</a:t>
            </a:r>
            <a:r>
              <a:rPr lang="en-US" dirty="0" smtClean="0"/>
              <a:t>-cent stamps. </a:t>
            </a:r>
            <a:endParaRPr lang="en-US"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postage of </a:t>
            </a:r>
            <a:r>
              <a:rPr lang="en-US" i="1" dirty="0" smtClean="0"/>
              <a:t>n</a:t>
            </a:r>
            <a:r>
              <a:rPr lang="en-US" dirty="0" smtClean="0"/>
              <a:t> cents can be formed using </a:t>
            </a:r>
            <a:r>
              <a:rPr lang="en-US" dirty="0" smtClean="0">
                <a:latin typeface="Cambria Math" panose="02040503050406030204" pitchFamily="18" charset="0"/>
                <a:ea typeface="Cambria Math" panose="02040503050406030204" pitchFamily="18" charset="0"/>
              </a:rPr>
              <a:t>4</a:t>
            </a:r>
            <a:r>
              <a:rPr lang="en-US" dirty="0" smtClean="0"/>
              <a:t>-cent and </a:t>
            </a:r>
            <a:r>
              <a:rPr lang="en-US" dirty="0" smtClean="0">
                <a:latin typeface="Cambria Math" panose="02040503050406030204" pitchFamily="18" charset="0"/>
                <a:ea typeface="Cambria Math" panose="02040503050406030204" pitchFamily="18" charset="0"/>
              </a:rPr>
              <a:t>5</a:t>
            </a:r>
            <a:r>
              <a:rPr lang="en-US" dirty="0" smtClean="0"/>
              <a:t>-cent stamps.</a:t>
            </a:r>
            <a:endParaRPr lang="en-US" dirty="0" smtClean="0"/>
          </a:p>
          <a:p>
            <a:pPr lvl="1"/>
            <a:r>
              <a:rPr lang="en-US" dirty="0" smtClean="0"/>
              <a:t>BASIS STEP: Postage of </a:t>
            </a:r>
            <a:r>
              <a:rPr lang="en-US" dirty="0" smtClean="0">
                <a:latin typeface="Cambria Math" panose="02040503050406030204" pitchFamily="18" charset="0"/>
                <a:ea typeface="Cambria Math" panose="02040503050406030204" pitchFamily="18" charset="0"/>
              </a:rPr>
              <a:t>12</a:t>
            </a:r>
            <a:r>
              <a:rPr lang="en-US" dirty="0" smtClean="0"/>
              <a:t> cents can be formed using three </a:t>
            </a:r>
            <a:r>
              <a:rPr lang="en-US" dirty="0" smtClean="0">
                <a:latin typeface="Cambria Math" panose="02040503050406030204" pitchFamily="18" charset="0"/>
                <a:ea typeface="Cambria Math" panose="02040503050406030204" pitchFamily="18" charset="0"/>
              </a:rPr>
              <a:t>4</a:t>
            </a:r>
            <a:r>
              <a:rPr lang="en-US" dirty="0" smtClean="0"/>
              <a:t>-cent stamps. </a:t>
            </a:r>
            <a:endParaRPr lang="en-US" dirty="0" smtClean="0"/>
          </a:p>
          <a:p>
            <a:pPr lvl="1"/>
            <a:r>
              <a:rPr lang="en-US" dirty="0" smtClean="0"/>
              <a:t>INDUCTIVE STEP: The inductive hypothesis </a:t>
            </a:r>
            <a:r>
              <a:rPr lang="en-US" i="1" dirty="0" smtClean="0"/>
              <a:t>P</a:t>
            </a:r>
            <a:r>
              <a:rPr lang="en-US" dirty="0" smtClean="0"/>
              <a:t>(</a:t>
            </a:r>
            <a:r>
              <a:rPr lang="en-US" i="1" dirty="0" smtClean="0"/>
              <a:t>k</a:t>
            </a:r>
            <a:r>
              <a:rPr lang="en-US" dirty="0" smtClean="0"/>
              <a:t>) for any positive integer </a:t>
            </a:r>
            <a:r>
              <a:rPr lang="en-US" i="1" dirty="0" smtClean="0"/>
              <a:t>k</a:t>
            </a:r>
            <a:r>
              <a:rPr lang="en-US" dirty="0" smtClean="0"/>
              <a:t> is that postage of </a:t>
            </a:r>
            <a:r>
              <a:rPr lang="en-US" i="1" dirty="0" smtClean="0"/>
              <a:t>k</a:t>
            </a:r>
            <a:r>
              <a:rPr lang="en-US" dirty="0" smtClean="0"/>
              <a:t> cents can be formed using </a:t>
            </a:r>
            <a:r>
              <a:rPr lang="en-US" dirty="0" smtClean="0">
                <a:latin typeface="Cambria Math" panose="02040503050406030204" pitchFamily="18" charset="0"/>
                <a:ea typeface="Cambria Math" panose="02040503050406030204" pitchFamily="18" charset="0"/>
              </a:rPr>
              <a:t>4</a:t>
            </a:r>
            <a:r>
              <a:rPr lang="en-US" dirty="0" smtClean="0"/>
              <a:t>-cent and </a:t>
            </a:r>
            <a:r>
              <a:rPr lang="en-US" dirty="0" smtClean="0">
                <a:latin typeface="Cambria Math" panose="02040503050406030204" pitchFamily="18" charset="0"/>
                <a:ea typeface="Cambria Math" panose="02040503050406030204" pitchFamily="18" charset="0"/>
              </a:rPr>
              <a:t>5</a:t>
            </a:r>
            <a:r>
              <a:rPr lang="en-US" dirty="0" smtClean="0"/>
              <a:t>-cent stamps. To show P(</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where   </a:t>
            </a:r>
            <a:r>
              <a:rPr lang="en-US" i="1" dirty="0" smtClean="0"/>
              <a:t>k</a:t>
            </a:r>
            <a:r>
              <a:rPr lang="en-US" dirty="0" smtClean="0"/>
              <a:t> </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12</a:t>
            </a:r>
            <a:r>
              <a:rPr lang="en-US" dirty="0" smtClean="0"/>
              <a:t> , we consider two cases:</a:t>
            </a:r>
            <a:endParaRPr lang="en-US" dirty="0" smtClean="0">
              <a:latin typeface="Cambria Math" panose="02040503050406030204"/>
              <a:ea typeface="Cambria Math" panose="02040503050406030204"/>
            </a:endParaRPr>
          </a:p>
          <a:p>
            <a:pPr lvl="2"/>
            <a:r>
              <a:rPr lang="en-US" dirty="0" smtClean="0">
                <a:latin typeface="Cambria Math" panose="02040503050406030204"/>
                <a:ea typeface="Cambria Math" panose="02040503050406030204"/>
              </a:rPr>
              <a:t>If at least one </a:t>
            </a:r>
            <a:r>
              <a:rPr lang="en-US" dirty="0" smtClean="0">
                <a:latin typeface="Cambria Math" panose="02040503050406030204" pitchFamily="18" charset="0"/>
                <a:ea typeface="Cambria Math" panose="02040503050406030204" pitchFamily="18" charset="0"/>
              </a:rPr>
              <a:t>4</a:t>
            </a:r>
            <a:r>
              <a:rPr lang="en-US" dirty="0" smtClean="0"/>
              <a:t>-cent stamp has been used, then a </a:t>
            </a:r>
            <a:r>
              <a:rPr lang="en-US" dirty="0" smtClean="0">
                <a:latin typeface="Cambria Math" panose="02040503050406030204" pitchFamily="18" charset="0"/>
                <a:ea typeface="Cambria Math" panose="02040503050406030204" pitchFamily="18" charset="0"/>
              </a:rPr>
              <a:t>4</a:t>
            </a:r>
            <a:r>
              <a:rPr lang="en-US" dirty="0" smtClean="0"/>
              <a:t>-cent stamp can be replaced with a </a:t>
            </a:r>
            <a:r>
              <a:rPr lang="en-US" dirty="0" smtClean="0">
                <a:latin typeface="Cambria Math" panose="02040503050406030204" pitchFamily="18" charset="0"/>
                <a:ea typeface="Cambria Math" panose="02040503050406030204" pitchFamily="18" charset="0"/>
              </a:rPr>
              <a:t>5</a:t>
            </a:r>
            <a:r>
              <a:rPr lang="en-US" dirty="0" smtClean="0"/>
              <a:t>-cent stamp to yield a total of k + </a:t>
            </a:r>
            <a:r>
              <a:rPr lang="en-US" dirty="0" smtClean="0">
                <a:latin typeface="Cambria Math" panose="02040503050406030204" pitchFamily="18" charset="0"/>
                <a:ea typeface="Cambria Math" panose="02040503050406030204" pitchFamily="18" charset="0"/>
              </a:rPr>
              <a:t>1 cents.</a:t>
            </a:r>
            <a:endParaRPr lang="en-US" dirty="0" smtClean="0">
              <a:latin typeface="Cambria Math" panose="02040503050406030204" pitchFamily="18" charset="0"/>
              <a:ea typeface="Cambria Math" panose="02040503050406030204" pitchFamily="18" charset="0"/>
            </a:endParaRPr>
          </a:p>
          <a:p>
            <a:pPr lvl="2"/>
            <a:r>
              <a:rPr lang="en-US" dirty="0" smtClean="0">
                <a:latin typeface="Cambria Math" panose="02040503050406030204"/>
                <a:ea typeface="Cambria Math" panose="02040503050406030204"/>
              </a:rPr>
              <a:t>Otherwise, no  </a:t>
            </a:r>
            <a:r>
              <a:rPr lang="en-US" dirty="0" smtClean="0">
                <a:latin typeface="Cambria Math" panose="02040503050406030204" pitchFamily="18" charset="0"/>
                <a:ea typeface="Cambria Math" panose="02040503050406030204" pitchFamily="18" charset="0"/>
              </a:rPr>
              <a:t>4</a:t>
            </a:r>
            <a:r>
              <a:rPr lang="en-US" dirty="0" smtClean="0"/>
              <a:t>-cent stamp have been used and at least three </a:t>
            </a:r>
            <a:r>
              <a:rPr lang="en-US" dirty="0" smtClean="0">
                <a:latin typeface="Cambria Math" panose="02040503050406030204" pitchFamily="18" charset="0"/>
                <a:ea typeface="Cambria Math" panose="02040503050406030204" pitchFamily="18" charset="0"/>
              </a:rPr>
              <a:t>5</a:t>
            </a:r>
            <a:r>
              <a:rPr lang="en-US" dirty="0" smtClean="0"/>
              <a:t>-cent stamps were used. Three </a:t>
            </a:r>
            <a:r>
              <a:rPr lang="en-US" dirty="0" smtClean="0">
                <a:latin typeface="Cambria Math" panose="02040503050406030204" pitchFamily="18" charset="0"/>
                <a:ea typeface="Cambria Math" panose="02040503050406030204" pitchFamily="18" charset="0"/>
              </a:rPr>
              <a:t>5</a:t>
            </a:r>
            <a:r>
              <a:rPr lang="en-US" dirty="0" smtClean="0"/>
              <a:t>-cent stamps can be replaced by four </a:t>
            </a:r>
            <a:r>
              <a:rPr lang="en-US" dirty="0" smtClean="0">
                <a:latin typeface="Cambria Math" panose="02040503050406030204" pitchFamily="18" charset="0"/>
                <a:ea typeface="Cambria Math" panose="02040503050406030204" pitchFamily="18" charset="0"/>
              </a:rPr>
              <a:t>4</a:t>
            </a:r>
            <a:r>
              <a:rPr lang="en-US" dirty="0" smtClean="0"/>
              <a:t>-cent stamps to yield a total of k + </a:t>
            </a:r>
            <a:r>
              <a:rPr lang="en-US" dirty="0" smtClean="0">
                <a:latin typeface="Cambria Math" panose="02040503050406030204" pitchFamily="18" charset="0"/>
                <a:ea typeface="Cambria Math" panose="02040503050406030204" pitchFamily="18" charset="0"/>
              </a:rPr>
              <a:t>1 cents.</a:t>
            </a:r>
            <a:endParaRPr lang="en-US" dirty="0" smtClean="0"/>
          </a:p>
          <a:p>
            <a:pPr>
              <a:buNone/>
            </a:pPr>
            <a:r>
              <a:rPr lang="en-US" dirty="0" smtClean="0"/>
              <a:t>    Hence, </a:t>
            </a:r>
            <a:r>
              <a:rPr lang="en-US" i="1" dirty="0" smtClean="0"/>
              <a:t>P</a:t>
            </a:r>
            <a:r>
              <a:rPr lang="en-US" dirty="0" smtClean="0"/>
              <a:t>(</a:t>
            </a:r>
            <a:r>
              <a:rPr lang="en-US" i="1" dirty="0" smtClean="0"/>
              <a:t>n</a:t>
            </a:r>
            <a:r>
              <a:rPr lang="en-US" dirty="0" smtClean="0"/>
              <a:t>) holds for all </a:t>
            </a:r>
            <a:r>
              <a:rPr lang="en-US" i="1" dirty="0" smtClean="0"/>
              <a:t>n</a:t>
            </a:r>
            <a:r>
              <a:rPr lang="en-US" dirty="0" smtClean="0"/>
              <a:t> </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12</a:t>
            </a:r>
            <a:r>
              <a:rPr lang="en-US" dirty="0" smtClean="0"/>
              <a:t>.</a:t>
            </a:r>
            <a:endParaRPr lang="en-US" dirty="0"/>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21792"/>
          </a:xfrm>
        </p:spPr>
        <p:txBody>
          <a:bodyPr>
            <a:noAutofit/>
          </a:bodyPr>
          <a:lstStyle/>
          <a:p>
            <a:r>
              <a:rPr lang="en-US" sz="4000" dirty="0" smtClean="0"/>
              <a:t>Fundamental Theorem of Arithmetic</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Theorem</a:t>
            </a:r>
            <a:r>
              <a:rPr lang="en-US" dirty="0" smtClean="0"/>
              <a:t>: If </a:t>
            </a:r>
            <a:r>
              <a:rPr lang="en-US" i="1" dirty="0" smtClean="0"/>
              <a:t>n</a:t>
            </a:r>
            <a:r>
              <a:rPr lang="en-US" dirty="0" smtClean="0"/>
              <a:t> is an integer greater than </a:t>
            </a:r>
            <a:r>
              <a:rPr lang="en-US" dirty="0" smtClean="0">
                <a:latin typeface="Cambria Math" panose="02040503050406030204" pitchFamily="18" charset="0"/>
                <a:ea typeface="Cambria Math" panose="02040503050406030204" pitchFamily="18" charset="0"/>
              </a:rPr>
              <a:t>1</a:t>
            </a:r>
            <a:r>
              <a:rPr lang="en-US" dirty="0" smtClean="0"/>
              <a:t>, then </a:t>
            </a:r>
            <a:r>
              <a:rPr lang="en-US" i="1" dirty="0" smtClean="0"/>
              <a:t>n</a:t>
            </a:r>
            <a:r>
              <a:rPr lang="en-US" dirty="0" smtClean="0"/>
              <a:t> can be written as the product of primes.</a:t>
            </a:r>
            <a:endParaRPr lang="en-US" dirty="0" smtClean="0"/>
          </a:p>
          <a:p>
            <a:pPr>
              <a:buNone/>
            </a:pPr>
            <a:r>
              <a:rPr lang="en-US" b="1" dirty="0" smtClean="0"/>
              <a:t>   Proof:</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a:t>
            </a:r>
            <a:r>
              <a:rPr lang="en-US" dirty="0" smtClean="0"/>
              <a:t> can be written as a product of primes.</a:t>
            </a:r>
            <a:endParaRPr lang="en-US" dirty="0" smtClean="0"/>
          </a:p>
          <a:p>
            <a:pPr lvl="1"/>
            <a:r>
              <a:rPr lang="en-US" dirty="0" smtClean="0"/>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is true since </a:t>
            </a:r>
            <a:r>
              <a:rPr lang="en-US" dirty="0" smtClean="0">
                <a:latin typeface="Cambria Math" panose="02040503050406030204" pitchFamily="18" charset="0"/>
                <a:ea typeface="Cambria Math" panose="02040503050406030204" pitchFamily="18" charset="0"/>
              </a:rPr>
              <a:t>2</a:t>
            </a:r>
            <a:r>
              <a:rPr lang="en-US" dirty="0" smtClean="0"/>
              <a:t> itself is prime.</a:t>
            </a:r>
            <a:endParaRPr lang="en-US" dirty="0" smtClean="0"/>
          </a:p>
          <a:p>
            <a:pPr lvl="1"/>
            <a:r>
              <a:rPr lang="en-US" dirty="0" smtClean="0"/>
              <a:t>INDUCTIVE STEP: The inductive hypothesis is </a:t>
            </a:r>
            <a:r>
              <a:rPr lang="en-US" i="1" dirty="0" smtClean="0"/>
              <a:t>P</a:t>
            </a:r>
            <a:r>
              <a:rPr lang="en-US" dirty="0" smtClean="0"/>
              <a:t>(</a:t>
            </a:r>
            <a:r>
              <a:rPr lang="en-US" i="1" dirty="0" smtClean="0"/>
              <a:t>j</a:t>
            </a:r>
            <a:r>
              <a:rPr lang="en-US" dirty="0" smtClean="0"/>
              <a:t>) is true for all integers </a:t>
            </a:r>
            <a:r>
              <a:rPr lang="en-US" i="1" dirty="0" smtClean="0"/>
              <a:t>j</a:t>
            </a:r>
            <a:r>
              <a:rPr lang="en-US" dirty="0" smtClean="0"/>
              <a:t> with </a:t>
            </a:r>
            <a:r>
              <a:rPr lang="en-US" dirty="0" smtClean="0">
                <a:latin typeface="Cambria Math" panose="02040503050406030204" pitchFamily="18" charset="0"/>
                <a:ea typeface="Cambria Math" panose="02040503050406030204" pitchFamily="18" charset="0"/>
              </a:rPr>
              <a:t>2</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j</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k</a:t>
            </a:r>
            <a:r>
              <a:rPr lang="en-US" dirty="0" smtClean="0"/>
              <a:t>. To show that </a:t>
            </a:r>
            <a:r>
              <a:rPr lang="en-US" i="1" dirty="0" smtClean="0"/>
              <a:t>P</a:t>
            </a:r>
            <a:r>
              <a:rPr lang="en-US" dirty="0" smtClean="0"/>
              <a:t>(</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must be true under this assumption, two cases need to be considered:</a:t>
            </a:r>
            <a:endParaRPr lang="en-US" dirty="0" smtClean="0"/>
          </a:p>
          <a:p>
            <a:pPr lvl="2"/>
            <a:r>
              <a:rPr lang="en-US" dirty="0" smtClean="0"/>
              <a:t>If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  is prime, then </a:t>
            </a:r>
            <a:r>
              <a:rPr lang="en-US" i="1" dirty="0" smtClean="0"/>
              <a:t>P</a:t>
            </a:r>
            <a:r>
              <a:rPr lang="en-US" dirty="0" smtClean="0"/>
              <a:t>(</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is true.</a:t>
            </a:r>
            <a:endParaRPr lang="en-US" dirty="0" smtClean="0"/>
          </a:p>
          <a:p>
            <a:pPr lvl="2"/>
            <a:r>
              <a:rPr lang="en-US" dirty="0" smtClean="0"/>
              <a:t>Otherwise,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  is composite and can be written as the product of two positive integers </a:t>
            </a:r>
            <a:r>
              <a:rPr lang="en-US" i="1" dirty="0" smtClean="0">
                <a:ea typeface="Cambria Math" panose="02040503050406030204" pitchFamily="18" charset="0"/>
              </a:rPr>
              <a:t>a</a:t>
            </a:r>
            <a:r>
              <a:rPr lang="en-US" dirty="0" smtClean="0">
                <a:latin typeface="Cambria Math" panose="02040503050406030204" pitchFamily="18" charset="0"/>
                <a:ea typeface="Cambria Math" panose="02040503050406030204" pitchFamily="18" charset="0"/>
              </a:rPr>
              <a:t> and </a:t>
            </a:r>
            <a:r>
              <a:rPr lang="en-US" i="1" dirty="0" smtClean="0">
                <a:ea typeface="Cambria Math" panose="02040503050406030204" pitchFamily="18" charset="0"/>
              </a:rPr>
              <a:t>b </a:t>
            </a:r>
            <a:r>
              <a:rPr lang="en-US" dirty="0" smtClean="0">
                <a:latin typeface="Cambria Math" panose="02040503050406030204" pitchFamily="18" charset="0"/>
                <a:ea typeface="Cambria Math" panose="02040503050406030204" pitchFamily="18" charset="0"/>
              </a:rPr>
              <a:t>with 2</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latin typeface="Cambria Math" panose="02040503050406030204"/>
                <a:ea typeface="Cambria Math" panose="02040503050406030204"/>
              </a:rPr>
              <a:t> &lt;</a:t>
            </a:r>
            <a:r>
              <a:rPr lang="en-US" i="1" dirty="0" smtClean="0"/>
              <a:t> k</a:t>
            </a:r>
            <a:r>
              <a:rPr lang="en-US" dirty="0" smtClean="0"/>
              <a:t> + </a:t>
            </a:r>
            <a:r>
              <a:rPr lang="en-US" dirty="0" smtClean="0">
                <a:latin typeface="Cambria Math" panose="02040503050406030204" pitchFamily="18" charset="0"/>
                <a:ea typeface="Cambria Math" panose="02040503050406030204" pitchFamily="18" charset="0"/>
              </a:rPr>
              <a:t>1. By the inductive hypothesis a and b can be written as the product of primes and therefore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 can also be written as the product of those primes.</a:t>
            </a:r>
            <a:endParaRPr lang="en-US" dirty="0" smtClean="0"/>
          </a:p>
          <a:p>
            <a:pPr>
              <a:buNone/>
            </a:pPr>
            <a:r>
              <a:rPr lang="en-US" dirty="0" smtClean="0"/>
              <a:t>    Hence, it has been shown that every integer greater than </a:t>
            </a:r>
            <a:r>
              <a:rPr lang="en-US" dirty="0" smtClean="0">
                <a:latin typeface="Cambria Math" panose="02040503050406030204" pitchFamily="18" charset="0"/>
                <a:ea typeface="Cambria Math" panose="02040503050406030204" pitchFamily="18" charset="0"/>
              </a:rPr>
              <a:t>1</a:t>
            </a:r>
            <a:r>
              <a:rPr lang="en-US" dirty="0" smtClean="0"/>
              <a:t> can be written as the product of primes.</a:t>
            </a:r>
            <a:endParaRPr lang="en-US" dirty="0" smtClean="0"/>
          </a:p>
          <a:p>
            <a:pPr>
              <a:buNone/>
            </a:pPr>
            <a:r>
              <a:rPr lang="en-US" dirty="0" smtClean="0"/>
              <a:t>          (</a:t>
            </a:r>
            <a:r>
              <a:rPr lang="en-US" i="1" dirty="0" smtClean="0"/>
              <a:t>uniqueness proved in Section </a:t>
            </a:r>
            <a:r>
              <a:rPr lang="en-US" dirty="0" smtClean="0">
                <a:latin typeface="Cambria Math" panose="02040503050406030204" pitchFamily="18" charset="0"/>
                <a:ea typeface="Cambria Math" panose="02040503050406030204" pitchFamily="18" charset="0"/>
              </a:rPr>
              <a:t>4.3</a:t>
            </a:r>
            <a:r>
              <a:rPr lang="en-US" dirty="0" smtClean="0"/>
              <a:t>) </a:t>
            </a:r>
            <a:endParaRPr lang="en-US" dirty="0" smtClean="0"/>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Well-ordering property</a:t>
            </a:r>
            <a:r>
              <a:rPr lang="en-US" dirty="0" smtClean="0"/>
              <a:t>: Every nonempty set of nonnegative integers has a least element.</a:t>
            </a:r>
            <a:endParaRPr lang="en-US" dirty="0" smtClean="0"/>
          </a:p>
          <a:p>
            <a:r>
              <a:rPr lang="en-US" dirty="0" smtClean="0"/>
              <a:t>The well-ordering property is one of the axioms of the positive integers listed in Appendix </a:t>
            </a:r>
            <a:r>
              <a:rPr lang="en-US" dirty="0" smtClean="0">
                <a:latin typeface="Cambria Math" panose="02040503050406030204" pitchFamily="18" charset="0"/>
                <a:ea typeface="Cambria Math" panose="02040503050406030204" pitchFamily="18" charset="0"/>
              </a:rPr>
              <a:t>1</a:t>
            </a:r>
            <a:r>
              <a:rPr lang="en-US" dirty="0" smtClean="0"/>
              <a:t>. </a:t>
            </a:r>
            <a:endParaRPr lang="en-US" dirty="0" smtClean="0"/>
          </a:p>
          <a:p>
            <a:r>
              <a:rPr lang="en-US" dirty="0" smtClean="0"/>
              <a:t>The well-ordering property can be used directly in proofs, as the next example illustrates.</a:t>
            </a:r>
            <a:endParaRPr lang="en-US" dirty="0" smtClean="0"/>
          </a:p>
          <a:p>
            <a:r>
              <a:rPr lang="en-US" dirty="0" smtClean="0"/>
              <a:t>The well-ordering property can be generalized. </a:t>
            </a:r>
            <a:endParaRPr lang="en-US" dirty="0" smtClean="0"/>
          </a:p>
          <a:p>
            <a:pPr lvl="1"/>
            <a:r>
              <a:rPr lang="en-US" b="1" dirty="0" smtClean="0"/>
              <a:t>Definition: </a:t>
            </a:r>
            <a:r>
              <a:rPr lang="en-US" dirty="0" smtClean="0"/>
              <a:t>A set is </a:t>
            </a:r>
            <a:r>
              <a:rPr lang="en-US" i="1" dirty="0" smtClean="0"/>
              <a:t>well ordered if every subset has a least element.</a:t>
            </a:r>
            <a:endParaRPr lang="en-US" i="1" dirty="0" smtClean="0"/>
          </a:p>
          <a:p>
            <a:pPr lvl="2"/>
            <a:r>
              <a:rPr lang="en-US" b="1" dirty="0" smtClean="0"/>
              <a:t>N</a:t>
            </a:r>
            <a:r>
              <a:rPr lang="en-US" dirty="0" smtClean="0"/>
              <a:t> is well ordered under ≤.</a:t>
            </a:r>
            <a:endParaRPr lang="en-US" dirty="0" smtClean="0"/>
          </a:p>
          <a:p>
            <a:pPr lvl="2"/>
            <a:r>
              <a:rPr lang="en-US" dirty="0" smtClean="0"/>
              <a:t>The set of finite strings over an alphabet using lexicographic ordering is well ordered.</a:t>
            </a:r>
            <a:endParaRPr lang="en-US" dirty="0" smtClean="0"/>
          </a:p>
          <a:p>
            <a:pPr lvl="1"/>
            <a:r>
              <a:rPr lang="en-US" dirty="0" smtClean="0"/>
              <a:t>We will see a generalization of induction to sets other than the integers in the next section. </a:t>
            </a:r>
            <a:endParaRPr lang="en-US" dirty="0" smtClean="0"/>
          </a:p>
          <a:p>
            <a:endParaRPr lang="en-US" dirty="0" smtClean="0"/>
          </a:p>
          <a:p>
            <a:endParaRPr lang="en-US" i="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Well-Ordering Property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Use the well-ordering property to prove the division algorithm, which states that if </a:t>
            </a:r>
            <a:r>
              <a:rPr lang="en-US" i="1" dirty="0" smtClean="0"/>
              <a:t>a</a:t>
            </a:r>
            <a:r>
              <a:rPr lang="en-US" dirty="0" smtClean="0"/>
              <a:t> is an integer and </a:t>
            </a:r>
            <a:r>
              <a:rPr lang="en-US" i="1" dirty="0" smtClean="0"/>
              <a:t>d</a:t>
            </a:r>
            <a:r>
              <a:rPr lang="en-US" dirty="0" smtClean="0"/>
              <a:t> is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anose="02040503050406030204" pitchFamily="18" charset="0"/>
                <a:ea typeface="Cambria Math" panose="02040503050406030204" pitchFamily="18" charset="0"/>
              </a:rPr>
              <a:t>0</a:t>
            </a:r>
            <a:r>
              <a:rPr lang="en-US" i="1" dirty="0" smtClean="0"/>
              <a:t> ≤ r &lt; </a:t>
            </a:r>
            <a:r>
              <a:rPr lang="en-US" i="1" dirty="0" smtClean="0">
                <a:ea typeface="Cambria Math" panose="02040503050406030204" pitchFamily="18" charset="0"/>
              </a:rPr>
              <a:t>d</a:t>
            </a:r>
            <a:r>
              <a:rPr lang="en-US" dirty="0" smtClean="0"/>
              <a:t>, such that   </a:t>
            </a:r>
            <a:r>
              <a:rPr lang="en-US" i="1" dirty="0" smtClean="0"/>
              <a:t>a = </a:t>
            </a:r>
            <a:r>
              <a:rPr lang="en-US" i="1" dirty="0" err="1" smtClean="0"/>
              <a:t>dq</a:t>
            </a:r>
            <a:r>
              <a:rPr lang="en-US" i="1" dirty="0" smtClean="0"/>
              <a:t> + r</a:t>
            </a:r>
            <a:r>
              <a:rPr lang="en-US" dirty="0" smtClean="0"/>
              <a:t>.</a:t>
            </a:r>
            <a:endParaRPr lang="en-US" dirty="0" smtClean="0"/>
          </a:p>
          <a:p>
            <a:pPr>
              <a:buNone/>
            </a:pPr>
            <a:r>
              <a:rPr lang="en-US" b="1" dirty="0" smtClean="0"/>
              <a:t>    Solution</a:t>
            </a:r>
            <a:r>
              <a:rPr lang="en-US" dirty="0" smtClean="0"/>
              <a:t>: Let </a:t>
            </a:r>
            <a:r>
              <a:rPr lang="en-US" i="1" dirty="0" smtClean="0"/>
              <a:t>S</a:t>
            </a:r>
            <a:r>
              <a:rPr lang="en-US" dirty="0" smtClean="0"/>
              <a:t> be the set of nonnegative integers of the form  </a:t>
            </a:r>
            <a:r>
              <a:rPr lang="en-US" i="1" dirty="0" smtClean="0"/>
              <a:t>a</a:t>
            </a:r>
            <a:r>
              <a:rPr lang="en-US" dirty="0" smtClean="0"/>
              <a:t> </a:t>
            </a:r>
            <a:r>
              <a:rPr lang="en-US" dirty="0" smtClean="0">
                <a:latin typeface="Cambria Math" panose="02040503050406030204"/>
                <a:ea typeface="Cambria Math" panose="02040503050406030204"/>
              </a:rPr>
              <a:t>− </a:t>
            </a:r>
            <a:r>
              <a:rPr lang="en-US" i="1" dirty="0" err="1" smtClean="0">
                <a:latin typeface="Cambria Math" panose="02040503050406030204"/>
                <a:ea typeface="Cambria Math" panose="02040503050406030204"/>
              </a:rPr>
              <a:t>dq</a:t>
            </a:r>
            <a:r>
              <a:rPr lang="en-US" dirty="0" smtClean="0">
                <a:latin typeface="Cambria Math" panose="02040503050406030204"/>
                <a:ea typeface="Cambria Math" panose="02040503050406030204"/>
              </a:rPr>
              <a:t>, where </a:t>
            </a:r>
            <a:r>
              <a:rPr lang="en-US" i="1" dirty="0" smtClean="0">
                <a:latin typeface="Cambria Math" panose="02040503050406030204"/>
                <a:ea typeface="Cambria Math" panose="02040503050406030204"/>
              </a:rPr>
              <a:t>q</a:t>
            </a:r>
            <a:r>
              <a:rPr lang="en-US" dirty="0" smtClean="0">
                <a:latin typeface="Cambria Math" panose="02040503050406030204"/>
                <a:ea typeface="Cambria Math" panose="02040503050406030204"/>
              </a:rPr>
              <a:t>  is an integer. The set is nonempty since  −</a:t>
            </a:r>
            <a:r>
              <a:rPr lang="en-US" i="1" dirty="0" err="1" smtClean="0">
                <a:latin typeface="Cambria Math" panose="02040503050406030204"/>
                <a:ea typeface="Cambria Math" panose="02040503050406030204"/>
              </a:rPr>
              <a:t>dq</a:t>
            </a:r>
            <a:r>
              <a:rPr lang="en-US" i="1" dirty="0" smtClean="0">
                <a:latin typeface="Cambria Math" panose="02040503050406030204"/>
                <a:ea typeface="Cambria Math" panose="02040503050406030204"/>
              </a:rPr>
              <a:t> </a:t>
            </a:r>
            <a:r>
              <a:rPr lang="en-US" dirty="0" smtClean="0"/>
              <a:t>can be made as large as needed. </a:t>
            </a:r>
            <a:endParaRPr lang="en-US" dirty="0" smtClean="0"/>
          </a:p>
          <a:p>
            <a:pPr lvl="1"/>
            <a:r>
              <a:rPr lang="en-US" dirty="0" smtClean="0"/>
              <a:t>By the well-ordering property, S has a least element                    </a:t>
            </a:r>
            <a:r>
              <a:rPr lang="en-US" i="1" dirty="0" smtClean="0"/>
              <a:t>r</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dq</a:t>
            </a:r>
            <a:r>
              <a:rPr lang="en-US" baseline="-25000" dirty="0" smtClean="0">
                <a:latin typeface="Cambria Math" panose="02040503050406030204"/>
                <a:ea typeface="Cambria Math" panose="02040503050406030204"/>
              </a:rPr>
              <a:t>0</a:t>
            </a:r>
            <a:r>
              <a:rPr lang="en-US" i="1" dirty="0" smtClean="0">
                <a:ea typeface="Cambria Math" panose="02040503050406030204"/>
              </a:rPr>
              <a:t>. </a:t>
            </a:r>
            <a:r>
              <a:rPr lang="en-US" dirty="0" smtClean="0">
                <a:ea typeface="Cambria Math" panose="02040503050406030204"/>
              </a:rPr>
              <a:t>The integer </a:t>
            </a:r>
            <a:r>
              <a:rPr lang="en-US" i="1" dirty="0" smtClean="0">
                <a:ea typeface="Cambria Math" panose="02040503050406030204"/>
              </a:rPr>
              <a:t>r</a:t>
            </a:r>
            <a:r>
              <a:rPr lang="en-US" dirty="0" smtClean="0">
                <a:ea typeface="Cambria Math" panose="02040503050406030204"/>
              </a:rPr>
              <a:t> is nonnegative. It also must be the case that </a:t>
            </a:r>
            <a:r>
              <a:rPr lang="en-US" i="1" dirty="0" smtClean="0"/>
              <a:t>r &lt; </a:t>
            </a:r>
            <a:r>
              <a:rPr lang="en-US" i="1" dirty="0" smtClean="0">
                <a:ea typeface="Cambria Math" panose="02040503050406030204" pitchFamily="18" charset="0"/>
              </a:rPr>
              <a:t>d. </a:t>
            </a:r>
            <a:r>
              <a:rPr lang="en-US" dirty="0" smtClean="0">
                <a:ea typeface="Cambria Math" panose="02040503050406030204" pitchFamily="18" charset="0"/>
              </a:rPr>
              <a:t>If it were not, then there would be a smaller nonnegative element in S, namely,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d</a:t>
            </a:r>
            <a:r>
              <a:rPr lang="en-US" dirty="0" smtClean="0">
                <a:ea typeface="Cambria Math" panose="02040503050406030204"/>
              </a:rPr>
              <a:t>(</a:t>
            </a:r>
            <a:r>
              <a:rPr lang="en-US" i="1" dirty="0" smtClean="0">
                <a:ea typeface="Cambria Math" panose="02040503050406030204"/>
              </a:rPr>
              <a:t>q</a:t>
            </a:r>
            <a:r>
              <a:rPr lang="en-US" baseline="-25000" dirty="0" smtClean="0">
                <a:latin typeface="Cambria Math" panose="02040503050406030204"/>
                <a:ea typeface="Cambria Math" panose="02040503050406030204"/>
              </a:rPr>
              <a:t>0 </a:t>
            </a:r>
            <a:r>
              <a:rPr lang="en-US" i="1" dirty="0" smtClean="0"/>
              <a:t>+</a:t>
            </a:r>
            <a:r>
              <a:rPr lang="en-US" dirty="0" smtClean="0">
                <a:latin typeface="Cambria Math" panose="02040503050406030204" pitchFamily="18" charset="0"/>
                <a:ea typeface="Cambria Math" panose="02040503050406030204" pitchFamily="18" charset="0"/>
              </a:rPr>
              <a:t> 1)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dq</a:t>
            </a:r>
            <a:r>
              <a:rPr lang="en-US" baseline="-25000" dirty="0" smtClean="0">
                <a:latin typeface="Cambria Math" panose="02040503050406030204"/>
                <a:ea typeface="Cambria Math" panose="02040503050406030204"/>
              </a:rPr>
              <a:t>0 </a:t>
            </a:r>
            <a:r>
              <a:rPr lang="en-US" dirty="0" smtClean="0">
                <a:latin typeface="Cambria Math" panose="02040503050406030204"/>
                <a:ea typeface="Cambria Math" panose="02040503050406030204"/>
              </a:rPr>
              <a:t>− </a:t>
            </a:r>
            <a:r>
              <a:rPr lang="en-US" i="1" dirty="0" smtClean="0">
                <a:ea typeface="Cambria Math" panose="02040503050406030204"/>
              </a:rPr>
              <a:t>d</a:t>
            </a:r>
            <a:r>
              <a:rPr lang="en-US" dirty="0" smtClean="0">
                <a:latin typeface="Cambria Math" panose="02040503050406030204" pitchFamily="18" charset="0"/>
                <a:ea typeface="Cambria Math" panose="02040503050406030204" pitchFamily="18" charset="0"/>
              </a:rPr>
              <a:t> = </a:t>
            </a:r>
            <a:r>
              <a:rPr lang="en-US" i="1" dirty="0" smtClean="0"/>
              <a:t>r</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d  &gt; </a:t>
            </a:r>
            <a:r>
              <a:rPr lang="en-US" dirty="0" smtClean="0">
                <a:latin typeface="Cambria Math" panose="02040503050406030204" pitchFamily="18" charset="0"/>
                <a:ea typeface="Cambria Math" panose="02040503050406030204" pitchFamily="18" charset="0"/>
              </a:rPr>
              <a:t>0.</a:t>
            </a:r>
            <a:endParaRPr lang="en-US" dirty="0" smtClean="0">
              <a:latin typeface="Cambria Math" panose="02040503050406030204" pitchFamily="18" charset="0"/>
              <a:ea typeface="Cambria Math" panose="02040503050406030204" pitchFamily="18" charset="0"/>
            </a:endParaRPr>
          </a:p>
          <a:p>
            <a:pPr lvl="1"/>
            <a:r>
              <a:rPr lang="en-US" dirty="0" smtClean="0">
                <a:ea typeface="Cambria Math" panose="02040503050406030204" pitchFamily="18" charset="0"/>
              </a:rPr>
              <a:t>Therefore, there are integers </a:t>
            </a:r>
            <a:r>
              <a:rPr lang="en-US" i="1" dirty="0" smtClean="0">
                <a:ea typeface="Cambria Math" panose="02040503050406030204" pitchFamily="18" charset="0"/>
              </a:rPr>
              <a:t>q</a:t>
            </a:r>
            <a:r>
              <a:rPr lang="en-US" dirty="0" smtClean="0">
                <a:ea typeface="Cambria Math" panose="02040503050406030204" pitchFamily="18" charset="0"/>
              </a:rPr>
              <a:t> and </a:t>
            </a:r>
            <a:r>
              <a:rPr lang="en-US" i="1" dirty="0" smtClean="0">
                <a:ea typeface="Cambria Math" panose="02040503050406030204" pitchFamily="18" charset="0"/>
              </a:rPr>
              <a:t>r</a:t>
            </a:r>
            <a:r>
              <a:rPr lang="en-US" dirty="0" smtClean="0">
                <a:ea typeface="Cambria Math" panose="02040503050406030204" pitchFamily="18" charset="0"/>
              </a:rPr>
              <a:t> with </a:t>
            </a:r>
            <a:r>
              <a:rPr lang="en-US" dirty="0" smtClean="0">
                <a:latin typeface="Cambria Math" panose="02040503050406030204" pitchFamily="18" charset="0"/>
                <a:ea typeface="Cambria Math" panose="02040503050406030204" pitchFamily="18" charset="0"/>
              </a:rPr>
              <a:t>0</a:t>
            </a:r>
            <a:r>
              <a:rPr lang="en-US" i="1" dirty="0" smtClean="0"/>
              <a:t> ≤ r &lt; </a:t>
            </a:r>
            <a:r>
              <a:rPr lang="en-US" i="1" dirty="0" smtClean="0">
                <a:ea typeface="Cambria Math" panose="02040503050406030204" pitchFamily="18" charset="0"/>
              </a:rPr>
              <a:t>d.</a:t>
            </a:r>
            <a:endParaRPr lang="en-US" i="1" dirty="0" smtClean="0">
              <a:ea typeface="Cambria Math" panose="02040503050406030204" pitchFamily="18" charset="0"/>
            </a:endParaRPr>
          </a:p>
          <a:p>
            <a:pPr>
              <a:buNone/>
            </a:pPr>
            <a:r>
              <a:rPr lang="en-US" i="1" dirty="0" smtClean="0">
                <a:ea typeface="Cambria Math" panose="02040503050406030204" pitchFamily="18" charset="0"/>
              </a:rPr>
              <a:t>                </a:t>
            </a:r>
            <a:r>
              <a:rPr lang="en-US" dirty="0" smtClean="0">
                <a:ea typeface="Cambria Math" panose="02040503050406030204" pitchFamily="18" charset="0"/>
              </a:rPr>
              <a:t>(</a:t>
            </a:r>
            <a:r>
              <a:rPr lang="en-US" i="1" dirty="0" smtClean="0">
                <a:ea typeface="Cambria Math" panose="02040503050406030204" pitchFamily="18" charset="0"/>
              </a:rPr>
              <a:t>uniqueness of q and r is Exercise </a:t>
            </a:r>
            <a:r>
              <a:rPr lang="en-US" dirty="0" smtClean="0">
                <a:latin typeface="Cambria Math" panose="02040503050406030204" pitchFamily="18" charset="0"/>
                <a:ea typeface="Cambria Math" panose="02040503050406030204" pitchFamily="18" charset="0"/>
              </a:rPr>
              <a:t>37</a:t>
            </a:r>
            <a:r>
              <a:rPr lang="en-US" dirty="0" smtClean="0">
                <a:ea typeface="Cambria Math" panose="02040503050406030204"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panose="02040503050406030204"/>
                <a:ea typeface="Cambria Math" panose="02040503050406030204"/>
              </a:rPr>
              <a:t>−2 </a:t>
            </a:r>
            <a:r>
              <a:rPr lang="en-US" dirty="0" smtClean="0">
                <a:ea typeface="Cambria Math" panose="02040503050406030204"/>
              </a:rPr>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endParaRPr lang="en-US" dirty="0" smtClean="0"/>
          </a:p>
          <a:p>
            <a:r>
              <a:rPr lang="en-US" dirty="0" smtClean="0"/>
              <a:t>Recursively Defined Sets and Structures</a:t>
            </a:r>
            <a:endParaRPr lang="en-US" dirty="0" smtClean="0"/>
          </a:p>
          <a:p>
            <a:r>
              <a:rPr lang="en-US" dirty="0" smtClean="0"/>
              <a:t>Structural Induction</a:t>
            </a:r>
            <a:endParaRPr lang="en-US" dirty="0" smtClean="0"/>
          </a:p>
          <a:p>
            <a:r>
              <a:rPr lang="en-US" dirty="0" smtClean="0"/>
              <a:t>Generalized Induction</a:t>
            </a:r>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endParaRPr lang="en-US" dirty="0" smtClean="0"/>
          </a:p>
          <a:p>
            <a:pPr lvl="1"/>
            <a:r>
              <a:rPr lang="en-US" dirty="0" smtClean="0"/>
              <a:t>BASIS STEP: Specify the value of the function at zero.</a:t>
            </a:r>
            <a:endParaRPr lang="en-US" dirty="0" smtClean="0"/>
          </a:p>
          <a:p>
            <a:pPr lvl="1"/>
            <a:r>
              <a:rPr lang="en-US" dirty="0" smtClean="0"/>
              <a:t>RECURSIVE STEP: Give a rule for finding its value at an integer from its values at smaller integers.</a:t>
            </a:r>
            <a:endParaRPr lang="en-US" dirty="0" smtClean="0"/>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anose="02040503050406030204" pitchFamily="18" charset="0"/>
                <a:ea typeface="Cambria Math" panose="02040503050406030204" pitchFamily="18" charset="0"/>
              </a:rPr>
              <a:t>2.4</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743712"/>
          </a:xfrm>
        </p:spPr>
        <p:txBody>
          <a:bodyPr>
            <a:normAutofit fontScale="90000"/>
          </a:bodyPr>
          <a:lstStyle/>
          <a:p>
            <a:r>
              <a:rPr lang="en-US" dirty="0" smtClean="0"/>
              <a:t>Recursively Defined Functions</a:t>
            </a:r>
            <a:endParaRPr lang="en-US" dirty="0"/>
          </a:p>
        </p:txBody>
      </p:sp>
      <p:sp>
        <p:nvSpPr>
          <p:cNvPr id="3" name="Content Placeholder 2"/>
          <p:cNvSpPr>
            <a:spLocks noGrp="1"/>
          </p:cNvSpPr>
          <p:nvPr>
            <p:ph idx="1"/>
          </p:nvPr>
        </p:nvSpPr>
        <p:spPr>
          <a:xfrm>
            <a:off x="590550" y="1219200"/>
            <a:ext cx="8229600" cy="3779520"/>
          </a:xfrm>
        </p:spPr>
        <p:txBody>
          <a:bodyPr>
            <a:normAutofit fontScale="85000" lnSpcReduction="20000"/>
          </a:bodyPr>
          <a:lstStyle/>
          <a:p>
            <a:pPr>
              <a:buNone/>
            </a:pPr>
            <a:r>
              <a:rPr lang="en-US" b="1" dirty="0" smtClean="0"/>
              <a:t>   Example</a:t>
            </a:r>
            <a:r>
              <a:rPr lang="en-US" dirty="0" smtClean="0"/>
              <a:t>:  Suppose </a:t>
            </a:r>
            <a:r>
              <a:rPr lang="en-US" i="1" dirty="0" smtClean="0"/>
              <a:t>f </a:t>
            </a:r>
            <a:r>
              <a:rPr lang="en-US" dirty="0" smtClean="0"/>
              <a:t>is defined by:</a:t>
            </a:r>
            <a:endParaRPr lang="en-US" dirty="0" smtClean="0"/>
          </a:p>
          <a:p>
            <a:pPr>
              <a:buNone/>
            </a:pPr>
            <a:r>
              <a:rPr lang="en-US" i="1" dirty="0" smtClean="0"/>
              <a:t>         f</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3,</a:t>
            </a:r>
            <a:endParaRPr lang="en-US" dirty="0" smtClean="0">
              <a:latin typeface="Cambria Math" panose="02040503050406030204" pitchFamily="18" charset="0"/>
              <a:ea typeface="Cambria Math" panose="02040503050406030204" pitchFamily="18" charset="0"/>
            </a:endParaRPr>
          </a:p>
          <a:p>
            <a:pPr>
              <a:buNone/>
            </a:pPr>
            <a:r>
              <a:rPr lang="en-US" i="1" dirty="0" smtClean="0"/>
              <a:t>         f(n + </a:t>
            </a:r>
            <a:r>
              <a:rPr lang="en-US" dirty="0" smtClean="0">
                <a:latin typeface="Cambria Math" panose="02040503050406030204" pitchFamily="18" charset="0"/>
                <a:ea typeface="Cambria Math" panose="02040503050406030204" pitchFamily="18" charset="0"/>
              </a:rPr>
              <a:t>1</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3</a:t>
            </a:r>
            <a:endParaRPr lang="en-US" dirty="0" smtClean="0">
              <a:latin typeface="Cambria Math" panose="02040503050406030204" pitchFamily="18" charset="0"/>
              <a:ea typeface="Cambria Math" panose="02040503050406030204" pitchFamily="18" charset="0"/>
            </a:endParaRPr>
          </a:p>
          <a:p>
            <a:pPr>
              <a:buNone/>
            </a:pPr>
            <a:r>
              <a:rPr lang="en-US" dirty="0" smtClean="0"/>
              <a:t>    Find </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 </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4</a:t>
            </a:r>
            <a:r>
              <a:rPr lang="en-US" dirty="0" smtClean="0"/>
              <a:t>)</a:t>
            </a:r>
            <a:endParaRPr lang="en-US" dirty="0" smtClean="0"/>
          </a:p>
          <a:p>
            <a:pPr>
              <a:buNone/>
            </a:pPr>
            <a:r>
              <a:rPr lang="en-US" dirty="0" smtClean="0"/>
              <a:t>    </a:t>
            </a:r>
            <a:r>
              <a:rPr lang="en-US" b="1" dirty="0" smtClean="0"/>
              <a:t>Solution</a:t>
            </a:r>
            <a:r>
              <a:rPr lang="en-US" dirty="0" smtClean="0"/>
              <a:t>:</a:t>
            </a:r>
            <a:endParaRPr lang="en-US" dirty="0" smtClean="0"/>
          </a:p>
          <a:p>
            <a:pPr lvl="2"/>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2</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3 = 2</a:t>
            </a:r>
            <a:r>
              <a:rPr lang="en-US" dirty="0" smtClean="0">
                <a:latin typeface="Cambria Math" panose="02040503050406030204"/>
                <a:ea typeface="Cambria Math" panose="02040503050406030204"/>
              </a:rPr>
              <a:t>∙3 + 3 = 9</a:t>
            </a:r>
            <a:endParaRPr lang="en-US" dirty="0" smtClean="0">
              <a:latin typeface="Cambria Math" panose="02040503050406030204"/>
              <a:ea typeface="Cambria Math" panose="02040503050406030204"/>
            </a:endParaRPr>
          </a:p>
          <a:p>
            <a:pPr lvl="2"/>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pitchFamily="18" charset="0"/>
                <a:ea typeface="Cambria Math" panose="02040503050406030204" pitchFamily="18" charset="0"/>
              </a:rPr>
              <a:t>2</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ea typeface="Cambria Math" panose="02040503050406030204" pitchFamily="18" charset="0"/>
              </a:rPr>
              <a:t>)</a:t>
            </a:r>
            <a:r>
              <a:rPr lang="en-US" i="1" dirty="0" smtClean="0"/>
              <a:t>+ </a:t>
            </a:r>
            <a:r>
              <a:rPr lang="en-US" dirty="0" smtClean="0">
                <a:latin typeface="Cambria Math" panose="02040503050406030204" pitchFamily="18" charset="0"/>
                <a:ea typeface="Cambria Math" panose="02040503050406030204" pitchFamily="18" charset="0"/>
              </a:rPr>
              <a:t>3 = 2</a:t>
            </a:r>
            <a:r>
              <a:rPr lang="en-US" dirty="0" smtClean="0">
                <a:latin typeface="Cambria Math" panose="02040503050406030204"/>
                <a:ea typeface="Cambria Math" panose="02040503050406030204"/>
              </a:rPr>
              <a:t>∙9 + 3 = 21</a:t>
            </a:r>
            <a:endParaRPr lang="en-US" dirty="0" smtClean="0">
              <a:latin typeface="Cambria Math" panose="02040503050406030204"/>
              <a:ea typeface="Cambria Math" panose="02040503050406030204"/>
            </a:endParaRPr>
          </a:p>
          <a:p>
            <a:pPr lvl="2"/>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2</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3 = 2</a:t>
            </a:r>
            <a:r>
              <a:rPr lang="en-US" dirty="0" smtClean="0">
                <a:latin typeface="Cambria Math" panose="02040503050406030204"/>
                <a:ea typeface="Cambria Math" panose="02040503050406030204"/>
              </a:rPr>
              <a:t>∙21 + 3 = 45</a:t>
            </a:r>
            <a:endParaRPr lang="en-US" dirty="0" smtClean="0">
              <a:latin typeface="Cambria Math" panose="02040503050406030204"/>
              <a:ea typeface="Cambria Math" panose="02040503050406030204"/>
            </a:endParaRPr>
          </a:p>
          <a:p>
            <a:pPr lvl="2"/>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4</a:t>
            </a:r>
            <a:r>
              <a:rPr lang="en-US" dirty="0" smtClean="0"/>
              <a:t>) = </a:t>
            </a:r>
            <a:r>
              <a:rPr lang="en-US" dirty="0" smtClean="0">
                <a:latin typeface="Cambria Math" panose="02040503050406030204" pitchFamily="18" charset="0"/>
                <a:ea typeface="Cambria Math" panose="02040503050406030204" pitchFamily="18" charset="0"/>
              </a:rPr>
              <a:t>2</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3 = 2</a:t>
            </a:r>
            <a:r>
              <a:rPr lang="en-US" dirty="0" smtClean="0">
                <a:latin typeface="Cambria Math" panose="02040503050406030204"/>
                <a:ea typeface="Cambria Math" panose="02040503050406030204"/>
              </a:rPr>
              <a:t>∙45 + 3 = 93</a:t>
            </a:r>
            <a:endParaRPr lang="en-US" dirty="0" smtClean="0">
              <a:latin typeface="Cambria Math" panose="02040503050406030204"/>
              <a:ea typeface="Cambria Math" panose="02040503050406030204"/>
            </a:endParaRPr>
          </a:p>
          <a:p>
            <a:pPr lvl="2">
              <a:buNone/>
            </a:pPr>
            <a:endParaRPr lang="en-US" dirty="0" smtClean="0">
              <a:latin typeface="Cambria Math" panose="02040503050406030204"/>
              <a:ea typeface="Cambria Math" panose="02040503050406030204"/>
            </a:endParaRPr>
          </a:p>
          <a:p>
            <a:pPr>
              <a:buNone/>
            </a:pPr>
            <a:r>
              <a:rPr lang="en-US" b="1" dirty="0" smtClean="0"/>
              <a:t>   Example:  </a:t>
            </a:r>
            <a:r>
              <a:rPr lang="en-US" dirty="0" smtClean="0"/>
              <a:t>Give a recursive definition of the factorial function </a:t>
            </a:r>
            <a:r>
              <a:rPr lang="en-US" i="1" dirty="0" smtClean="0"/>
              <a:t>n</a:t>
            </a:r>
            <a:r>
              <a:rPr lang="en-US" dirty="0" smtClean="0"/>
              <a:t>!:</a:t>
            </a:r>
            <a:endParaRPr lang="en-US" dirty="0" smtClean="0"/>
          </a:p>
          <a:p>
            <a:pPr>
              <a:buNone/>
            </a:pPr>
            <a:r>
              <a:rPr lang="en-US" b="1" dirty="0" smtClean="0"/>
              <a:t>   </a:t>
            </a:r>
            <a:endParaRPr lang="en-US" dirty="0" smtClean="0">
              <a:latin typeface="Cambria Math" panose="02040503050406030204"/>
              <a:ea typeface="Cambria Math" panose="02040503050406030204"/>
            </a:endParaRPr>
          </a:p>
          <a:p>
            <a:pPr lvl="2"/>
            <a:endParaRPr lang="en-US" dirty="0" smtClean="0"/>
          </a:p>
          <a:p>
            <a:endParaRPr lang="en-US" dirty="0"/>
          </a:p>
        </p:txBody>
      </p:sp>
      <p:sp>
        <p:nvSpPr>
          <p:cNvPr id="4" name="Rectangle 3"/>
          <p:cNvSpPr/>
          <p:nvPr/>
        </p:nvSpPr>
        <p:spPr>
          <a:xfrm>
            <a:off x="838200" y="4800600"/>
            <a:ext cx="4572000" cy="923330"/>
          </a:xfrm>
          <a:prstGeom prst="rect">
            <a:avLst/>
          </a:prstGeom>
        </p:spPr>
        <p:txBody>
          <a:bodyPr>
            <a:spAutoFit/>
          </a:bodyPr>
          <a:lstStyle/>
          <a:p>
            <a:pPr>
              <a:buNone/>
            </a:pPr>
            <a:r>
              <a:rPr lang="en-US" b="1" dirty="0"/>
              <a:t>Solution</a:t>
            </a:r>
            <a:r>
              <a:rPr lang="en-US" dirty="0"/>
              <a:t>:</a:t>
            </a:r>
            <a:endParaRPr lang="en-US" dirty="0"/>
          </a:p>
          <a:p>
            <a:pPr marL="971550" lvl="1" indent="-514350">
              <a:buNone/>
            </a:pPr>
            <a:r>
              <a:rPr lang="en-US" i="1" dirty="0"/>
              <a:t>f</a:t>
            </a:r>
            <a:r>
              <a:rPr lang="en-US" dirty="0"/>
              <a:t>(</a:t>
            </a:r>
            <a:r>
              <a:rPr lang="en-US" dirty="0">
                <a:latin typeface="Cambria Math" panose="02040503050406030204" pitchFamily="18" charset="0"/>
                <a:ea typeface="Cambria Math" panose="02040503050406030204" pitchFamily="18" charset="0"/>
              </a:rPr>
              <a:t>0</a:t>
            </a:r>
            <a:r>
              <a:rPr lang="en-US" dirty="0"/>
              <a:t>)</a:t>
            </a:r>
            <a:r>
              <a:rPr lang="en-US" i="1" dirty="0"/>
              <a:t> = </a:t>
            </a:r>
            <a:r>
              <a:rPr lang="en-US"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a:p>
            <a:pPr marL="971550" lvl="1" indent="-514350">
              <a:buNone/>
            </a:pPr>
            <a:r>
              <a:rPr lang="en-US" i="1" dirty="0"/>
              <a:t>f</a:t>
            </a:r>
            <a:r>
              <a:rPr lang="en-US" dirty="0"/>
              <a:t>(</a:t>
            </a:r>
            <a:r>
              <a:rPr lang="en-US" i="1" dirty="0"/>
              <a:t>n + </a:t>
            </a:r>
            <a:r>
              <a:rPr lang="en-US" dirty="0">
                <a:latin typeface="Cambria Math" panose="02040503050406030204" pitchFamily="18" charset="0"/>
                <a:ea typeface="Cambria Math" panose="02040503050406030204" pitchFamily="18" charset="0"/>
              </a:rPr>
              <a:t>1</a:t>
            </a:r>
            <a:r>
              <a:rPr lang="en-US" dirty="0"/>
              <a:t>)</a:t>
            </a:r>
            <a:r>
              <a:rPr lang="en-US" i="1" dirty="0"/>
              <a:t> = </a:t>
            </a:r>
            <a:r>
              <a:rPr lang="en-US" dirty="0"/>
              <a:t>(</a:t>
            </a:r>
            <a:r>
              <a:rPr lang="en-US" i="1" dirty="0"/>
              <a:t>n + </a:t>
            </a:r>
            <a:r>
              <a:rPr lang="en-US" dirty="0">
                <a:latin typeface="Cambria Math" panose="02040503050406030204" pitchFamily="18" charset="0"/>
                <a:ea typeface="Cambria Math" panose="02040503050406030204" pitchFamily="18" charset="0"/>
              </a:rPr>
              <a:t>1</a:t>
            </a:r>
            <a:r>
              <a:rPr lang="en-US" dirty="0"/>
              <a:t>)</a:t>
            </a:r>
            <a:r>
              <a:rPr lang="en-US" dirty="0">
                <a:latin typeface="Cambria Math" panose="02040503050406030204"/>
                <a:ea typeface="Cambria Math" panose="02040503050406030204"/>
              </a:rPr>
              <a:t>∙</a:t>
            </a:r>
            <a:r>
              <a:rPr lang="en-US" i="1" dirty="0"/>
              <a:t> f</a:t>
            </a:r>
            <a:r>
              <a:rPr lang="en-US" dirty="0"/>
              <a:t>(</a:t>
            </a:r>
            <a:r>
              <a:rPr lang="en-US" i="1" dirty="0"/>
              <a:t>n</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endParaRPr lang="en-US" dirty="0" smtClean="0"/>
          </a:p>
          <a:p>
            <a:endParaRPr lang="en-US" dirty="0" smtClean="0"/>
          </a:p>
          <a:p>
            <a:endParaRPr lang="en-US" dirty="0" smtClean="0"/>
          </a:p>
          <a:p>
            <a:pPr>
              <a:buNone/>
            </a:pPr>
            <a:r>
              <a:rPr lang="en-US" b="1" dirty="0" smtClean="0"/>
              <a:t>   Solution</a:t>
            </a:r>
            <a:r>
              <a:rPr lang="en-US" dirty="0" smtClean="0"/>
              <a:t>: The first part of the definition is</a:t>
            </a:r>
            <a:endParaRPr lang="en-US" dirty="0" smtClean="0"/>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5"/>
            </p:custDataLst>
          </p:nvPr>
        </p:nvPicPr>
        <p:blipFill>
          <a:blip r:embed="rId6" cstate="print"/>
          <a:stretch>
            <a:fillRect/>
          </a:stretch>
        </p:blipFill>
        <p:spPr>
          <a:xfrm>
            <a:off x="4495801" y="5181602"/>
            <a:ext cx="2967990" cy="76009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endParaRPr lang="en-US" dirty="0" smtClean="0"/>
          </a:p>
          <a:p>
            <a:pPr marL="971550" lvl="1" indent="-514350">
              <a:buNone/>
            </a:pPr>
            <a:r>
              <a:rPr lang="en-US" i="1" dirty="0" smtClean="0"/>
              <a:t>f</a:t>
            </a:r>
            <a:r>
              <a:rPr lang="en-US" baseline="-25000" dirty="0" smtClean="0">
                <a:latin typeface="Cambria Math" panose="02040503050406030204" pitchFamily="18" charset="0"/>
                <a:ea typeface="Cambria Math" panose="02040503050406030204" pitchFamily="18" charset="0"/>
              </a:rPr>
              <a:t>0 </a:t>
            </a:r>
            <a:r>
              <a:rPr lang="en-US" i="1" dirty="0" smtClean="0"/>
              <a:t> = </a:t>
            </a:r>
            <a:r>
              <a:rPr lang="en-US" dirty="0" smtClean="0">
                <a:latin typeface="Cambria Math" panose="02040503050406030204" pitchFamily="18" charset="0"/>
                <a:ea typeface="Cambria Math" panose="02040503050406030204" pitchFamily="18" charset="0"/>
              </a:rPr>
              <a:t>0</a:t>
            </a:r>
            <a:endParaRPr lang="en-US" dirty="0" smtClean="0">
              <a:latin typeface="Cambria Math" panose="02040503050406030204" pitchFamily="18" charset="0"/>
              <a:ea typeface="Cambria Math" panose="02040503050406030204" pitchFamily="18" charset="0"/>
            </a:endParaRPr>
          </a:p>
          <a:p>
            <a:pPr marL="971550" lvl="1" indent="-514350">
              <a:buNone/>
            </a:pPr>
            <a:r>
              <a:rPr lang="en-US" i="1" dirty="0" smtClean="0"/>
              <a:t>f</a:t>
            </a:r>
            <a:r>
              <a:rPr lang="en-US" baseline="-25000"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1</a:t>
            </a:r>
            <a:endParaRPr lang="en-US" dirty="0" smtClean="0">
              <a:latin typeface="Cambria Math" panose="02040503050406030204" pitchFamily="18" charset="0"/>
              <a:ea typeface="Cambria Math" panose="02040503050406030204" pitchFamily="18" charset="0"/>
            </a:endParaRPr>
          </a:p>
          <a:p>
            <a:pPr marL="971550" lvl="1" indent="-514350">
              <a:buNone/>
            </a:pPr>
            <a:r>
              <a:rPr lang="en-US" i="1" dirty="0" smtClean="0"/>
              <a:t>f</a:t>
            </a:r>
            <a:r>
              <a:rPr lang="en-US" i="1" baseline="-25000" dirty="0" smtClean="0">
                <a:ea typeface="Cambria Math" panose="02040503050406030204" pitchFamily="18" charset="0"/>
              </a:rPr>
              <a:t>n</a:t>
            </a:r>
            <a:r>
              <a:rPr lang="en-US" i="1" dirty="0" smtClean="0"/>
              <a:t> = f</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i="1" dirty="0" smtClean="0"/>
              <a:t>  + f</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anose="02040503050406030204" pitchFamily="18" charset="0"/>
                <a:ea typeface="Cambria Math" panose="02040503050406030204" pitchFamily="18" charset="0"/>
              </a:rPr>
              <a:t>2</a:t>
            </a:r>
            <a:r>
              <a:rPr lang="en-US" i="1" dirty="0" smtClean="0"/>
              <a:t>, f</a:t>
            </a:r>
            <a:r>
              <a:rPr lang="en-US" baseline="-25000" dirty="0" smtClean="0">
                <a:latin typeface="Cambria Math" panose="02040503050406030204" pitchFamily="18" charset="0"/>
                <a:ea typeface="Cambria Math" panose="02040503050406030204" pitchFamily="18" charset="0"/>
              </a:rPr>
              <a:t>3 </a:t>
            </a:r>
            <a:r>
              <a:rPr lang="en-US" i="1" dirty="0" smtClean="0"/>
              <a:t>, f</a:t>
            </a:r>
            <a:r>
              <a:rPr lang="en-US" baseline="-25000" dirty="0" smtClean="0">
                <a:latin typeface="Cambria Math" panose="02040503050406030204" pitchFamily="18" charset="0"/>
                <a:ea typeface="Cambria Math" panose="02040503050406030204" pitchFamily="18" charset="0"/>
              </a:rPr>
              <a:t>4 </a:t>
            </a:r>
            <a:r>
              <a:rPr lang="en-US" i="1" dirty="0" smtClean="0"/>
              <a:t>, f</a:t>
            </a:r>
            <a:r>
              <a:rPr lang="en-US" baseline="-25000" dirty="0" smtClean="0">
                <a:latin typeface="Cambria Math" panose="02040503050406030204" pitchFamily="18" charset="0"/>
                <a:ea typeface="Cambria Math" panose="02040503050406030204" pitchFamily="18" charset="0"/>
              </a:rPr>
              <a:t>5 </a:t>
            </a:r>
            <a:r>
              <a:rPr lang="en-US" dirty="0" smtClean="0"/>
              <a:t>.</a:t>
            </a:r>
            <a:endParaRPr lang="en-US" dirty="0" smtClean="0"/>
          </a:p>
          <a:p>
            <a:pPr marL="1211580" lvl="2" indent="-514350"/>
            <a:r>
              <a:rPr lang="en-US" i="1" dirty="0" smtClean="0"/>
              <a:t>f</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smtClean="0"/>
              <a:t>= f</a:t>
            </a:r>
            <a:r>
              <a:rPr lang="en-US" baseline="-25000" dirty="0" smtClean="0">
                <a:latin typeface="Cambria Math" panose="02040503050406030204" pitchFamily="18" charset="0"/>
                <a:ea typeface="Cambria Math" panose="02040503050406030204" pitchFamily="18" charset="0"/>
              </a:rPr>
              <a:t>1 </a:t>
            </a:r>
            <a:r>
              <a:rPr lang="en-US" i="1" dirty="0" smtClean="0"/>
              <a:t>  + f</a:t>
            </a:r>
            <a:r>
              <a:rPr lang="en-US" baseline="-25000" dirty="0" smtClean="0">
                <a:latin typeface="Cambria Math" panose="02040503050406030204" pitchFamily="18" charset="0"/>
                <a:ea typeface="Cambria Math" panose="02040503050406030204" pitchFamily="18" charset="0"/>
              </a:rPr>
              <a:t>0 </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1</a:t>
            </a:r>
            <a:endParaRPr lang="en-US" dirty="0" smtClean="0">
              <a:latin typeface="Cambria Math" panose="02040503050406030204" pitchFamily="18" charset="0"/>
              <a:ea typeface="Cambria Math" panose="02040503050406030204" pitchFamily="18" charset="0"/>
            </a:endParaRPr>
          </a:p>
          <a:p>
            <a:pPr marL="1211580" lvl="2" indent="-514350"/>
            <a:r>
              <a:rPr lang="en-US" i="1" dirty="0" smtClean="0"/>
              <a:t>f</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smtClean="0"/>
              <a:t>= f</a:t>
            </a:r>
            <a:r>
              <a:rPr lang="en-US" baseline="-25000" dirty="0" smtClean="0">
                <a:latin typeface="Cambria Math" panose="02040503050406030204" pitchFamily="18" charset="0"/>
                <a:ea typeface="Cambria Math" panose="02040503050406030204" pitchFamily="18" charset="0"/>
              </a:rPr>
              <a:t>2 </a:t>
            </a:r>
            <a:r>
              <a:rPr lang="en-US" i="1" dirty="0" smtClean="0"/>
              <a:t>  + f</a:t>
            </a:r>
            <a:r>
              <a:rPr lang="en-US" baseline="-25000" dirty="0" smtClean="0">
                <a:latin typeface="Cambria Math" panose="02040503050406030204" pitchFamily="18" charset="0"/>
                <a:ea typeface="Cambria Math" panose="02040503050406030204" pitchFamily="18" charset="0"/>
              </a:rPr>
              <a:t>1 </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2</a:t>
            </a:r>
            <a:endParaRPr lang="en-US" dirty="0" smtClean="0">
              <a:latin typeface="Cambria Math" panose="02040503050406030204" pitchFamily="18" charset="0"/>
              <a:ea typeface="Cambria Math" panose="02040503050406030204" pitchFamily="18" charset="0"/>
            </a:endParaRPr>
          </a:p>
          <a:p>
            <a:pPr marL="1211580" lvl="2" indent="-514350"/>
            <a:r>
              <a:rPr lang="en-US" i="1" dirty="0" smtClean="0"/>
              <a:t>f</a:t>
            </a:r>
            <a:r>
              <a:rPr lang="en-US" baseline="-25000" dirty="0" smtClean="0">
                <a:latin typeface="Cambria Math" panose="02040503050406030204" pitchFamily="18" charset="0"/>
                <a:ea typeface="Cambria Math" panose="02040503050406030204" pitchFamily="18" charset="0"/>
              </a:rPr>
              <a:t>4</a:t>
            </a:r>
            <a:r>
              <a:rPr lang="en-US" dirty="0" smtClean="0"/>
              <a:t> </a:t>
            </a:r>
            <a:r>
              <a:rPr lang="en-US" i="1" dirty="0" smtClean="0"/>
              <a:t>= f</a:t>
            </a:r>
            <a:r>
              <a:rPr lang="en-US" baseline="-25000" dirty="0" smtClean="0">
                <a:latin typeface="Cambria Math" panose="02040503050406030204" pitchFamily="18" charset="0"/>
                <a:ea typeface="Cambria Math" panose="02040503050406030204" pitchFamily="18" charset="0"/>
              </a:rPr>
              <a:t>3</a:t>
            </a:r>
            <a:r>
              <a:rPr lang="en-US" i="1" dirty="0" smtClean="0"/>
              <a:t>  + f</a:t>
            </a:r>
            <a:r>
              <a:rPr lang="en-US" baseline="-25000" dirty="0" smtClean="0">
                <a:latin typeface="Cambria Math" panose="02040503050406030204" pitchFamily="18" charset="0"/>
                <a:ea typeface="Cambria Math" panose="02040503050406030204" pitchFamily="18" charset="0"/>
              </a:rPr>
              <a:t>2 </a:t>
            </a:r>
            <a:r>
              <a:rPr lang="en-US" dirty="0" smtClean="0"/>
              <a:t> = </a:t>
            </a:r>
            <a:r>
              <a:rPr lang="en-US"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3</a:t>
            </a:r>
            <a:endParaRPr lang="en-US" dirty="0" smtClean="0">
              <a:latin typeface="Cambria Math" panose="02040503050406030204" pitchFamily="18" charset="0"/>
              <a:ea typeface="Cambria Math" panose="02040503050406030204" pitchFamily="18" charset="0"/>
            </a:endParaRPr>
          </a:p>
          <a:p>
            <a:pPr marL="1211580" lvl="2" indent="-514350"/>
            <a:r>
              <a:rPr lang="en-US" i="1" dirty="0" smtClean="0"/>
              <a:t>f</a:t>
            </a:r>
            <a:r>
              <a:rPr lang="en-US" baseline="-25000" dirty="0" smtClean="0">
                <a:latin typeface="Cambria Math" panose="02040503050406030204" pitchFamily="18" charset="0"/>
                <a:ea typeface="Cambria Math" panose="02040503050406030204" pitchFamily="18" charset="0"/>
              </a:rPr>
              <a:t>5</a:t>
            </a:r>
            <a:r>
              <a:rPr lang="en-US" dirty="0" smtClean="0"/>
              <a:t> </a:t>
            </a:r>
            <a:r>
              <a:rPr lang="en-US" i="1" dirty="0" smtClean="0"/>
              <a:t>= f</a:t>
            </a:r>
            <a:r>
              <a:rPr lang="en-US" baseline="-25000" dirty="0" smtClean="0">
                <a:latin typeface="Cambria Math" panose="02040503050406030204" pitchFamily="18" charset="0"/>
                <a:ea typeface="Cambria Math" panose="02040503050406030204" pitchFamily="18" charset="0"/>
              </a:rPr>
              <a:t>4 </a:t>
            </a:r>
            <a:r>
              <a:rPr lang="en-US" i="1" dirty="0" smtClean="0"/>
              <a:t>  + f</a:t>
            </a:r>
            <a:r>
              <a:rPr lang="en-US" baseline="-25000" dirty="0" smtClean="0">
                <a:latin typeface="Cambria Math" panose="02040503050406030204" pitchFamily="18" charset="0"/>
                <a:ea typeface="Cambria Math" panose="02040503050406030204" pitchFamily="18" charset="0"/>
              </a:rPr>
              <a:t>3 </a:t>
            </a:r>
            <a:r>
              <a:rPr lang="en-US" dirty="0" smtClean="0"/>
              <a:t> = </a:t>
            </a:r>
            <a:r>
              <a:rPr lang="en-US"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pitchFamily="18" charset="0"/>
                <a:ea typeface="Cambria Math" panose="02040503050406030204" pitchFamily="18" charset="0"/>
              </a:rPr>
              <a:t>5</a:t>
            </a:r>
            <a:endParaRPr lang="en-US" dirty="0" smtClean="0">
              <a:latin typeface="Cambria Math" panose="02040503050406030204" pitchFamily="18" charset="0"/>
              <a:ea typeface="Cambria Math" panose="02040503050406030204" pitchFamily="18" charset="0"/>
            </a:endParaRPr>
          </a:p>
          <a:p>
            <a:pPr marL="1211580" lvl="2" indent="-514350"/>
            <a:endParaRPr lang="en-US" dirty="0" smtClean="0">
              <a:latin typeface="Cambria Math" panose="02040503050406030204" pitchFamily="18" charset="0"/>
              <a:ea typeface="Cambria Math" panose="02040503050406030204" pitchFamily="18" charset="0"/>
            </a:endParaRPr>
          </a:p>
          <a:p>
            <a:pPr marL="1211580" lvl="2" indent="-514350"/>
            <a:endParaRPr lang="en-US" dirty="0" smtClean="0">
              <a:latin typeface="Cambria Math" panose="02040503050406030204" pitchFamily="18" charset="0"/>
              <a:ea typeface="Cambria Math" panose="02040503050406030204" pitchFamily="18" charset="0"/>
            </a:endParaRPr>
          </a:p>
          <a:p>
            <a:pPr marL="1211580" lvl="2" indent="-514350"/>
            <a:endParaRPr lang="en-US" dirty="0" smtClean="0">
              <a:latin typeface="Cambria Math" panose="02040503050406030204" pitchFamily="18" charset="0"/>
              <a:ea typeface="Cambria Math" panose="02040503050406030204" pitchFamily="18" charset="0"/>
            </a:endParaRPr>
          </a:p>
          <a:p>
            <a:pPr marL="571500" indent="-514350">
              <a:buNone/>
            </a:pPr>
            <a:endParaRPr lang="en-US" dirty="0"/>
          </a:p>
        </p:txBody>
      </p:sp>
      <p:pic>
        <p:nvPicPr>
          <p:cNvPr id="4" name="Picture 3" descr="0414.jpg"/>
          <p:cNvPicPr>
            <a:picLocks noChangeAspect="1"/>
          </p:cNvPicPr>
          <p:nvPr/>
        </p:nvPicPr>
        <p:blipFill>
          <a:blip r:embed="rId1"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endParaRPr lang="en-US" dirty="0" smtClean="0"/>
          </a:p>
          <a:p>
            <a:r>
              <a:rPr lang="en-US" dirty="0" smtClean="0"/>
              <a:t>(</a:t>
            </a:r>
            <a:r>
              <a:rPr lang="en-US" dirty="0" smtClean="0">
                <a:latin typeface="Cambria Math" panose="02040503050406030204" pitchFamily="18" charset="0"/>
                <a:ea typeface="Cambria Math" panose="02040503050406030204" pitchFamily="18" charset="0"/>
              </a:rPr>
              <a:t>1170</a:t>
            </a:r>
            <a:r>
              <a:rPr lang="en-US" dirty="0" smtClean="0"/>
              <a:t>- </a:t>
            </a:r>
            <a:r>
              <a:rPr lang="en-US" dirty="0" smtClean="0">
                <a:latin typeface="Cambria Math" panose="02040503050406030204" pitchFamily="18" charset="0"/>
                <a:ea typeface="Cambria Math" panose="02040503050406030204" pitchFamily="18" charset="0"/>
              </a:rPr>
              <a:t>1250</a:t>
            </a:r>
            <a:r>
              <a:rPr lang="en-US" dirty="0" smtClean="0"/>
              <a:t>)</a:t>
            </a:r>
            <a:endParaRPr lang="en-US" dirty="0"/>
          </a:p>
        </p:txBody>
      </p:sp>
      <p:sp>
        <p:nvSpPr>
          <p:cNvPr id="7" name="TextBox 6"/>
          <p:cNvSpPr txBox="1"/>
          <p:nvPr/>
        </p:nvSpPr>
        <p:spPr>
          <a:xfrm>
            <a:off x="4724400" y="3048000"/>
            <a:ext cx="3352800" cy="1754326"/>
          </a:xfrm>
          <a:prstGeom prst="rect">
            <a:avLst/>
          </a:prstGeom>
          <a:noFill/>
          <a:ln>
            <a:solidFill>
              <a:schemeClr val="accent1"/>
            </a:solidFill>
          </a:ln>
        </p:spPr>
        <p:txBody>
          <a:bodyPr wrap="square" rtlCol="0">
            <a:spAutoFit/>
          </a:bodyPr>
          <a:lstStyle/>
          <a:p>
            <a:r>
              <a:rPr lang="en-US" dirty="0" smtClean="0"/>
              <a:t>In Chapter 8, the Fibonacci numbers are used to model population growth of rabbits. This was an application described by Fibonacci himself.</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Recursive definitions </a:t>
            </a:r>
            <a:r>
              <a:rPr lang="en-US" dirty="0" smtClean="0"/>
              <a:t>of sets have two parts:</a:t>
            </a:r>
            <a:endParaRPr lang="en-US" dirty="0" smtClean="0"/>
          </a:p>
          <a:p>
            <a:pPr lvl="1"/>
            <a:r>
              <a:rPr lang="en-US" dirty="0" smtClean="0"/>
              <a:t>The </a:t>
            </a:r>
            <a:r>
              <a:rPr lang="en-US" i="1" dirty="0" smtClean="0"/>
              <a:t>basis step </a:t>
            </a:r>
            <a:r>
              <a:rPr lang="en-US" dirty="0" smtClean="0"/>
              <a:t>specifies an initial collection of elements.</a:t>
            </a:r>
            <a:endParaRPr lang="en-US" dirty="0" smtClean="0"/>
          </a:p>
          <a:p>
            <a:pPr lvl="1"/>
            <a:r>
              <a:rPr lang="en-US" dirty="0" smtClean="0"/>
              <a:t>The </a:t>
            </a:r>
            <a:r>
              <a:rPr lang="en-US" i="1" dirty="0" smtClean="0"/>
              <a:t>recursive step </a:t>
            </a:r>
            <a:r>
              <a:rPr lang="en-US" dirty="0" smtClean="0"/>
              <a:t>gives the rules for forming new elements in the set from those already known to be in the set.</a:t>
            </a:r>
            <a:endParaRPr lang="en-US" dirty="0" smtClean="0"/>
          </a:p>
          <a:p>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endParaRPr lang="en-US" dirty="0" smtClean="0"/>
          </a:p>
          <a:p>
            <a:r>
              <a:rPr lang="en-US" dirty="0" smtClean="0"/>
              <a:t>We will always assume that the exclusion rule holds, even if it is not explicitly mentioned. </a:t>
            </a:r>
            <a:endParaRPr lang="en-US" dirty="0" smtClean="0"/>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endParaRPr lang="en-US" dirty="0" smtClean="0"/>
          </a:p>
          <a:p>
            <a:r>
              <a:rPr lang="en-US" dirty="0" smtClean="0"/>
              <a:t>Examples of Proof by Mathematical Induction</a:t>
            </a:r>
            <a:endParaRPr lang="en-US" dirty="0" smtClean="0"/>
          </a:p>
          <a:p>
            <a:r>
              <a:rPr lang="en-US" dirty="0" smtClean="0"/>
              <a:t>Mistaken Proofs by Mathematical Induction</a:t>
            </a:r>
            <a:endParaRPr lang="en-US" dirty="0" smtClean="0"/>
          </a:p>
          <a:p>
            <a:r>
              <a:rPr lang="en-US" dirty="0" smtClean="0"/>
              <a:t>Guidelines for Proofs by Mathematical Induction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endParaRPr lang="en-US" dirty="0" smtClean="0"/>
          </a:p>
          <a:p>
            <a:pPr marL="971550" lvl="1" indent="-514350">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 3</a:t>
            </a:r>
            <a:r>
              <a:rPr lang="en-US" dirty="0" smtClean="0">
                <a:latin typeface="Cambria Math" panose="02040503050406030204"/>
                <a:ea typeface="Cambria Math" panose="02040503050406030204"/>
              </a:rPr>
              <a:t> ∊</a:t>
            </a:r>
            <a:r>
              <a:rPr lang="en-US" i="1" dirty="0" smtClean="0"/>
              <a:t> </a:t>
            </a:r>
            <a:r>
              <a:rPr lang="en-US" dirty="0" smtClean="0"/>
              <a:t>S.</a:t>
            </a:r>
            <a:endParaRPr lang="en-US" dirty="0" smtClean="0"/>
          </a:p>
          <a:p>
            <a:pPr marL="971550" lvl="1" indent="-514350">
              <a:buNone/>
            </a:pPr>
            <a:r>
              <a:rPr lang="en-US" dirty="0" smtClean="0"/>
              <a:t>RECURSIVE STEP: If </a:t>
            </a:r>
            <a:r>
              <a:rPr lang="en-US" i="1" dirty="0" smtClean="0"/>
              <a:t>x</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anose="02040503050406030204" pitchFamily="18" charset="0"/>
                <a:ea typeface="Cambria Math" panose="02040503050406030204" pitchFamily="18" charset="0"/>
              </a:rPr>
              <a:t>3</a:t>
            </a:r>
            <a:r>
              <a:rPr lang="en-US" dirty="0" smtClean="0"/>
              <a:t> is in </a:t>
            </a:r>
            <a:r>
              <a:rPr lang="en-US" i="1" dirty="0" smtClean="0"/>
              <a:t>S</a:t>
            </a:r>
            <a:r>
              <a:rPr lang="en-US" dirty="0" smtClean="0"/>
              <a:t>, then </a:t>
            </a:r>
            <a:r>
              <a:rPr lang="en-US"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6</a:t>
            </a:r>
            <a:r>
              <a:rPr lang="en-US" dirty="0" smtClean="0"/>
              <a:t>, then </a:t>
            </a:r>
            <a:r>
              <a:rPr lang="en-US"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6</a:t>
            </a:r>
            <a:r>
              <a:rPr lang="en-US" dirty="0" smtClean="0"/>
              <a:t> = </a:t>
            </a:r>
            <a:r>
              <a:rPr lang="en-US" dirty="0" smtClean="0">
                <a:latin typeface="Cambria Math" panose="02040503050406030204" pitchFamily="18" charset="0"/>
                <a:ea typeface="Cambria Math" panose="02040503050406030204" pitchFamily="18" charset="0"/>
              </a:rPr>
              <a:t>9</a:t>
            </a:r>
            <a:r>
              <a:rPr lang="en-US" dirty="0" smtClean="0"/>
              <a:t>, etc.</a:t>
            </a:r>
            <a:endParaRPr lang="en-US" dirty="0" smtClean="0"/>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endParaRPr lang="en-US" dirty="0" smtClean="0"/>
          </a:p>
          <a:p>
            <a:pPr marL="971550" lvl="1" indent="-514350">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 0 </a:t>
            </a:r>
            <a:r>
              <a:rPr lang="en-US" dirty="0" smtClean="0">
                <a:latin typeface="Cambria Math" panose="02040503050406030204"/>
                <a:ea typeface="Cambria Math" panose="02040503050406030204"/>
              </a:rPr>
              <a:t>∊</a:t>
            </a:r>
            <a:r>
              <a:rPr lang="en-US" dirty="0" smtClean="0"/>
              <a:t> </a:t>
            </a:r>
            <a:r>
              <a:rPr lang="en-US" b="1" dirty="0" smtClean="0"/>
              <a:t>N.</a:t>
            </a:r>
            <a:endParaRPr lang="en-US" b="1" dirty="0" smtClean="0"/>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anose="02040503050406030204" pitchFamily="18" charset="0"/>
                <a:ea typeface="Cambria Math" panose="02040503050406030204"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anose="02040503050406030204" pitchFamily="18" charset="0"/>
                <a:ea typeface="Cambria Math" panose="02040503050406030204" pitchFamily="18" charset="0"/>
              </a:rPr>
              <a:t>0</a:t>
            </a:r>
            <a:r>
              <a:rPr lang="en-US" dirty="0" smtClean="0"/>
              <a:t> is in </a:t>
            </a:r>
            <a:r>
              <a:rPr lang="en-US" i="1" dirty="0" smtClean="0"/>
              <a:t>S</a:t>
            </a:r>
            <a:r>
              <a:rPr lang="en-US" dirty="0" smtClean="0"/>
              <a:t>, then </a:t>
            </a:r>
            <a:r>
              <a:rPr lang="en-US"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then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2</a:t>
            </a:r>
            <a:r>
              <a:rPr lang="en-US" dirty="0" smtClean="0"/>
              <a:t>, etc.</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endParaRPr lang="en-US" dirty="0" smtClean="0"/>
          </a:p>
          <a:p>
            <a:pPr marL="971550" lvl="1" indent="-514350">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 </a:t>
            </a:r>
            <a:r>
              <a:rPr lang="el-GR" dirty="0" smtClean="0"/>
              <a:t>λ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panose="05050102010706020507"/>
              </a:rPr>
              <a:t></a:t>
            </a:r>
            <a:r>
              <a:rPr lang="en-US" dirty="0" smtClean="0"/>
              <a:t> </a:t>
            </a:r>
            <a:r>
              <a:rPr lang="el-GR" dirty="0" smtClean="0"/>
              <a:t>Σ</a:t>
            </a:r>
            <a:r>
              <a:rPr lang="en-US" dirty="0" smtClean="0"/>
              <a:t>*</a:t>
            </a:r>
            <a:r>
              <a:rPr lang="en-US" i="1" dirty="0" smtClean="0"/>
              <a:t>.</a:t>
            </a:r>
            <a:endParaRPr lang="en-US" i="1" dirty="0" smtClean="0"/>
          </a:p>
          <a:p>
            <a:pPr>
              <a:buNone/>
            </a:pPr>
            <a:r>
              <a:rPr lang="en-US" b="1" dirty="0" smtClean="0">
                <a:sym typeface="Symbol" panose="05050102010706020507"/>
              </a:rPr>
              <a:t>   Example</a:t>
            </a:r>
            <a:r>
              <a:rPr lang="en-US" dirty="0" smtClean="0">
                <a:sym typeface="Symbol" panose="05050102010706020507"/>
              </a:rPr>
              <a:t>:  If </a:t>
            </a:r>
            <a:r>
              <a:rPr lang="el-GR" dirty="0" smtClean="0"/>
              <a:t>Σ</a:t>
            </a:r>
            <a:r>
              <a:rPr lang="en-US" i="1" dirty="0" smtClean="0"/>
              <a:t> = </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the strings in </a:t>
            </a:r>
            <a:r>
              <a:rPr lang="en-US" dirty="0" smtClean="0">
                <a:sym typeface="Symbol" panose="05050102010706020507"/>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a:t>
            </a:r>
            <a:r>
              <a:rPr lang="en-US" dirty="0" smtClean="0">
                <a:latin typeface="Cambria Math" panose="02040503050406030204" pitchFamily="18" charset="0"/>
                <a:ea typeface="Cambria Math" panose="02040503050406030204" pitchFamily="18" charset="0"/>
              </a:rPr>
              <a:t>1, 00</a:t>
            </a:r>
            <a:r>
              <a:rPr lang="en-US" dirty="0" smtClean="0"/>
              <a:t>,</a:t>
            </a:r>
            <a:r>
              <a:rPr lang="en-US" dirty="0" smtClean="0">
                <a:latin typeface="Cambria Math" panose="02040503050406030204" pitchFamily="18" charset="0"/>
                <a:ea typeface="Cambria Math" panose="02040503050406030204" pitchFamily="18" charset="0"/>
              </a:rPr>
              <a:t>01,10, 11, etc.</a:t>
            </a:r>
            <a:endParaRPr lang="en-US" dirty="0" smtClean="0"/>
          </a:p>
          <a:p>
            <a:pPr>
              <a:buNone/>
            </a:pPr>
            <a:r>
              <a:rPr lang="en-US" b="1" dirty="0" smtClean="0">
                <a:sym typeface="Symbol" panose="05050102010706020507"/>
              </a:rPr>
              <a:t>   Example</a:t>
            </a:r>
            <a:r>
              <a:rPr lang="en-US" dirty="0" smtClean="0">
                <a:sym typeface="Symbol" panose="05050102010706020507"/>
              </a:rPr>
              <a:t>:  If </a:t>
            </a:r>
            <a:r>
              <a:rPr lang="el-GR" dirty="0" smtClean="0"/>
              <a:t>Σ</a:t>
            </a:r>
            <a:r>
              <a:rPr lang="en-US" i="1" dirty="0" smtClean="0"/>
              <a:t> = </a:t>
            </a:r>
            <a:r>
              <a:rPr lang="en-US" dirty="0" smtClean="0"/>
              <a:t>{</a:t>
            </a:r>
            <a:r>
              <a:rPr lang="en-US" i="1" dirty="0" err="1" smtClean="0">
                <a:ea typeface="Cambria Math" panose="02040503050406030204" pitchFamily="18" charset="0"/>
              </a:rPr>
              <a:t>a</a:t>
            </a:r>
            <a:r>
              <a:rPr lang="en-US" dirty="0" err="1" smtClean="0"/>
              <a:t>,</a:t>
            </a:r>
            <a:r>
              <a:rPr lang="en-US" i="1" dirty="0" err="1" smtClean="0">
                <a:ea typeface="Cambria Math" panose="02040503050406030204"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anose="02040503050406030204" pitchFamily="18" charset="0"/>
                <a:ea typeface="Cambria Math" panose="02040503050406030204" pitchFamily="18" charset="0"/>
              </a:rPr>
              <a:t>.</a:t>
            </a:r>
            <a:endParaRPr lang="en-US" dirty="0" smtClean="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Since </a:t>
            </a:r>
            <a:r>
              <a:rPr lang="el-GR" dirty="0" smtClean="0"/>
              <a:t>λ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anose="02040503050406030204" pitchFamily="18" charset="0"/>
              </a:rPr>
              <a:t>a</a:t>
            </a:r>
            <a:r>
              <a:rPr lang="en-US" dirty="0" smtClean="0">
                <a:latin typeface="Cambria Math" panose="02040503050406030204" pitchFamily="18" charset="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 </a:t>
            </a:r>
            <a:r>
              <a:rPr lang="en-US" i="1" dirty="0" smtClean="0"/>
              <a:t>a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endParaRPr lang="en-US" dirty="0" smtClean="0"/>
          </a:p>
          <a:p>
            <a:pPr lvl="1"/>
            <a:r>
              <a:rPr lang="en-US" dirty="0" smtClean="0">
                <a:latin typeface="Cambria Math" panose="02040503050406030204" pitchFamily="18" charset="0"/>
                <a:ea typeface="Cambria Math" panose="02040503050406030204" pitchFamily="18" charset="0"/>
              </a:rPr>
              <a:t>Since </a:t>
            </a:r>
            <a:r>
              <a:rPr lang="en-US" i="1" dirty="0" smtClean="0">
                <a:ea typeface="Cambria Math" panose="02040503050406030204" pitchFamily="18" charset="0"/>
              </a:rPr>
              <a:t>a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anose="02040503050406030204" pitchFamily="18" charset="0"/>
              </a:rPr>
              <a:t>a</a:t>
            </a:r>
            <a:r>
              <a:rPr lang="en-US" dirty="0" smtClean="0">
                <a:latin typeface="Cambria Math" panose="02040503050406030204" pitchFamily="18" charset="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endParaRPr lang="en-US" dirty="0" smtClean="0"/>
          </a:p>
          <a:p>
            <a:pPr lvl="1"/>
            <a:r>
              <a:rPr lang="en-US" dirty="0" smtClean="0">
                <a:latin typeface="Cambria Math" panose="02040503050406030204" pitchFamily="18" charset="0"/>
                <a:ea typeface="Cambria Math" panose="02040503050406030204" pitchFamily="18" charset="0"/>
              </a:rPr>
              <a:t>Since </a:t>
            </a:r>
            <a:r>
              <a:rPr lang="en-US" i="1" dirty="0" err="1" smtClean="0">
                <a:ea typeface="Cambria Math" panose="02040503050406030204" pitchFamily="18" charset="0"/>
              </a:rPr>
              <a:t>aa</a:t>
            </a:r>
            <a:r>
              <a:rPr lang="en-US" i="1" dirty="0" smtClean="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anose="02040503050406030204" pitchFamily="18" charset="0"/>
              </a:rPr>
              <a:t>b</a:t>
            </a:r>
            <a:r>
              <a:rPr lang="en-US" dirty="0" smtClean="0">
                <a:latin typeface="Cambria Math" panose="02040503050406030204" pitchFamily="18" charset="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a:t>
            </a:r>
            <a:endParaRPr lang="en-US" dirty="0" smtClean="0"/>
          </a:p>
          <a:p>
            <a:pPr lvl="1"/>
            <a:endParaRPr lang="en-US" dirty="0" smtClean="0"/>
          </a:p>
          <a:p>
            <a:pPr lvl="1"/>
            <a:endParaRPr lang="en-US" dirty="0" smtClean="0"/>
          </a:p>
          <a:p>
            <a:pPr marL="571500" indent="-514350">
              <a:buNone/>
            </a:pPr>
            <a:endParaRPr lang="en-US" i="1" dirty="0" smtClean="0">
              <a:sym typeface="Symbol" panose="05050102010706020507"/>
            </a:endParaRPr>
          </a:p>
          <a:p>
            <a:pPr marL="571500" indent="-514350">
              <a:buNone/>
            </a:pPr>
            <a:endParaRPr lang="en-US" i="1" dirty="0" smtClean="0"/>
          </a:p>
          <a:p>
            <a:pPr marL="571500" indent="-514350"/>
            <a:endParaRPr lang="en-US" dirty="0" smtClean="0">
              <a:sym typeface="Symbol" panose="05050102010706020507"/>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panose="02040503050406030204"/>
                <a:ea typeface="Cambria Math" panose="02040503050406030204"/>
              </a:rPr>
              <a:t>∙, </a:t>
            </a:r>
            <a:r>
              <a:rPr lang="en-US" dirty="0" smtClean="0">
                <a:ea typeface="Cambria Math" panose="02040503050406030204"/>
              </a:rPr>
              <a:t>recursively as follows.</a:t>
            </a:r>
            <a:endParaRPr lang="en-US" dirty="0" smtClean="0">
              <a:ea typeface="Cambria Math" panose="02040503050406030204"/>
            </a:endParaRPr>
          </a:p>
          <a:p>
            <a:pPr marL="971550" lvl="1" indent="-514350">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 If </a:t>
            </a:r>
            <a:r>
              <a:rPr lang="en-US" i="1" dirty="0" smtClean="0"/>
              <a:t>w </a:t>
            </a:r>
            <a:r>
              <a:rPr lang="en-US" dirty="0" smtClean="0">
                <a:sym typeface="Symbol" panose="05050102010706020507"/>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panose="02040503050406030204"/>
                <a:ea typeface="Cambria Math" panose="02040503050406030204"/>
              </a:rPr>
              <a:t> ∙</a:t>
            </a:r>
            <a:r>
              <a:rPr lang="el-GR" dirty="0" smtClean="0"/>
              <a:t> λ</a:t>
            </a:r>
            <a:r>
              <a:rPr lang="en-US" dirty="0" smtClean="0"/>
              <a:t>= </a:t>
            </a:r>
            <a:r>
              <a:rPr lang="en-US" i="1" dirty="0" smtClean="0"/>
              <a:t>w</a:t>
            </a:r>
            <a:r>
              <a:rPr lang="en-US" b="1" dirty="0" smtClean="0"/>
              <a:t>.</a:t>
            </a:r>
            <a:endParaRPr lang="en-US" b="1" dirty="0" smtClean="0"/>
          </a:p>
          <a:p>
            <a:pPr marL="971550" lvl="1" indent="-514350">
              <a:buNone/>
            </a:pPr>
            <a:r>
              <a:rPr lang="en-US" dirty="0" smtClean="0"/>
              <a:t>RECURSIVE STEP: </a:t>
            </a:r>
            <a:r>
              <a:rPr lang="en-US" dirty="0" smtClean="0">
                <a:latin typeface="Cambria Math" panose="02040503050406030204" pitchFamily="18" charset="0"/>
                <a:ea typeface="Cambria Math" panose="02040503050406030204" pitchFamily="18" charset="0"/>
              </a:rPr>
              <a:t>If </a:t>
            </a:r>
            <a:r>
              <a:rPr lang="en-US" i="1" dirty="0" smtClean="0"/>
              <a:t>w</a:t>
            </a:r>
            <a:r>
              <a:rPr lang="en-US" baseline="-25000" dirty="0" smtClean="0">
                <a:latin typeface="Cambria Math" panose="02040503050406030204" pitchFamily="18" charset="0"/>
                <a:ea typeface="Cambria Math" panose="02040503050406030204" pitchFamily="18" charset="0"/>
              </a:rPr>
              <a:t>1</a:t>
            </a:r>
            <a:r>
              <a:rPr lang="en-US" i="1" dirty="0" smtClean="0"/>
              <a:t> </a:t>
            </a:r>
            <a:r>
              <a:rPr lang="en-US" dirty="0" smtClean="0">
                <a:sym typeface="Symbol" panose="05050102010706020507"/>
              </a:rPr>
              <a:t></a:t>
            </a:r>
            <a:r>
              <a:rPr lang="en-US" dirty="0" smtClean="0"/>
              <a:t> </a:t>
            </a:r>
            <a:r>
              <a:rPr lang="el-GR" dirty="0" smtClean="0"/>
              <a:t>Σ</a:t>
            </a:r>
            <a:r>
              <a:rPr lang="en-US" dirty="0" smtClean="0"/>
              <a:t>* and</a:t>
            </a:r>
            <a:r>
              <a:rPr lang="en-US" i="1" dirty="0" smtClean="0"/>
              <a:t> w</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sym typeface="Symbol" panose="05050102010706020507"/>
              </a:rPr>
              <a:t></a:t>
            </a:r>
            <a:r>
              <a:rPr lang="en-US" dirty="0" smtClean="0"/>
              <a:t> </a:t>
            </a:r>
            <a:r>
              <a:rPr lang="el-GR" dirty="0" smtClean="0"/>
              <a:t>Σ</a:t>
            </a:r>
            <a:r>
              <a:rPr lang="en-US" dirty="0" smtClean="0"/>
              <a:t>* and x</a:t>
            </a:r>
            <a:r>
              <a:rPr lang="en-US" dirty="0" smtClean="0">
                <a:sym typeface="Symbol" panose="05050102010706020507"/>
              </a:rPr>
              <a:t> </a:t>
            </a:r>
            <a:r>
              <a:rPr lang="en-US" dirty="0" smtClean="0"/>
              <a:t> </a:t>
            </a:r>
            <a:r>
              <a:rPr lang="el-GR" dirty="0" smtClean="0"/>
              <a:t>Σ</a:t>
            </a:r>
            <a:r>
              <a:rPr lang="en-US" i="1" dirty="0" smtClean="0"/>
              <a:t>, </a:t>
            </a:r>
            <a:r>
              <a:rPr lang="en-US" dirty="0" smtClean="0"/>
              <a:t>then</a:t>
            </a:r>
            <a:r>
              <a:rPr lang="en-US" i="1" dirty="0" smtClean="0"/>
              <a:t> w</a:t>
            </a:r>
            <a:r>
              <a:rPr lang="en-US" baseline="-25000" dirty="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 ∙</a:t>
            </a:r>
            <a:r>
              <a:rPr lang="el-GR" dirty="0" smtClean="0"/>
              <a:t> </a:t>
            </a:r>
            <a:r>
              <a:rPr lang="en-US" dirty="0" smtClean="0"/>
              <a:t>(</a:t>
            </a:r>
            <a:r>
              <a:rPr lang="en-US" i="1" dirty="0" smtClean="0"/>
              <a:t>w</a:t>
            </a:r>
            <a:r>
              <a:rPr lang="en-US" baseline="-25000" dirty="0" smtClean="0">
                <a:latin typeface="Cambria Math" panose="02040503050406030204" pitchFamily="18" charset="0"/>
                <a:ea typeface="Cambria Math" panose="02040503050406030204" pitchFamily="18" charset="0"/>
              </a:rPr>
              <a:t>2 </a:t>
            </a:r>
            <a:r>
              <a:rPr lang="en-US" i="1" dirty="0" smtClean="0"/>
              <a:t>x</a:t>
            </a:r>
            <a:r>
              <a:rPr lang="en-US" dirty="0" smtClean="0"/>
              <a:t>)= (</a:t>
            </a:r>
            <a:r>
              <a:rPr lang="en-US" i="1" dirty="0" smtClean="0"/>
              <a:t>w</a:t>
            </a:r>
            <a:r>
              <a:rPr lang="en-US" baseline="-25000" dirty="0" smtClean="0">
                <a:latin typeface="Cambria Math" panose="02040503050406030204" pitchFamily="18" charset="0"/>
                <a:ea typeface="Cambria Math" panose="02040503050406030204" pitchFamily="18" charset="0"/>
              </a:rPr>
              <a:t>1 </a:t>
            </a:r>
            <a:r>
              <a:rPr lang="en-US" dirty="0" smtClean="0">
                <a:latin typeface="Cambria Math" panose="02040503050406030204"/>
                <a:ea typeface="Cambria Math" panose="02040503050406030204"/>
              </a:rPr>
              <a:t>∙</a:t>
            </a:r>
            <a:r>
              <a:rPr lang="en-US" i="1" dirty="0" smtClean="0"/>
              <a:t> w</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anose="02040503050406030204" pitchFamily="18" charset="0"/>
                <a:ea typeface="Cambria Math" panose="02040503050406030204" pitchFamily="18" charset="0"/>
              </a:rPr>
              <a:t>1 </a:t>
            </a:r>
            <a:r>
              <a:rPr lang="en-US" dirty="0" smtClean="0">
                <a:latin typeface="Cambria Math" panose="02040503050406030204"/>
                <a:ea typeface="Cambria Math" panose="02040503050406030204"/>
              </a:rPr>
              <a:t>∙</a:t>
            </a:r>
            <a:r>
              <a:rPr lang="en-US" i="1" dirty="0" smtClean="0"/>
              <a:t> w</a:t>
            </a:r>
            <a:r>
              <a:rPr lang="en-US" baseline="-25000" dirty="0" smtClean="0">
                <a:latin typeface="Cambria Math" panose="02040503050406030204" pitchFamily="18" charset="0"/>
                <a:ea typeface="Cambria Math" panose="02040503050406030204" pitchFamily="18" charset="0"/>
              </a:rPr>
              <a:t>2</a:t>
            </a:r>
            <a:r>
              <a:rPr lang="en-US" dirty="0" smtClean="0"/>
              <a:t>  is written as </a:t>
            </a:r>
            <a:r>
              <a:rPr lang="en-US" i="1" dirty="0" smtClean="0"/>
              <a:t>w</a:t>
            </a:r>
            <a:r>
              <a:rPr lang="en-US" baseline="-25000" dirty="0" smtClean="0">
                <a:latin typeface="Cambria Math" panose="02040503050406030204" pitchFamily="18" charset="0"/>
                <a:ea typeface="Cambria Math" panose="02040503050406030204" pitchFamily="18" charset="0"/>
              </a:rPr>
              <a:t>1 </a:t>
            </a:r>
            <a:r>
              <a:rPr lang="en-US" i="1" dirty="0" smtClean="0"/>
              <a:t>w</a:t>
            </a:r>
            <a:r>
              <a:rPr lang="en-US" baseline="-25000" dirty="0" smtClean="0">
                <a:latin typeface="Cambria Math" panose="02040503050406030204" pitchFamily="18" charset="0"/>
                <a:ea typeface="Cambria Math" panose="02040503050406030204" pitchFamily="18" charset="0"/>
              </a:rPr>
              <a:t>2</a:t>
            </a:r>
            <a:r>
              <a:rPr lang="en-US" dirty="0" smtClean="0"/>
              <a:t>.</a:t>
            </a:r>
            <a:endParaRPr lang="en-US" dirty="0" smtClean="0"/>
          </a:p>
          <a:p>
            <a:r>
              <a:rPr lang="en-US" dirty="0" smtClean="0"/>
              <a:t>If </a:t>
            </a:r>
            <a:r>
              <a:rPr lang="en-US" i="1" dirty="0" smtClean="0"/>
              <a:t>w</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anose="02040503050406030204" pitchFamily="18" charset="0"/>
                <a:ea typeface="Cambria Math" panose="02040503050406030204" pitchFamily="18" charset="0"/>
              </a:rPr>
              <a:t>1 </a:t>
            </a:r>
            <a:r>
              <a:rPr lang="en-US" i="1" dirty="0" smtClean="0"/>
              <a:t>w</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smtClean="0"/>
              <a:t>abracadabra.</a:t>
            </a:r>
            <a:endParaRPr lang="en-US"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endParaRPr lang="en-US" dirty="0" smtClean="0"/>
          </a:p>
          <a:p>
            <a:pPr>
              <a:buNone/>
            </a:pPr>
            <a:r>
              <a:rPr lang="en-US" b="1" dirty="0" smtClean="0"/>
              <a:t>   Solution</a:t>
            </a:r>
            <a:r>
              <a:rPr lang="en-US" dirty="0" smtClean="0"/>
              <a:t>: The length of a string can be recursively defined by:</a:t>
            </a:r>
            <a:endParaRPr lang="en-US" dirty="0" smtClean="0"/>
          </a:p>
          <a:p>
            <a:pPr lvl="1">
              <a:buNone/>
            </a:pPr>
            <a:r>
              <a:rPr lang="en-US" i="1" dirty="0" smtClean="0"/>
              <a:t>l</a:t>
            </a:r>
            <a:r>
              <a:rPr lang="en-US" dirty="0" smtClean="0"/>
              <a:t>(</a:t>
            </a:r>
            <a:r>
              <a:rPr lang="en-US" i="1" dirty="0">
                <a:latin typeface="Cambria Math" panose="02040503050406030204"/>
                <a:ea typeface="Cambria Math" panose="02040503050406030204"/>
              </a:rPr>
              <a:t>λ</a:t>
            </a:r>
            <a:r>
              <a:rPr lang="en-US" dirty="0" smtClean="0"/>
              <a:t>) = </a:t>
            </a:r>
            <a:r>
              <a:rPr lang="en-US" dirty="0" smtClean="0">
                <a:latin typeface="Cambria Math" panose="02040503050406030204" pitchFamily="18" charset="0"/>
                <a:ea typeface="Cambria Math" panose="02040503050406030204" pitchFamily="18" charset="0"/>
              </a:rPr>
              <a:t>0</a:t>
            </a:r>
            <a:r>
              <a:rPr lang="en-US" dirty="0" smtClean="0"/>
              <a:t>;</a:t>
            </a:r>
            <a:endParaRPr lang="en-US" dirty="0" smtClean="0"/>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anose="02040503050406030204" pitchFamily="18" charset="0"/>
                <a:ea typeface="Cambria Math" panose="02040503050406030204" pitchFamily="18" charset="0"/>
              </a:rPr>
              <a:t>1 </a:t>
            </a:r>
            <a:r>
              <a:rPr lang="en-US" dirty="0" smtClean="0">
                <a:ea typeface="Cambria Math" panose="02040503050406030204" pitchFamily="18" charset="0"/>
              </a:rPr>
              <a:t>if </a:t>
            </a:r>
            <a:r>
              <a:rPr lang="en-US" i="1" dirty="0" smtClean="0"/>
              <a:t>w </a:t>
            </a:r>
            <a:r>
              <a:rPr lang="en-US" dirty="0" smtClean="0">
                <a:latin typeface="Cambria Math" panose="02040503050406030204"/>
                <a:ea typeface="Cambria Math" panose="02040503050406030204"/>
              </a:rPr>
              <a:t>∊</a:t>
            </a:r>
            <a:r>
              <a:rPr lang="en-US" dirty="0" smtClean="0"/>
              <a:t> </a:t>
            </a:r>
            <a:r>
              <a:rPr lang="el-GR" dirty="0" smtClean="0"/>
              <a:t>Σ</a:t>
            </a:r>
            <a:r>
              <a:rPr lang="en-US" dirty="0" smtClean="0"/>
              <a:t>* and </a:t>
            </a:r>
            <a:r>
              <a:rPr lang="en-US" i="1" dirty="0" smtClean="0"/>
              <a:t>x</a:t>
            </a:r>
            <a:r>
              <a:rPr lang="en-US" dirty="0" smtClean="0">
                <a:sym typeface="Symbol" panose="05050102010706020507"/>
              </a:rPr>
              <a:t> </a:t>
            </a:r>
            <a:r>
              <a:rPr lang="en-US" dirty="0" smtClean="0">
                <a:latin typeface="Cambria Math" panose="02040503050406030204"/>
                <a:ea typeface="Cambria Math" panose="02040503050406030204"/>
              </a:rPr>
              <a:t>∊</a:t>
            </a:r>
            <a:r>
              <a:rPr lang="en-US" dirty="0" smtClean="0"/>
              <a:t> </a:t>
            </a:r>
            <a:r>
              <a:rPr lang="el-GR" dirty="0" smtClean="0"/>
              <a:t>Σ</a:t>
            </a:r>
            <a:r>
              <a:rPr lang="en-US" i="1"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07" y="228600"/>
            <a:ext cx="8229600" cy="762000"/>
          </a:xfrm>
        </p:spPr>
        <p:txBody>
          <a:bodyPr>
            <a:normAutofit fontScale="90000"/>
          </a:bodyPr>
          <a:lstStyle/>
          <a:p>
            <a:r>
              <a:rPr lang="en-US" dirty="0" smtClean="0"/>
              <a:t>Balanced Parentheses</a:t>
            </a:r>
            <a:endParaRPr lang="en-US" dirty="0"/>
          </a:p>
        </p:txBody>
      </p:sp>
      <p:sp>
        <p:nvSpPr>
          <p:cNvPr id="3" name="Content Placeholder 2"/>
          <p:cNvSpPr>
            <a:spLocks noGrp="1"/>
          </p:cNvSpPr>
          <p:nvPr>
            <p:ph idx="1"/>
          </p:nvPr>
        </p:nvSpPr>
        <p:spPr>
          <a:xfrm>
            <a:off x="381000" y="1219200"/>
            <a:ext cx="8229600" cy="4389120"/>
          </a:xfrm>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endParaRPr lang="en-US" dirty="0" smtClean="0"/>
          </a:p>
          <a:p>
            <a:pPr>
              <a:buNone/>
            </a:pPr>
            <a:r>
              <a:rPr lang="en-US" dirty="0" smtClean="0"/>
              <a:t>   </a:t>
            </a:r>
            <a:r>
              <a:rPr lang="en-US" b="1" dirty="0" smtClean="0"/>
              <a:t>Solution</a:t>
            </a:r>
            <a:r>
              <a:rPr lang="en-US" dirty="0" smtClean="0"/>
              <a:t>:</a:t>
            </a:r>
            <a:endParaRPr lang="en-US" dirty="0" smtClean="0"/>
          </a:p>
          <a:p>
            <a:pPr lvl="1">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a:t>
            </a:r>
            <a:r>
              <a:rPr lang="en-US" dirty="0" smtClean="0"/>
              <a:t>  () </a:t>
            </a:r>
            <a:r>
              <a:rPr lang="en-US" dirty="0" smtClean="0">
                <a:latin typeface="Cambria Math" panose="02040503050406030204"/>
                <a:ea typeface="Cambria Math" panose="02040503050406030204"/>
              </a:rPr>
              <a:t>∊</a:t>
            </a:r>
            <a:r>
              <a:rPr lang="en-US" dirty="0" smtClean="0"/>
              <a:t> </a:t>
            </a:r>
            <a:r>
              <a:rPr lang="en-US" i="1" dirty="0" smtClean="0"/>
              <a:t>P</a:t>
            </a:r>
            <a:endParaRPr lang="en-US" i="1" dirty="0" smtClean="0"/>
          </a:p>
          <a:p>
            <a:pPr lvl="1">
              <a:buNone/>
            </a:pPr>
            <a:r>
              <a:rPr lang="en-US" dirty="0" smtClean="0"/>
              <a:t>RECURSIVE STEP: If </a:t>
            </a:r>
            <a:r>
              <a:rPr lang="en-US" i="1" dirty="0" smtClean="0"/>
              <a:t>w</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panose="02040503050406030204"/>
                <a:ea typeface="Cambria Math" panose="02040503050406030204"/>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panose="02040503050406030204"/>
                <a:ea typeface="Cambria Math" panose="02040503050406030204"/>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endParaRPr lang="en-US" dirty="0" smtClean="0"/>
          </a:p>
          <a:p>
            <a:r>
              <a:rPr lang="en-US" dirty="0" smtClean="0"/>
              <a:t>Why is ))(() not in </a:t>
            </a:r>
            <a:r>
              <a:rPr lang="en-US" i="1" dirty="0" smtClean="0"/>
              <a:t>P</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formulas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panose="02040503050406030204"/>
                <a:ea typeface="Cambria Math" panose="02040503050406030204"/>
              </a:rPr>
              <a:t>¬,∧,∨,→,↔</a:t>
            </a:r>
            <a:r>
              <a:rPr lang="en-US" dirty="0" smtClean="0"/>
              <a:t>}.</a:t>
            </a:r>
            <a:endParaRPr lang="en-US" dirty="0" smtClean="0"/>
          </a:p>
          <a:p>
            <a:pPr lvl="1">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formulas, then </a:t>
            </a:r>
            <a:r>
              <a:rPr lang="en-US" b="1" dirty="0" smtClean="0"/>
              <a:t>  </a:t>
            </a:r>
            <a:r>
              <a:rPr lang="en-US" dirty="0" smtClean="0"/>
              <a:t>(</a:t>
            </a:r>
            <a:r>
              <a:rPr lang="en-US" dirty="0" smtClean="0">
                <a:latin typeface="Cambria Math" panose="02040503050406030204"/>
                <a:ea typeface="Cambria Math" panose="02040503050406030204"/>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panose="02040503050406030204"/>
                <a:ea typeface="Cambria Math" panose="02040503050406030204"/>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panose="02040503050406030204"/>
                <a:ea typeface="Cambria Math" panose="02040503050406030204"/>
              </a:rPr>
              <a:t> ∨ </a:t>
            </a:r>
            <a:r>
              <a:rPr lang="en-US" i="1" dirty="0" smtClean="0"/>
              <a:t>F</a:t>
            </a:r>
            <a:r>
              <a:rPr lang="en-US" dirty="0" smtClean="0"/>
              <a:t>), (</a:t>
            </a:r>
            <a:r>
              <a:rPr lang="en-US" i="1" dirty="0" smtClean="0"/>
              <a:t>E</a:t>
            </a:r>
            <a:r>
              <a:rPr lang="en-US" dirty="0" smtClean="0">
                <a:latin typeface="Cambria Math" panose="02040503050406030204"/>
                <a:ea typeface="Cambria Math" panose="02040503050406030204"/>
              </a:rPr>
              <a:t> → </a:t>
            </a:r>
            <a:r>
              <a:rPr lang="en-US" i="1" dirty="0" smtClean="0"/>
              <a:t>F</a:t>
            </a:r>
            <a:r>
              <a:rPr lang="en-US" dirty="0" smtClean="0"/>
              <a:t>), (</a:t>
            </a:r>
            <a:r>
              <a:rPr lang="en-US" i="1" dirty="0" smtClean="0"/>
              <a:t>E</a:t>
            </a:r>
            <a:r>
              <a:rPr lang="en-US" dirty="0" smtClean="0">
                <a:latin typeface="Cambria Math" panose="02040503050406030204"/>
                <a:ea typeface="Cambria Math" panose="02040503050406030204"/>
              </a:rPr>
              <a:t> ↔ </a:t>
            </a:r>
            <a:r>
              <a:rPr lang="en-US" i="1" dirty="0" smtClean="0"/>
              <a:t>F</a:t>
            </a:r>
            <a:r>
              <a:rPr lang="en-US" dirty="0" smtClean="0"/>
              <a:t>), are well-formed formulas.</a:t>
            </a:r>
            <a:endParaRPr lang="en-US" dirty="0" smtClean="0"/>
          </a:p>
          <a:p>
            <a:pPr>
              <a:buNone/>
            </a:pPr>
            <a:r>
              <a:rPr lang="en-US" b="1" dirty="0" smtClean="0"/>
              <a:t>   Examples</a:t>
            </a:r>
            <a:r>
              <a:rPr lang="en-US" dirty="0" smtClean="0"/>
              <a:t>: ((</a:t>
            </a:r>
            <a:r>
              <a:rPr lang="en-US" i="1" dirty="0" smtClean="0"/>
              <a:t>p</a:t>
            </a:r>
            <a:r>
              <a:rPr lang="en-US" dirty="0" smtClean="0"/>
              <a:t> </a:t>
            </a:r>
            <a:r>
              <a:rPr lang="en-US" dirty="0" smtClean="0">
                <a:latin typeface="Cambria Math" panose="02040503050406030204"/>
                <a:ea typeface="Cambria Math" panose="02040503050406030204"/>
              </a:rPr>
              <a:t>∨</a:t>
            </a:r>
            <a:r>
              <a:rPr lang="en-US" i="1" dirty="0" smtClean="0">
                <a:ea typeface="Cambria Math" panose="02040503050406030204"/>
              </a:rPr>
              <a:t>q</a:t>
            </a:r>
            <a:r>
              <a:rPr lang="en-US" dirty="0" smtClean="0">
                <a:latin typeface="Cambria Math" panose="02040503050406030204"/>
                <a:ea typeface="Cambria Math" panose="02040503050406030204"/>
              </a:rPr>
              <a:t>) → (</a:t>
            </a:r>
            <a:r>
              <a:rPr lang="en-US" i="1" dirty="0" smtClean="0">
                <a:ea typeface="Cambria Math" panose="02040503050406030204"/>
              </a:rPr>
              <a:t>q</a:t>
            </a:r>
            <a:r>
              <a:rPr lang="en-US" dirty="0" smtClean="0">
                <a:latin typeface="Cambria Math" panose="02040503050406030204"/>
                <a:ea typeface="Cambria Math" panose="02040503050406030204"/>
              </a:rPr>
              <a:t> ∧ </a:t>
            </a:r>
            <a:r>
              <a:rPr lang="en-US" b="1" dirty="0" smtClean="0">
                <a:latin typeface="Cambria Math" panose="02040503050406030204"/>
                <a:ea typeface="Cambria Math" panose="02040503050406030204"/>
              </a:rPr>
              <a:t>F</a:t>
            </a:r>
            <a:r>
              <a:rPr lang="en-US" dirty="0" smtClean="0">
                <a:ea typeface="Cambria Math" panose="02040503050406030204"/>
              </a:rPr>
              <a:t>))</a:t>
            </a:r>
            <a:r>
              <a:rPr lang="en-US" dirty="0" smtClean="0">
                <a:latin typeface="Cambria Math" panose="02040503050406030204"/>
                <a:ea typeface="Cambria Math" panose="02040503050406030204"/>
              </a:rPr>
              <a:t> </a:t>
            </a:r>
            <a:r>
              <a:rPr lang="en-US" dirty="0" smtClean="0">
                <a:ea typeface="Cambria Math" panose="02040503050406030204"/>
              </a:rPr>
              <a:t>is a well-formed formula.</a:t>
            </a:r>
            <a:endParaRPr lang="en-US" dirty="0" smtClean="0">
              <a:ea typeface="Cambria Math" panose="02040503050406030204"/>
            </a:endParaRPr>
          </a:p>
          <a:p>
            <a:pPr>
              <a:buNone/>
            </a:pPr>
            <a:r>
              <a:rPr lang="en-US" dirty="0" smtClean="0">
                <a:ea typeface="Cambria Math" panose="02040503050406030204"/>
              </a:rPr>
              <a:t>                             </a:t>
            </a:r>
            <a:r>
              <a:rPr lang="en-US" i="1" dirty="0" err="1" smtClean="0">
                <a:ea typeface="Cambria Math" panose="02040503050406030204"/>
              </a:rPr>
              <a:t>pq</a:t>
            </a:r>
            <a:r>
              <a:rPr lang="en-US" i="1" dirty="0" smtClean="0">
                <a:ea typeface="Cambria Math" panose="02040503050406030204"/>
              </a:rPr>
              <a:t> </a:t>
            </a:r>
            <a:r>
              <a:rPr lang="en-US" dirty="0" smtClean="0">
                <a:latin typeface="Cambria Math" panose="02040503050406030204"/>
                <a:ea typeface="Cambria Math" panose="02040503050406030204"/>
              </a:rPr>
              <a:t>∧  </a:t>
            </a:r>
            <a:r>
              <a:rPr lang="en-US" dirty="0" smtClean="0">
                <a:ea typeface="Cambria Math" panose="02040503050406030204"/>
              </a:rPr>
              <a:t>is not a  well formed formula.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endParaRPr lang="en-US" dirty="0" smtClean="0"/>
          </a:p>
          <a:p>
            <a:pPr lvl="1">
              <a:buNone/>
            </a:pPr>
            <a:r>
              <a:rPr lang="en-US" dirty="0" smtClean="0">
                <a:ea typeface="Cambria Math" panose="02040503050406030204" pitchFamily="18" charset="0"/>
              </a:rPr>
              <a:t>BASIS STEP</a:t>
            </a:r>
            <a:r>
              <a:rPr lang="en-US" dirty="0" smtClean="0">
                <a:latin typeface="Cambria Math" panose="02040503050406030204" pitchFamily="18" charset="0"/>
                <a:ea typeface="Cambria Math" panose="02040503050406030204"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 …,</a:t>
            </a:r>
            <a:r>
              <a:rPr lang="en-US" i="1" dirty="0" err="1" smtClean="0"/>
              <a:t>T</a:t>
            </a:r>
            <a:r>
              <a:rPr lang="en-US" i="1" baseline="-25000" dirty="0" err="1" smtClean="0">
                <a:ea typeface="Cambria Math" panose="02040503050406030204" pitchFamily="18" charset="0"/>
              </a:rPr>
              <a:t>n</a:t>
            </a:r>
            <a:r>
              <a:rPr lang="en-US" dirty="0" smtClean="0"/>
              <a:t> are disjoint rooted trees with roots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 …,</a:t>
            </a:r>
            <a:r>
              <a:rPr lang="en-US" i="1" dirty="0" err="1" smtClean="0"/>
              <a:t>T</a:t>
            </a:r>
            <a:r>
              <a:rPr lang="en-US" i="1" baseline="-25000" dirty="0" err="1" smtClean="0">
                <a:ea typeface="Cambria Math" panose="02040503050406030204"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i="1" dirty="0" err="1" smtClean="0"/>
              <a:t>r</a:t>
            </a:r>
            <a:r>
              <a:rPr lang="en-US" i="1" baseline="-25000" dirty="0" err="1" smtClean="0"/>
              <a:t>n</a:t>
            </a:r>
            <a:r>
              <a:rPr lang="en-US" dirty="0" smtClean="0"/>
              <a:t>, is also a rooted tree.</a:t>
            </a:r>
            <a:endParaRPr lang="en-US" dirty="0" smtClean="0"/>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1"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anose="020B0604020202020204" pitchFamily="34" charset="0"/>
              <a:buChar char="•"/>
            </a:pPr>
            <a:r>
              <a:rPr lang="en-US" dirty="0" smtClean="0"/>
              <a:t> Trees are studied extensively in Chapter </a:t>
            </a:r>
            <a:r>
              <a:rPr lang="en-US" dirty="0" smtClean="0">
                <a:latin typeface="Cambria Math" panose="02040503050406030204" pitchFamily="18" charset="0"/>
                <a:ea typeface="Cambria Math" panose="02040503050406030204" pitchFamily="18" charset="0"/>
              </a:rPr>
              <a:t>11</a:t>
            </a:r>
            <a:r>
              <a:rPr lang="en-US" dirty="0" smtClean="0"/>
              <a:t>.</a:t>
            </a:r>
            <a:endParaRPr lang="en-US" dirty="0" smtClean="0"/>
          </a:p>
          <a:p>
            <a:pPr>
              <a:buClr>
                <a:schemeClr val="accent1"/>
              </a:buClr>
              <a:buFont typeface="Arial" panose="020B0604020202020204" pitchFamily="34" charset="0"/>
              <a:buChar char="•"/>
            </a:pPr>
            <a:r>
              <a:rPr lang="en-US" dirty="0" smtClean="0"/>
              <a:t> Next we look at a special type of tree, the full binary tree.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endParaRPr lang="en-US" dirty="0" smtClean="0"/>
          </a:p>
          <a:p>
            <a:pPr lvl="1">
              <a:buNone/>
            </a:pPr>
            <a:r>
              <a:rPr lang="en-US" dirty="0" smtClean="0"/>
              <a:t>BASIS STEP: There is a full binary tree consisting of only a single vertex </a:t>
            </a:r>
            <a:r>
              <a:rPr lang="en-US" i="1" dirty="0" smtClean="0"/>
              <a:t>r</a:t>
            </a:r>
            <a:r>
              <a:rPr lang="en-US" dirty="0" smtClean="0"/>
              <a:t>.</a:t>
            </a:r>
            <a:endParaRPr lang="en-US" dirty="0" smtClean="0"/>
          </a:p>
          <a:p>
            <a:pPr lvl="1">
              <a:buNone/>
            </a:pPr>
            <a:r>
              <a:rPr lang="en-US" dirty="0" smtClean="0"/>
              <a:t>RECURSIVE STEP: If </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 are disjoint full binary trees, there is a full binary tree, denoted by </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 consisting of a root </a:t>
            </a:r>
            <a:r>
              <a:rPr lang="en-US" i="1" dirty="0" smtClean="0"/>
              <a:t>r</a:t>
            </a:r>
            <a:r>
              <a:rPr lang="en-US" dirty="0" smtClean="0"/>
              <a:t> together with edges connecting the root to each of the roots of the left subtree </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 and the right subtree </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1" cstate="print"/>
          <a:stretch>
            <a:fillRect/>
          </a:stretch>
        </p:blipFill>
        <p:spPr>
          <a:xfrm>
            <a:off x="1143000" y="2819400"/>
            <a:ext cx="7138579" cy="272735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1"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endParaRPr lang="en-US" dirty="0" smtClean="0"/>
          </a:p>
          <a:p>
            <a:pPr marL="342900" indent="-342900">
              <a:buFont typeface="+mj-lt"/>
              <a:buAutoNum type="arabicPeriod"/>
            </a:pPr>
            <a:r>
              <a:rPr lang="en-US" dirty="0" smtClean="0"/>
              <a:t>We can reach the first rung of the ladder.</a:t>
            </a:r>
            <a:endParaRPr lang="en-US" dirty="0" smtClean="0"/>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endParaRPr lang="en-US" dirty="0" smtClean="0"/>
          </a:p>
          <a:p>
            <a:pPr lvl="1">
              <a:buNone/>
            </a:pPr>
            <a:r>
              <a:rPr lang="en-US" dirty="0" smtClean="0"/>
              <a:t>BASIS STEP: Show that the result holds for all elements specified in the basis step of the recursive definition.</a:t>
            </a:r>
            <a:endParaRPr lang="en-US" dirty="0" smtClean="0"/>
          </a:p>
          <a:p>
            <a:pPr lvl="1">
              <a:buNone/>
            </a:pPr>
            <a:r>
              <a:rPr lang="en-US" dirty="0" smtClean="0"/>
              <a:t>RECURSIVE STEP: Show that if the statement is true for each of the elements used to construct new elements in the recursive step of the definition, the result holds for these new elements. </a:t>
            </a:r>
            <a:endParaRPr lang="en-US" dirty="0" smtClean="0"/>
          </a:p>
          <a:p>
            <a:r>
              <a:rPr lang="en-US" dirty="0" smtClean="0"/>
              <a:t>The validity of structural induction can be shown to follow from the principle of mathematical induction.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Induction and Recursively Defined Sets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the set S defined  by specifying that </a:t>
            </a:r>
            <a:r>
              <a:rPr lang="en-US"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 ∊</a:t>
            </a:r>
            <a:r>
              <a:rPr lang="en-US" i="1" dirty="0" smtClean="0"/>
              <a:t> </a:t>
            </a:r>
            <a:r>
              <a:rPr lang="en-US" dirty="0" smtClean="0"/>
              <a:t>S and that if </a:t>
            </a:r>
            <a:r>
              <a:rPr lang="en-US" i="1" dirty="0" smtClean="0"/>
              <a:t>x</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S</a:t>
            </a:r>
            <a:r>
              <a:rPr lang="en-US" dirty="0" smtClean="0"/>
              <a:t> and   </a:t>
            </a:r>
            <a:r>
              <a:rPr lang="en-US" i="1" dirty="0" smtClean="0"/>
              <a:t>y</a:t>
            </a:r>
            <a:r>
              <a:rPr lang="en-US" dirty="0" smtClean="0">
                <a:latin typeface="Cambria Math" panose="02040503050406030204"/>
                <a:ea typeface="Cambria Math" panose="02040503050406030204"/>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anose="02040503050406030204" pitchFamily="18" charset="0"/>
                <a:ea typeface="Cambria Math" panose="02040503050406030204" pitchFamily="18" charset="0"/>
              </a:rPr>
              <a:t>3</a:t>
            </a:r>
            <a:r>
              <a:rPr lang="en-US" dirty="0" smtClean="0"/>
              <a:t>.</a:t>
            </a:r>
            <a:endParaRPr lang="en-US" dirty="0" smtClean="0"/>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anose="02040503050406030204" pitchFamily="18" charset="0"/>
                <a:ea typeface="Cambria Math" panose="02040503050406030204"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endParaRPr lang="en-US" dirty="0" smtClean="0"/>
          </a:p>
          <a:p>
            <a:pPr lvl="1"/>
            <a:r>
              <a:rPr lang="en-US" dirty="0" smtClean="0"/>
              <a:t>A</a:t>
            </a:r>
            <a:r>
              <a:rPr lang="en-US" dirty="0" smtClean="0">
                <a:latin typeface="Cambria Math" panose="02040503050406030204"/>
                <a:ea typeface="Cambria Math" panose="02040503050406030204"/>
              </a:rPr>
              <a:t>⊂</a:t>
            </a:r>
            <a:r>
              <a:rPr lang="en-US" dirty="0" smtClean="0"/>
              <a:t> S: Let P(</a:t>
            </a:r>
            <a:r>
              <a:rPr lang="en-US" i="1" dirty="0" smtClean="0"/>
              <a:t>n</a:t>
            </a:r>
            <a:r>
              <a:rPr lang="en-US" dirty="0" smtClean="0"/>
              <a:t>) be the statement that </a:t>
            </a:r>
            <a:r>
              <a:rPr lang="en-US" dirty="0" smtClean="0">
                <a:latin typeface="Cambria Math" panose="02040503050406030204" pitchFamily="18" charset="0"/>
                <a:ea typeface="Cambria Math" panose="02040503050406030204" pitchFamily="18" charset="0"/>
              </a:rPr>
              <a:t>3</a:t>
            </a:r>
            <a:r>
              <a:rPr lang="en-US" i="1" dirty="0" smtClean="0"/>
              <a:t>n</a:t>
            </a:r>
            <a:r>
              <a:rPr lang="en-US" dirty="0" smtClean="0"/>
              <a:t> belongs to </a:t>
            </a:r>
            <a:r>
              <a:rPr lang="en-US" i="1" dirty="0" smtClean="0"/>
              <a:t>S</a:t>
            </a:r>
            <a:r>
              <a:rPr lang="en-US" dirty="0" smtClean="0"/>
              <a:t>. </a:t>
            </a:r>
            <a:endParaRPr lang="en-US" dirty="0" smtClean="0"/>
          </a:p>
          <a:p>
            <a:pPr lvl="2">
              <a:buNone/>
            </a:pPr>
            <a:r>
              <a:rPr lang="en-US" dirty="0" smtClean="0"/>
              <a:t>     BASIS STEP: </a:t>
            </a:r>
            <a:r>
              <a:rPr lang="en-US"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∙1 = 3 ∊</a:t>
            </a:r>
            <a:r>
              <a:rPr lang="en-US" i="1" dirty="0" smtClean="0"/>
              <a:t> </a:t>
            </a:r>
            <a:r>
              <a:rPr lang="en-US" dirty="0" smtClean="0"/>
              <a:t>S, by the first part of recursive definition.</a:t>
            </a:r>
            <a:endParaRPr lang="en-US" dirty="0" smtClean="0"/>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panose="02040503050406030204"/>
                <a:ea typeface="Cambria Math" panose="02040503050406030204"/>
              </a:rPr>
              <a:t>3</a:t>
            </a:r>
            <a:r>
              <a:rPr lang="en-US" i="1" dirty="0" smtClean="0">
                <a:ea typeface="Cambria Math" panose="02040503050406030204"/>
              </a:rPr>
              <a:t>k</a:t>
            </a:r>
            <a:r>
              <a:rPr lang="en-US" dirty="0" smtClean="0">
                <a:latin typeface="Cambria Math" panose="02040503050406030204"/>
                <a:ea typeface="Cambria Math" panose="02040503050406030204"/>
              </a:rPr>
              <a:t> ∊</a:t>
            </a:r>
            <a:r>
              <a:rPr lang="en-US" i="1" dirty="0" smtClean="0"/>
              <a:t> </a:t>
            </a:r>
            <a:r>
              <a:rPr lang="en-US" dirty="0" smtClean="0"/>
              <a:t>S, then since </a:t>
            </a:r>
            <a:r>
              <a:rPr lang="en-US" dirty="0" smtClean="0">
                <a:latin typeface="Cambria Math" panose="02040503050406030204"/>
                <a:ea typeface="Cambria Math" panose="02040503050406030204"/>
              </a:rPr>
              <a:t>3 ∊</a:t>
            </a:r>
            <a:r>
              <a:rPr lang="en-US" i="1" dirty="0" smtClean="0"/>
              <a:t> </a:t>
            </a:r>
            <a:r>
              <a:rPr lang="en-US" dirty="0" smtClean="0"/>
              <a:t>S, </a:t>
            </a:r>
            <a:r>
              <a:rPr lang="en-US" dirty="0" smtClean="0">
                <a:latin typeface="Cambria Math" panose="02040503050406030204"/>
                <a:ea typeface="Cambria Math" panose="02040503050406030204"/>
              </a:rPr>
              <a:t>3</a:t>
            </a:r>
            <a:r>
              <a:rPr lang="en-US" i="1" dirty="0" smtClean="0">
                <a:ea typeface="Cambria Math" panose="02040503050406030204"/>
              </a:rPr>
              <a:t>k + </a:t>
            </a:r>
            <a:r>
              <a:rPr lang="en-US" dirty="0" smtClean="0">
                <a:latin typeface="Cambria Math" panose="02040503050406030204"/>
                <a:ea typeface="Cambria Math" panose="02040503050406030204"/>
              </a:rPr>
              <a:t>3</a:t>
            </a:r>
            <a:r>
              <a:rPr lang="en-US" i="1" dirty="0" smtClean="0">
                <a:ea typeface="Cambria Math" panose="02040503050406030204"/>
              </a:rPr>
              <a:t> = </a:t>
            </a:r>
            <a:r>
              <a:rPr lang="en-US" dirty="0" smtClean="0">
                <a:latin typeface="Cambria Math" panose="02040503050406030204"/>
                <a:ea typeface="Cambria Math" panose="02040503050406030204"/>
              </a:rPr>
              <a:t>3(</a:t>
            </a:r>
            <a:r>
              <a:rPr lang="en-US" i="1" dirty="0" smtClean="0">
                <a:latin typeface="Cambria Math" panose="02040503050406030204"/>
                <a:ea typeface="Cambria Math" panose="02040503050406030204"/>
              </a:rPr>
              <a:t>k</a:t>
            </a:r>
            <a:r>
              <a:rPr lang="en-US" dirty="0" smtClean="0">
                <a:latin typeface="Cambria Math" panose="02040503050406030204"/>
                <a:ea typeface="Cambria Math" panose="02040503050406030204"/>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anose="02040503050406030204" pitchFamily="18" charset="0"/>
                <a:ea typeface="Cambria Math" panose="02040503050406030204" pitchFamily="18" charset="0"/>
              </a:rPr>
              <a:t>1</a:t>
            </a:r>
            <a:r>
              <a:rPr lang="en-US" dirty="0" smtClean="0"/>
              <a:t>) is true. </a:t>
            </a:r>
            <a:endParaRPr lang="en-US" dirty="0" smtClean="0"/>
          </a:p>
          <a:p>
            <a:pPr lvl="1"/>
            <a:r>
              <a:rPr lang="en-US" dirty="0" smtClean="0"/>
              <a:t>S </a:t>
            </a:r>
            <a:r>
              <a:rPr lang="en-US" dirty="0" smtClean="0">
                <a:latin typeface="Cambria Math" panose="02040503050406030204"/>
                <a:ea typeface="Cambria Math" panose="02040503050406030204"/>
              </a:rPr>
              <a:t>⊂ </a:t>
            </a:r>
            <a:r>
              <a:rPr lang="en-US" dirty="0" smtClean="0"/>
              <a:t>A:</a:t>
            </a:r>
            <a:endParaRPr lang="en-US" dirty="0" smtClean="0"/>
          </a:p>
          <a:p>
            <a:pPr lvl="2">
              <a:buNone/>
            </a:pPr>
            <a:r>
              <a:rPr lang="en-US" dirty="0" smtClean="0"/>
              <a:t>     BASIS STEP: </a:t>
            </a:r>
            <a:r>
              <a:rPr lang="en-US" dirty="0" smtClean="0">
                <a:latin typeface="Cambria Math" panose="02040503050406030204"/>
                <a:ea typeface="Cambria Math" panose="02040503050406030204"/>
              </a:rPr>
              <a:t>3 ∊</a:t>
            </a:r>
            <a:r>
              <a:rPr lang="en-US" i="1" dirty="0" smtClean="0"/>
              <a:t> </a:t>
            </a:r>
            <a:r>
              <a:rPr lang="en-US" dirty="0" smtClean="0"/>
              <a:t>S by the first part of recursive definition, and   </a:t>
            </a:r>
            <a:r>
              <a:rPr lang="en-US"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 = </a:t>
            </a:r>
            <a:r>
              <a:rPr lang="en-US"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∙1.</a:t>
            </a:r>
            <a:endParaRPr lang="en-US" dirty="0" smtClean="0"/>
          </a:p>
          <a:p>
            <a:pPr lvl="2">
              <a:buNone/>
            </a:pPr>
            <a:r>
              <a:rPr lang="en-US" dirty="0" smtClean="0"/>
              <a:t>     INDUCTIVE STEP: Following the recursive def. of S, we need to show </a:t>
            </a:r>
            <a:r>
              <a:rPr lang="en-US" i="1" dirty="0" smtClean="0"/>
              <a:t>x + y is in A </a:t>
            </a:r>
            <a:r>
              <a:rPr lang="en-US" dirty="0" smtClean="0"/>
              <a:t>assuming that </a:t>
            </a:r>
            <a:r>
              <a:rPr lang="en-US" i="1" dirty="0" smtClean="0"/>
              <a:t>x </a:t>
            </a:r>
            <a:r>
              <a:rPr lang="en-US" dirty="0" smtClean="0"/>
              <a:t>and</a:t>
            </a:r>
            <a:r>
              <a:rPr lang="en-US" i="1" dirty="0" smtClean="0"/>
              <a:t> y </a:t>
            </a:r>
            <a:r>
              <a:rPr lang="en-US" dirty="0" smtClean="0"/>
              <a:t>are in </a:t>
            </a:r>
            <a:r>
              <a:rPr lang="en-US" i="1" dirty="0" smtClean="0"/>
              <a:t>S </a:t>
            </a:r>
            <a:r>
              <a:rPr lang="en-US" dirty="0" smtClean="0"/>
              <a:t>and also in</a:t>
            </a:r>
            <a:r>
              <a:rPr lang="en-US" i="1" dirty="0" smtClean="0"/>
              <a:t> A. </a:t>
            </a:r>
            <a:r>
              <a:rPr lang="en-US" dirty="0" smtClean="0"/>
              <a:t>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anose="02040503050406030204" pitchFamily="18" charset="0"/>
                <a:ea typeface="Cambria Math" panose="02040503050406030204" pitchFamily="18" charset="0"/>
              </a:rPr>
              <a:t>3</a:t>
            </a:r>
            <a:r>
              <a:rPr lang="en-US" dirty="0" smtClean="0"/>
              <a:t>. Hence </a:t>
            </a:r>
            <a:r>
              <a:rPr lang="en-US" i="1" dirty="0" smtClean="0"/>
              <a:t>x</a:t>
            </a:r>
            <a:r>
              <a:rPr lang="en-US" dirty="0" smtClean="0"/>
              <a:t> + </a:t>
            </a:r>
            <a:r>
              <a:rPr lang="en-US" i="1" dirty="0" smtClean="0"/>
              <a:t>y</a:t>
            </a:r>
            <a:r>
              <a:rPr lang="en-US" dirty="0" smtClean="0"/>
              <a:t> is divisible by </a:t>
            </a:r>
            <a:r>
              <a:rPr lang="en-US" dirty="0" smtClean="0">
                <a:latin typeface="Cambria Math" panose="02040503050406030204" pitchFamily="18" charset="0"/>
                <a:ea typeface="Cambria Math" panose="02040503050406030204" pitchFamily="18" charset="0"/>
              </a:rPr>
              <a:t>3</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endParaRPr lang="en-US" dirty="0" smtClean="0"/>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anose="02040503050406030204" pitchFamily="18" charset="0"/>
                <a:ea typeface="Cambria Math" panose="02040503050406030204" pitchFamily="18" charset="0"/>
              </a:rPr>
              <a:t>0</a:t>
            </a:r>
            <a:r>
              <a:rPr lang="en-US" dirty="0" smtClean="0"/>
              <a:t>.</a:t>
            </a:r>
            <a:endParaRPr lang="en-US" dirty="0" smtClean="0"/>
          </a:p>
          <a:p>
            <a:pPr lvl="1"/>
            <a:r>
              <a:rPr lang="en-US" dirty="0" smtClean="0"/>
              <a:t>RECURSIVE STEP: If </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anose="02040503050406030204" pitchFamily="18" charset="0"/>
                <a:ea typeface="Cambria Math" panose="02040503050406030204" pitchFamily="18" charset="0"/>
              </a:rPr>
              <a:t>1</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has height                                           </a:t>
            </a:r>
            <a:r>
              <a:rPr lang="en-US" i="1" dirty="0" smtClean="0"/>
              <a:t>h(T) = </a:t>
            </a:r>
            <a:r>
              <a:rPr lang="en-US" dirty="0" smtClean="0">
                <a:latin typeface="Cambria Math" panose="02040503050406030204" pitchFamily="18" charset="0"/>
                <a:ea typeface="Cambria Math" panose="02040503050406030204" pitchFamily="18" charset="0"/>
              </a:rPr>
              <a:t>1</a:t>
            </a:r>
            <a:r>
              <a:rPr lang="en-US" i="1" dirty="0" smtClean="0"/>
              <a:t> + </a:t>
            </a:r>
            <a:r>
              <a:rPr lang="en-US" dirty="0" smtClean="0"/>
              <a:t>max(</a:t>
            </a:r>
            <a:r>
              <a:rPr lang="en-US" i="1" dirty="0" smtClean="0"/>
              <a:t>h(T</a:t>
            </a:r>
            <a:r>
              <a:rPr lang="en-US" baseline="-25000" dirty="0" smtClean="0">
                <a:latin typeface="Cambria Math" panose="02040503050406030204" pitchFamily="18" charset="0"/>
                <a:ea typeface="Cambria Math" panose="02040503050406030204" pitchFamily="18" charset="0"/>
              </a:rPr>
              <a:t>1</a:t>
            </a:r>
            <a:r>
              <a:rPr lang="en-US" i="1" dirty="0" smtClean="0"/>
              <a:t>),h</a:t>
            </a:r>
            <a:r>
              <a:rPr lang="en-US" dirty="0" smtClean="0"/>
              <a:t>(</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i="1" dirty="0" smtClean="0"/>
              <a:t>.</a:t>
            </a:r>
            <a:endParaRPr lang="en-US" i="1" dirty="0" smtClean="0"/>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endParaRPr lang="en-US" dirty="0" smtClean="0"/>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lvl="1"/>
            <a:r>
              <a:rPr lang="en-US" b="1" dirty="0" smtClean="0"/>
              <a:t>RECURSIVE STEP</a:t>
            </a:r>
            <a:r>
              <a:rPr lang="en-US" dirty="0" smtClean="0"/>
              <a:t>: If </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anose="02040503050406030204" pitchFamily="18" charset="0"/>
                <a:ea typeface="Cambria Math" panose="02040503050406030204" pitchFamily="18" charset="0"/>
              </a:rPr>
              <a:t>1</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anose="02040503050406030204" pitchFamily="18" charset="0"/>
                <a:ea typeface="Cambria Math" panose="02040503050406030204" pitchFamily="18" charset="0"/>
              </a:rPr>
              <a:t>1</a:t>
            </a:r>
            <a:r>
              <a:rPr lang="en-US" i="1" dirty="0" smtClean="0"/>
              <a:t> + n</a:t>
            </a:r>
            <a:r>
              <a:rPr lang="en-US" dirty="0" smtClean="0"/>
              <a:t>(</a:t>
            </a:r>
            <a:r>
              <a:rPr lang="en-US" i="1" dirty="0" smtClean="0"/>
              <a:t>T</a:t>
            </a:r>
            <a:r>
              <a:rPr lang="en-US" baseline="-25000" dirty="0" smtClean="0">
                <a:latin typeface="Cambria Math" panose="02040503050406030204" pitchFamily="18" charset="0"/>
                <a:ea typeface="Cambria Math" panose="02040503050406030204"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anose="02040503050406030204" pitchFamily="18" charset="0"/>
                <a:ea typeface="Cambria Math" panose="02040503050406030204"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anose="02040503050406030204" pitchFamily="18" charset="0"/>
                <a:ea typeface="Cambria Math" panose="02040503050406030204"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anose="02040503050406030204" pitchFamily="18" charset="0"/>
                <a:ea typeface="Cambria Math" panose="02040503050406030204" pitchFamily="18" charset="0"/>
              </a:rPr>
              <a:t>1</a:t>
            </a:r>
            <a:r>
              <a:rPr lang="en-US" sz="2400" baseline="30000" dirty="0" smtClean="0"/>
              <a:t> </a:t>
            </a:r>
            <a:r>
              <a:rPr lang="en-US" sz="2400" dirty="0" smtClean="0"/>
              <a:t>– </a:t>
            </a:r>
            <a:r>
              <a:rPr lang="en-US" sz="2400" dirty="0" smtClean="0">
                <a:latin typeface="Cambria Math" panose="02040503050406030204" pitchFamily="18" charset="0"/>
                <a:ea typeface="Cambria Math" panose="02040503050406030204" pitchFamily="18" charset="0"/>
              </a:rPr>
              <a:t>1.</a:t>
            </a:r>
            <a:endParaRPr lang="en-US" sz="2400" dirty="0" smtClean="0">
              <a:latin typeface="Cambria Math" panose="02040503050406030204" pitchFamily="18" charset="0"/>
              <a:ea typeface="Cambria Math" panose="02040503050406030204" pitchFamily="18" charset="0"/>
            </a:endParaRPr>
          </a:p>
          <a:p>
            <a:pPr>
              <a:buNone/>
            </a:pPr>
            <a:r>
              <a:rPr lang="en-US" sz="2400" b="1" dirty="0" smtClean="0">
                <a:ea typeface="Cambria Math" panose="02040503050406030204" pitchFamily="18" charset="0"/>
              </a:rPr>
              <a:t>   Proof</a:t>
            </a:r>
            <a:r>
              <a:rPr lang="en-US" sz="2400" dirty="0" smtClean="0">
                <a:ea typeface="Cambria Math" panose="02040503050406030204" pitchFamily="18" charset="0"/>
              </a:rPr>
              <a:t>: Use structural induction.</a:t>
            </a:r>
            <a:endParaRPr lang="en-US" sz="2400" dirty="0" smtClean="0">
              <a:ea typeface="Cambria Math" panose="02040503050406030204" pitchFamily="18" charset="0"/>
            </a:endParaRPr>
          </a:p>
          <a:p>
            <a:pPr lvl="1"/>
            <a:r>
              <a:rPr lang="en-US" sz="2000" dirty="0" smtClean="0"/>
              <a:t>BASIS  STEP: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anose="02040503050406030204" pitchFamily="18" charset="0"/>
                <a:ea typeface="Cambria Math" panose="02040503050406030204"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anose="02040503050406030204" pitchFamily="18" charset="0"/>
                <a:ea typeface="Cambria Math" panose="02040503050406030204"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anose="02040503050406030204" pitchFamily="18" charset="0"/>
                <a:ea typeface="Cambria Math" panose="02040503050406030204" pitchFamily="18" charset="0"/>
              </a:rPr>
              <a:t>1</a:t>
            </a:r>
            <a:r>
              <a:rPr lang="en-US" sz="2000" dirty="0" smtClean="0"/>
              <a:t>  ≤ </a:t>
            </a:r>
            <a:r>
              <a:rPr lang="en-US" sz="2000" dirty="0" smtClean="0">
                <a:latin typeface="Cambria Math" panose="02040503050406030204" pitchFamily="18" charset="0"/>
                <a:ea typeface="Cambria Math" panose="02040503050406030204" pitchFamily="18" charset="0"/>
              </a:rPr>
              <a:t>2</a:t>
            </a:r>
            <a:r>
              <a:rPr lang="en-US" sz="2000" baseline="30000" dirty="0" smtClean="0">
                <a:latin typeface="Cambria Math" panose="02040503050406030204" pitchFamily="18" charset="0"/>
                <a:ea typeface="Cambria Math" panose="02040503050406030204" pitchFamily="18" charset="0"/>
              </a:rPr>
              <a:t>0</a:t>
            </a:r>
            <a:r>
              <a:rPr lang="en-US" sz="2000" baseline="30000" dirty="0" smtClean="0"/>
              <a:t>+</a:t>
            </a:r>
            <a:r>
              <a:rPr lang="en-US" sz="2000" baseline="30000" dirty="0" smtClean="0">
                <a:latin typeface="Cambria Math" panose="02040503050406030204" pitchFamily="18" charset="0"/>
                <a:ea typeface="Cambria Math" panose="02040503050406030204" pitchFamily="18" charset="0"/>
              </a:rPr>
              <a:t>1</a:t>
            </a:r>
            <a:r>
              <a:rPr lang="en-US" sz="2000" baseline="30000" dirty="0" smtClean="0"/>
              <a:t> </a:t>
            </a:r>
            <a:r>
              <a:rPr lang="en-US" sz="2000" dirty="0" smtClean="0"/>
              <a:t>– </a:t>
            </a:r>
            <a:r>
              <a:rPr lang="en-US" sz="2000" dirty="0" smtClean="0">
                <a:latin typeface="Cambria Math" panose="02040503050406030204" pitchFamily="18" charset="0"/>
                <a:ea typeface="Cambria Math" panose="02040503050406030204" pitchFamily="18" charset="0"/>
              </a:rPr>
              <a:t>1</a:t>
            </a:r>
            <a:r>
              <a:rPr lang="en-US" sz="2000" dirty="0" smtClean="0"/>
              <a:t>   = </a:t>
            </a:r>
            <a:r>
              <a:rPr lang="en-US" sz="2000" dirty="0" smtClean="0">
                <a:latin typeface="Cambria Math" panose="02040503050406030204" pitchFamily="18" charset="0"/>
                <a:ea typeface="Cambria Math" panose="02040503050406030204" pitchFamily="18" charset="0"/>
              </a:rPr>
              <a:t>1.</a:t>
            </a:r>
            <a:endParaRPr lang="en-US" sz="2000" dirty="0" smtClean="0">
              <a:latin typeface="Cambria Math" panose="02040503050406030204" pitchFamily="18" charset="0"/>
              <a:ea typeface="Cambria Math" panose="02040503050406030204" pitchFamily="18" charset="0"/>
            </a:endParaRPr>
          </a:p>
          <a:p>
            <a:pPr lvl="1"/>
            <a:r>
              <a:rPr lang="en-US" sz="2000" dirty="0" smtClean="0"/>
              <a:t>RECURSIVE STEP:  Assume </a:t>
            </a:r>
            <a:r>
              <a:rPr lang="en-US" sz="2000" i="1" dirty="0" smtClean="0"/>
              <a:t>n</a:t>
            </a:r>
            <a:r>
              <a:rPr lang="en-US" sz="2000" dirty="0" smtClean="0"/>
              <a:t>(</a:t>
            </a:r>
            <a:r>
              <a:rPr lang="en-US" sz="2000" i="1" dirty="0" smtClean="0"/>
              <a:t>T</a:t>
            </a:r>
            <a:r>
              <a:rPr lang="en-US" sz="2000" baseline="-25000" dirty="0" smtClean="0">
                <a:latin typeface="Cambria Math" panose="02040503050406030204" pitchFamily="18" charset="0"/>
                <a:ea typeface="Cambria Math" panose="02040503050406030204" pitchFamily="18" charset="0"/>
              </a:rPr>
              <a:t>1</a:t>
            </a:r>
            <a:r>
              <a:rPr lang="en-US" sz="2000" dirty="0" smtClean="0"/>
              <a:t>) ≤ </a:t>
            </a:r>
            <a:r>
              <a:rPr lang="en-US" sz="2000" dirty="0" smtClean="0">
                <a:latin typeface="Cambria Math" panose="02040503050406030204" pitchFamily="18" charset="0"/>
                <a:ea typeface="Cambria Math" panose="02040503050406030204"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anose="02040503050406030204" pitchFamily="18" charset="0"/>
                <a:ea typeface="Cambria Math" panose="02040503050406030204" pitchFamily="18" charset="0"/>
              </a:rPr>
              <a:t>1</a:t>
            </a:r>
            <a:r>
              <a:rPr lang="en-US" sz="2000" baseline="30000" dirty="0" smtClean="0"/>
              <a:t>)+</a:t>
            </a:r>
            <a:r>
              <a:rPr lang="en-US" sz="2000" baseline="30000" dirty="0" smtClean="0">
                <a:latin typeface="Cambria Math" panose="02040503050406030204" pitchFamily="18" charset="0"/>
                <a:ea typeface="Cambria Math" panose="02040503050406030204" pitchFamily="18" charset="0"/>
              </a:rPr>
              <a:t>1</a:t>
            </a:r>
            <a:r>
              <a:rPr lang="en-US" sz="2000" baseline="30000" dirty="0" smtClean="0"/>
              <a:t> </a:t>
            </a:r>
            <a:r>
              <a:rPr lang="en-US" sz="2000" dirty="0" smtClean="0"/>
              <a:t>– </a:t>
            </a:r>
            <a:r>
              <a:rPr lang="en-US" sz="2000" dirty="0" smtClean="0">
                <a:latin typeface="Cambria Math" panose="02040503050406030204" pitchFamily="18" charset="0"/>
                <a:ea typeface="Cambria Math" panose="02040503050406030204"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anose="02040503050406030204" pitchFamily="18" charset="0"/>
                <a:ea typeface="Cambria Math" panose="02040503050406030204" pitchFamily="18" charset="0"/>
              </a:rPr>
              <a:t>2</a:t>
            </a:r>
            <a:r>
              <a:rPr lang="en-US" sz="2000" dirty="0" smtClean="0"/>
              <a:t>) ≤ </a:t>
            </a:r>
            <a:r>
              <a:rPr lang="en-US" sz="2000" dirty="0" smtClean="0">
                <a:latin typeface="Cambria Math" panose="02040503050406030204" pitchFamily="18" charset="0"/>
                <a:ea typeface="Cambria Math" panose="02040503050406030204"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anose="02040503050406030204" pitchFamily="18" charset="0"/>
                <a:ea typeface="Cambria Math" panose="02040503050406030204" pitchFamily="18" charset="0"/>
              </a:rPr>
              <a:t>2</a:t>
            </a:r>
            <a:r>
              <a:rPr lang="en-US" sz="2000" baseline="30000" dirty="0" smtClean="0"/>
              <a:t>)+</a:t>
            </a:r>
            <a:r>
              <a:rPr lang="en-US" sz="2000" baseline="30000" dirty="0" smtClean="0">
                <a:latin typeface="Cambria Math" panose="02040503050406030204" pitchFamily="18" charset="0"/>
                <a:ea typeface="Cambria Math" panose="02040503050406030204" pitchFamily="18" charset="0"/>
              </a:rPr>
              <a:t>1  </a:t>
            </a:r>
            <a:r>
              <a:rPr lang="en-US" sz="2000" dirty="0" smtClean="0"/>
              <a:t>– </a:t>
            </a:r>
            <a:r>
              <a:rPr lang="en-US" sz="2000" dirty="0" smtClean="0">
                <a:latin typeface="Cambria Math" panose="02040503050406030204" pitchFamily="18" charset="0"/>
                <a:ea typeface="Cambria Math" panose="02040503050406030204" pitchFamily="18" charset="0"/>
              </a:rPr>
              <a:t>1</a:t>
            </a:r>
            <a:r>
              <a:rPr lang="en-US" sz="2000" dirty="0" smtClean="0"/>
              <a:t> whenever </a:t>
            </a:r>
            <a:r>
              <a:rPr lang="en-US" sz="2000" i="1" dirty="0" smtClean="0"/>
              <a:t>T</a:t>
            </a:r>
            <a:r>
              <a:rPr lang="en-US" sz="2000" baseline="-25000" dirty="0" smtClean="0">
                <a:latin typeface="Cambria Math" panose="02040503050406030204" pitchFamily="18" charset="0"/>
                <a:ea typeface="Cambria Math" panose="02040503050406030204" pitchFamily="18" charset="0"/>
              </a:rPr>
              <a:t>1</a:t>
            </a:r>
            <a:r>
              <a:rPr lang="en-US" sz="2000" dirty="0" smtClean="0"/>
              <a:t> and </a:t>
            </a:r>
            <a:r>
              <a:rPr lang="en-US" sz="2000" i="1" dirty="0" smtClean="0"/>
              <a:t>T</a:t>
            </a:r>
            <a:r>
              <a:rPr lang="en-US" sz="2000" baseline="-25000" dirty="0" smtClean="0">
                <a:latin typeface="Cambria Math" panose="02040503050406030204" pitchFamily="18" charset="0"/>
                <a:ea typeface="Cambria Math" panose="02040503050406030204" pitchFamily="18" charset="0"/>
              </a:rPr>
              <a:t>2</a:t>
            </a:r>
            <a:r>
              <a:rPr lang="en-US" sz="2000" dirty="0" smtClean="0">
                <a:latin typeface="Cambria Math" panose="02040503050406030204" pitchFamily="18" charset="0"/>
                <a:ea typeface="Cambria Math" panose="02040503050406030204" pitchFamily="18" charset="0"/>
              </a:rPr>
              <a:t> </a:t>
            </a:r>
            <a:r>
              <a:rPr lang="en-US" sz="2000" dirty="0" smtClean="0"/>
              <a:t>are full binary trees.</a:t>
            </a:r>
            <a:endParaRPr lang="en-US" sz="2000" dirty="0" smtClean="0"/>
          </a:p>
          <a:p>
            <a:pPr>
              <a:buNone/>
            </a:pPr>
            <a:endParaRPr lang="en-US" sz="2000" dirty="0" smtClean="0"/>
          </a:p>
        </p:txBody>
      </p:sp>
      <p:sp>
        <p:nvSpPr>
          <p:cNvPr id="4" name="Content Placeholder 2"/>
          <p:cNvSpPr txBox="1"/>
          <p:nvPr/>
        </p:nvSpPr>
        <p:spPr>
          <a:xfrm>
            <a:off x="1066800" y="4343400"/>
            <a:ext cx="76200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anose="02040503050406030204" pitchFamily="18" charset="0"/>
                <a:ea typeface="Cambria Math" panose="02040503050406030204"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anose="02040503050406030204" pitchFamily="18" charset="0"/>
                <a:ea typeface="Cambria Math" panose="02040503050406030204" pitchFamily="18" charset="0"/>
              </a:rPr>
              <a:t>2</a:t>
            </a:r>
            <a:r>
              <a:rPr lang="en-US" sz="2000" i="1" baseline="30000" dirty="0" smtClean="0"/>
              <a:t>x</a:t>
            </a:r>
            <a:r>
              <a:rPr lang="en-US" sz="2000" dirty="0" smtClean="0"/>
              <a:t> ,</a:t>
            </a:r>
            <a:r>
              <a:rPr lang="en-US" sz="2000" dirty="0" smtClean="0">
                <a:latin typeface="Cambria Math" panose="02040503050406030204" pitchFamily="18" charset="0"/>
                <a:ea typeface="Cambria Math" panose="02040503050406030204" pitchFamily="18" charset="0"/>
              </a:rPr>
              <a:t> 2</a:t>
            </a:r>
            <a:r>
              <a:rPr lang="en-US" sz="2000" i="1" baseline="30000" dirty="0" smtClean="0"/>
              <a:t>y</a:t>
            </a:r>
            <a:r>
              <a:rPr lang="en-US" sz="2000" dirty="0" smtClean="0"/>
              <a:t>)= </a:t>
            </a:r>
            <a:r>
              <a:rPr lang="en-US" sz="2000" dirty="0" smtClean="0">
                <a:latin typeface="Cambria Math" panose="02040503050406030204" pitchFamily="18" charset="0"/>
                <a:ea typeface="Cambria Math" panose="02040503050406030204"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lang="en-US" sz="2000" i="1" baseline="30000" dirty="0" smtClean="0"/>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panose="02040503050406030204"/>
                <a:ea typeface="Cambria Math" panose="02040503050406030204"/>
              </a:rPr>
              <a:t>−2 </a:t>
            </a:r>
            <a:r>
              <a:rPr lang="en-US" dirty="0" smtClean="0">
                <a:ea typeface="Cambria Math" panose="02040503050406030204"/>
              </a:rPr>
              <a: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anose="02040503050406030204" pitchFamily="18" charset="0"/>
                <a:ea typeface="Cambria Math" panose="02040503050406030204" pitchFamily="18" charset="0"/>
              </a:rPr>
              <a:t>9</a:t>
            </a:r>
            <a:r>
              <a:rPr lang="en-US" dirty="0" smtClean="0"/>
              <a:t>)</a:t>
            </a:r>
            <a:endParaRPr lang="en-US" dirty="0" smtClean="0"/>
          </a:p>
          <a:p>
            <a:r>
              <a:rPr lang="en-US" dirty="0" smtClean="0"/>
              <a:t>For example, consider an ordering on </a:t>
            </a:r>
            <a:r>
              <a:rPr lang="en-US" b="1" dirty="0" smtClean="0"/>
              <a:t>N</a:t>
            </a:r>
            <a:r>
              <a:rPr lang="en-US" dirty="0" smtClean="0">
                <a:latin typeface="Cambria Math" panose="02040503050406030204"/>
                <a:ea typeface="Cambria Math" panose="02040503050406030204"/>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y</a:t>
            </a:r>
            <a:r>
              <a:rPr lang="en-US" baseline="-25000" dirty="0" smtClean="0">
                <a:latin typeface="Cambria Math" panose="02040503050406030204" pitchFamily="18" charset="0"/>
                <a:ea typeface="Cambria Math" panose="02040503050406030204" pitchFamily="18" charset="0"/>
              </a:rPr>
              <a:t>1</a:t>
            </a:r>
            <a:r>
              <a:rPr lang="en-US" dirty="0" smtClean="0"/>
              <a:t>) is less than or equal to (</a:t>
            </a:r>
            <a:r>
              <a:rPr lang="en-US" i="1" dirty="0" smtClean="0"/>
              <a:t>x</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i="1" dirty="0" smtClean="0"/>
              <a:t>y</a:t>
            </a:r>
            <a:r>
              <a:rPr lang="en-US" baseline="-25000" dirty="0" smtClean="0">
                <a:latin typeface="Cambria Math" panose="02040503050406030204" pitchFamily="18" charset="0"/>
                <a:ea typeface="Cambria Math" panose="02040503050406030204" pitchFamily="18" charset="0"/>
              </a:rPr>
              <a:t>2</a:t>
            </a:r>
            <a:r>
              <a:rPr lang="en-US" dirty="0" smtClean="0"/>
              <a:t>) if either </a:t>
            </a:r>
            <a:r>
              <a:rPr lang="en-US" i="1" dirty="0" smtClean="0"/>
              <a:t>x</a:t>
            </a:r>
            <a:r>
              <a:rPr lang="en-US" baseline="-25000" dirty="0" smtClean="0">
                <a:latin typeface="Cambria Math" panose="02040503050406030204" pitchFamily="18" charset="0"/>
                <a:ea typeface="Cambria Math" panose="02040503050406030204" pitchFamily="18" charset="0"/>
              </a:rPr>
              <a:t>1</a:t>
            </a:r>
            <a:r>
              <a:rPr lang="en-US" dirty="0" smtClean="0"/>
              <a:t> &lt; </a:t>
            </a:r>
            <a:r>
              <a:rPr lang="en-US" i="1" dirty="0" smtClean="0"/>
              <a:t>x</a:t>
            </a:r>
            <a:r>
              <a:rPr lang="en-US" baseline="-25000" dirty="0" smtClean="0">
                <a:latin typeface="Cambria Math" panose="02040503050406030204" pitchFamily="18" charset="0"/>
                <a:ea typeface="Cambria Math" panose="02040503050406030204" pitchFamily="18" charset="0"/>
              </a:rPr>
              <a:t>2</a:t>
            </a:r>
            <a:r>
              <a:rPr lang="en-US" dirty="0" smtClean="0"/>
              <a:t>, or </a:t>
            </a:r>
            <a:r>
              <a:rPr lang="en-US" i="1" dirty="0" smtClean="0"/>
              <a:t>x</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 x</a:t>
            </a:r>
            <a:r>
              <a:rPr lang="en-US" baseline="-25000" dirty="0" smtClean="0">
                <a:latin typeface="Cambria Math" panose="02040503050406030204" pitchFamily="18" charset="0"/>
                <a:ea typeface="Cambria Math" panose="02040503050406030204" pitchFamily="18" charset="0"/>
              </a:rPr>
              <a:t>2</a:t>
            </a:r>
            <a:r>
              <a:rPr lang="en-US" dirty="0" smtClean="0"/>
              <a:t>  and </a:t>
            </a:r>
            <a:r>
              <a:rPr lang="en-US" i="1" dirty="0" smtClean="0"/>
              <a:t>y</a:t>
            </a:r>
            <a:r>
              <a:rPr lang="en-US" baseline="-25000" dirty="0" smtClean="0">
                <a:latin typeface="Cambria Math" panose="02040503050406030204" pitchFamily="18" charset="0"/>
                <a:ea typeface="Cambria Math" panose="02040503050406030204" pitchFamily="18" charset="0"/>
              </a:rPr>
              <a:t>1 </a:t>
            </a:r>
            <a:r>
              <a:rPr lang="en-US" dirty="0" smtClean="0"/>
              <a:t>&lt;</a:t>
            </a:r>
            <a:r>
              <a:rPr lang="en-US" i="1" dirty="0" smtClean="0"/>
              <a:t>y</a:t>
            </a:r>
            <a:r>
              <a:rPr lang="en-US" baseline="-25000" dirty="0" smtClean="0">
                <a:latin typeface="Cambria Math" panose="02040503050406030204" pitchFamily="18" charset="0"/>
                <a:ea typeface="Cambria Math" panose="02040503050406030204" pitchFamily="18" charset="0"/>
              </a:rPr>
              <a:t>2</a:t>
            </a:r>
            <a:r>
              <a:rPr lang="en-US" dirty="0" smtClean="0"/>
              <a:t> . This is called the </a:t>
            </a:r>
            <a:r>
              <a:rPr lang="en-US" i="1" dirty="0" smtClean="0"/>
              <a:t>lexicographic ordering</a:t>
            </a:r>
            <a:r>
              <a:rPr lang="en-US" dirty="0" smtClean="0"/>
              <a:t>.</a:t>
            </a:r>
            <a:endParaRPr lang="en-US" dirty="0" smtClean="0"/>
          </a:p>
          <a:p>
            <a:r>
              <a:rPr lang="en-US" dirty="0" smtClean="0"/>
              <a:t>Strings are also commonly ordered by a</a:t>
            </a:r>
            <a:r>
              <a:rPr lang="en-US" i="1" dirty="0" smtClean="0"/>
              <a:t> lexicographic ordering</a:t>
            </a:r>
            <a:r>
              <a:rPr lang="en-US" dirty="0" smtClean="0"/>
              <a:t>.</a:t>
            </a:r>
            <a:endParaRPr lang="en-US" dirty="0" smtClean="0"/>
          </a:p>
          <a:p>
            <a:r>
              <a:rPr lang="en-US" dirty="0" smtClean="0"/>
              <a:t>The next example uses generalized induction to prove a result about ordered pairs from </a:t>
            </a:r>
            <a:r>
              <a:rPr lang="en-US" b="1" dirty="0" smtClean="0"/>
              <a:t>N</a:t>
            </a:r>
            <a:r>
              <a:rPr lang="en-US" dirty="0" smtClean="0">
                <a:latin typeface="Cambria Math" panose="02040503050406030204"/>
                <a:ea typeface="Cambria Math" panose="02040503050406030204"/>
              </a:rPr>
              <a:t>⨉</a:t>
            </a:r>
            <a:r>
              <a:rPr lang="en-US" dirty="0" smtClean="0"/>
              <a:t> </a:t>
            </a:r>
            <a:r>
              <a:rPr lang="en-US" b="1" dirty="0" smtClean="0"/>
              <a:t>N</a:t>
            </a: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a:xfrm>
            <a:off x="76200" y="1935480"/>
            <a:ext cx="8610600" cy="4389120"/>
          </a:xfrm>
        </p:spPr>
        <p:txBody>
          <a:bodyPr>
            <a:normAutofit fontScale="850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panose="02040503050406030204"/>
                <a:ea typeface="Cambria Math" panose="02040503050406030204"/>
              </a:rPr>
              <a:t>∊</a:t>
            </a:r>
            <a:r>
              <a:rPr lang="en-US" b="1" dirty="0" smtClean="0">
                <a:latin typeface="Cambria Math" panose="02040503050406030204"/>
                <a:ea typeface="Cambria Math" panose="02040503050406030204"/>
              </a:rPr>
              <a:t>N</a:t>
            </a:r>
            <a:r>
              <a:rPr lang="en-US"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by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i="1" baseline="-25000" dirty="0" smtClean="0"/>
              <a:t>,</a:t>
            </a:r>
            <a:r>
              <a:rPr lang="en-US" baseline="-25000" dirty="0" smtClean="0">
                <a:latin typeface="Cambria Math" panose="02040503050406030204" pitchFamily="18" charset="0"/>
                <a:ea typeface="Cambria Math" panose="02040503050406030204" pitchFamily="18" charset="0"/>
              </a:rPr>
              <a:t>0</a:t>
            </a:r>
            <a:r>
              <a:rPr lang="en-US" baseline="-25000" dirty="0" smtClean="0"/>
              <a:t> </a:t>
            </a:r>
            <a:r>
              <a:rPr lang="en-US" dirty="0" smtClean="0">
                <a:latin typeface="Cambria Math" panose="02040503050406030204" pitchFamily="18" charset="0"/>
                <a:ea typeface="Cambria Math" panose="02040503050406030204" pitchFamily="18" charset="0"/>
              </a:rPr>
              <a:t>= 0 </a:t>
            </a:r>
            <a:r>
              <a:rPr lang="en-US" dirty="0" smtClean="0">
                <a:ea typeface="Cambria Math" panose="02040503050406030204" pitchFamily="18" charset="0"/>
              </a:rPr>
              <a:t>and</a:t>
            </a:r>
            <a:endParaRPr lang="en-US" dirty="0" smtClean="0">
              <a:ea typeface="Cambria Math" panose="02040503050406030204" pitchFamily="18" charset="0"/>
            </a:endParaRPr>
          </a:p>
          <a:p>
            <a:endParaRPr lang="en-US" dirty="0" smtClean="0">
              <a:latin typeface="Cambria Math" panose="02040503050406030204" pitchFamily="18" charset="0"/>
              <a:ea typeface="Cambria Math" panose="02040503050406030204" pitchFamily="18" charset="0"/>
            </a:endParaRPr>
          </a:p>
          <a:p>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m</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+ 1)/2 </a:t>
            </a:r>
            <a:r>
              <a:rPr lang="en-US" dirty="0" smtClean="0"/>
              <a:t>is defined for all    (</a:t>
            </a:r>
            <a:r>
              <a:rPr lang="en-US" dirty="0" err="1" smtClean="0"/>
              <a:t>m,n</a:t>
            </a:r>
            <a:r>
              <a:rPr lang="en-US" dirty="0" smtClean="0"/>
              <a:t>)</a:t>
            </a:r>
            <a:r>
              <a:rPr lang="en-US" dirty="0" smtClean="0">
                <a:latin typeface="Cambria Math" panose="02040503050406030204"/>
                <a:ea typeface="Cambria Math" panose="02040503050406030204"/>
              </a:rPr>
              <a:t>∊</a:t>
            </a:r>
            <a:r>
              <a:rPr lang="en-US" b="1" dirty="0" smtClean="0">
                <a:latin typeface="Cambria Math" panose="02040503050406030204"/>
                <a:ea typeface="Cambria Math" panose="02040503050406030204"/>
              </a:rPr>
              <a:t>N</a:t>
            </a:r>
            <a:r>
              <a:rPr lang="en-US"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N</a:t>
            </a:r>
            <a:r>
              <a:rPr lang="en-US" dirty="0" smtClean="0">
                <a:ea typeface="Cambria Math" panose="02040503050406030204" pitchFamily="18" charset="0"/>
              </a:rPr>
              <a:t>.</a:t>
            </a:r>
            <a:endParaRPr lang="en-US" dirty="0" smtClean="0"/>
          </a:p>
          <a:p>
            <a:pPr>
              <a:buNone/>
            </a:pPr>
            <a:r>
              <a:rPr lang="en-US" b="1" dirty="0" smtClean="0"/>
              <a:t>    Solution</a:t>
            </a:r>
            <a:r>
              <a:rPr lang="en-US" dirty="0" smtClean="0"/>
              <a:t>: Use generalized induction.</a:t>
            </a:r>
            <a:endParaRPr lang="en-US" dirty="0" smtClean="0"/>
          </a:p>
          <a:p>
            <a:pPr lvl="1">
              <a:buNone/>
            </a:pPr>
            <a:r>
              <a:rPr lang="en-US" dirty="0" smtClean="0"/>
              <a:t>BASIS STEP: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i="1" baseline="-25000" dirty="0" smtClean="0"/>
              <a:t>,</a:t>
            </a:r>
            <a:r>
              <a:rPr lang="en-US" baseline="-25000" dirty="0" smtClean="0">
                <a:latin typeface="Cambria Math" panose="02040503050406030204" pitchFamily="18" charset="0"/>
                <a:ea typeface="Cambria Math" panose="02040503050406030204" pitchFamily="18" charset="0"/>
              </a:rPr>
              <a:t>0</a:t>
            </a:r>
            <a:r>
              <a:rPr lang="en-US" baseline="-25000" dirty="0" smtClean="0"/>
              <a:t> </a:t>
            </a:r>
            <a:r>
              <a:rPr lang="en-US" dirty="0" smtClean="0">
                <a:latin typeface="Cambria Math" panose="02040503050406030204" pitchFamily="18" charset="0"/>
                <a:ea typeface="Cambria Math" panose="02040503050406030204" pitchFamily="18" charset="0"/>
              </a:rPr>
              <a:t>= 0 = 0 + (0</a:t>
            </a:r>
            <a:r>
              <a:rPr lang="en-US" dirty="0" smtClean="0">
                <a:latin typeface="Cambria Math" panose="02040503050406030204"/>
                <a:ea typeface="Cambria Math" panose="02040503050406030204"/>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panose="02040503050406030204"/>
                <a:ea typeface="Cambria Math" panose="02040503050406030204"/>
              </a:rPr>
              <a:t>̍</a:t>
            </a:r>
            <a:r>
              <a:rPr lang="en-US" i="1" baseline="-25000" dirty="0" err="1" smtClean="0"/>
              <a:t>,n</a:t>
            </a:r>
            <a:r>
              <a:rPr lang="en-US" i="1" baseline="-25000"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m</a:t>
            </a:r>
            <a:r>
              <a:rPr lang="en-US" i="1"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n</a:t>
            </a:r>
            <a:r>
              <a:rPr lang="en-US" i="1"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n</a:t>
            </a:r>
            <a:r>
              <a:rPr lang="en-US" i="1"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 + 1)/2 whenever(</a:t>
            </a:r>
            <a:r>
              <a:rPr lang="en-US" i="1" dirty="0" err="1" smtClean="0">
                <a:ea typeface="Cambria Math" panose="02040503050406030204" pitchFamily="18" charset="0"/>
              </a:rPr>
              <a:t>m</a:t>
            </a:r>
            <a:r>
              <a:rPr lang="en-US" i="1" dirty="0" err="1" smtClean="0">
                <a:latin typeface="Cambria Math" panose="02040503050406030204"/>
                <a:ea typeface="Cambria Math" panose="02040503050406030204"/>
              </a:rPr>
              <a:t>̍</a:t>
            </a:r>
            <a:r>
              <a:rPr lang="en-US" dirty="0" err="1" smtClean="0"/>
              <a:t>,</a:t>
            </a:r>
            <a:r>
              <a:rPr lang="en-US" i="1" dirty="0" err="1" smtClean="0">
                <a:ea typeface="Cambria Math" panose="02040503050406030204" pitchFamily="18" charset="0"/>
              </a:rPr>
              <a:t>n</a:t>
            </a:r>
            <a:r>
              <a:rPr lang="en-US" i="1" dirty="0" smtClean="0">
                <a:latin typeface="Cambria Math" panose="02040503050406030204"/>
                <a:ea typeface="Cambria Math" panose="02040503050406030204"/>
              </a:rPr>
              <a:t>̍</a:t>
            </a:r>
            <a:r>
              <a:rPr lang="en-US" dirty="0" smtClean="0"/>
              <a:t>)</a:t>
            </a:r>
            <a:r>
              <a:rPr lang="en-US" dirty="0" smtClean="0">
                <a:latin typeface="Cambria Math" panose="02040503050406030204"/>
                <a:ea typeface="Cambria Math" panose="02040503050406030204"/>
              </a:rPr>
              <a:t>  </a:t>
            </a:r>
            <a:r>
              <a:rPr lang="en-US" dirty="0" smtClean="0">
                <a:ea typeface="Cambria Math" panose="02040503050406030204"/>
              </a:rPr>
              <a:t>is less than</a:t>
            </a:r>
            <a:r>
              <a:rPr lang="en-US" dirty="0" smtClean="0"/>
              <a:t> (</a:t>
            </a:r>
            <a:r>
              <a:rPr lang="en-US" dirty="0" err="1" smtClean="0"/>
              <a:t>m,n</a:t>
            </a:r>
            <a:r>
              <a:rPr lang="en-US" dirty="0" smtClean="0"/>
              <a:t>) in the lexicographic ordering of </a:t>
            </a:r>
            <a:r>
              <a:rPr lang="en-US" dirty="0" smtClean="0">
                <a:ea typeface="Cambria Math" panose="02040503050406030204"/>
              </a:rPr>
              <a:t> </a:t>
            </a:r>
            <a:r>
              <a:rPr lang="en-US" b="1" dirty="0" smtClean="0">
                <a:latin typeface="Cambria Math" panose="02040503050406030204"/>
                <a:ea typeface="Cambria Math" panose="02040503050406030204"/>
              </a:rPr>
              <a:t>N</a:t>
            </a:r>
            <a:r>
              <a:rPr lang="en-US"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anose="02040503050406030204" pitchFamily="18" charset="0"/>
                <a:ea typeface="Cambria Math" panose="02040503050406030204" pitchFamily="18" charset="0"/>
              </a:rPr>
              <a:t>0</a:t>
            </a:r>
            <a:r>
              <a:rPr lang="en-US" dirty="0" smtClean="0"/>
              <a:t>, by the inductive hypothesis we can conclude </a:t>
            </a:r>
            <a:endParaRPr lang="en-US" dirty="0" smtClean="0"/>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anose="02040503050406030204" pitchFamily="18" charset="0"/>
                <a:ea typeface="Cambria Math" panose="02040503050406030204" pitchFamily="18" charset="0"/>
              </a:rPr>
              <a:t>= </a:t>
            </a:r>
            <a:r>
              <a:rPr lang="en-US" i="1" dirty="0" smtClean="0"/>
              <a:t>a</a:t>
            </a:r>
            <a:r>
              <a:rPr lang="en-US" i="1" baseline="-25000" dirty="0" smtClean="0"/>
              <a:t>m</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i="1" baseline="-25000" dirty="0" smtClean="0"/>
              <a:t>,n</a:t>
            </a:r>
            <a:r>
              <a:rPr lang="en-US" baseline="-25000" dirty="0" smtClean="0"/>
              <a:t> </a:t>
            </a:r>
            <a:r>
              <a:rPr lang="en-US" dirty="0" smtClean="0">
                <a:latin typeface="Cambria Math" panose="02040503050406030204" pitchFamily="18" charset="0"/>
                <a:ea typeface="Cambria Math" panose="02040503050406030204" pitchFamily="18" charset="0"/>
              </a:rPr>
              <a:t>+ 1 = </a:t>
            </a:r>
            <a:r>
              <a:rPr lang="en-US" i="1" dirty="0" smtClean="0">
                <a:ea typeface="Cambria Math" panose="02040503050406030204" pitchFamily="18" charset="0"/>
              </a:rPr>
              <a:t>m</a:t>
            </a:r>
            <a:r>
              <a:rPr lang="en-US" dirty="0" smtClean="0">
                <a:latin typeface="Cambria Math" panose="02040503050406030204" pitchFamily="18" charset="0"/>
                <a:ea typeface="Cambria Math" panose="02040503050406030204" pitchFamily="18" charset="0"/>
              </a:rPr>
              <a:t> </a:t>
            </a:r>
            <a:r>
              <a:rPr lang="en-US" i="1"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1+ </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+ 1)/2 + 1 =</a:t>
            </a:r>
            <a:r>
              <a:rPr lang="en-US" i="1" dirty="0" smtClean="0">
                <a:ea typeface="Cambria Math" panose="02040503050406030204" pitchFamily="18" charset="0"/>
              </a:rPr>
              <a:t> m</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+ 1)/2 .</a:t>
            </a:r>
            <a:endParaRPr lang="en-US" dirty="0" smtClean="0">
              <a:latin typeface="Cambria Math" panose="02040503050406030204" pitchFamily="18" charset="0"/>
              <a:ea typeface="Cambria Math" panose="02040503050406030204" pitchFamily="18" charset="0"/>
            </a:endParaRPr>
          </a:p>
          <a:p>
            <a:pPr lvl="2"/>
            <a:r>
              <a:rPr lang="en-US" dirty="0" smtClean="0">
                <a:latin typeface="Cambria Math" panose="02040503050406030204" pitchFamily="18" charset="0"/>
                <a:ea typeface="Cambria Math" panose="02040503050406030204" pitchFamily="18" charset="0"/>
              </a:rPr>
              <a:t>If </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&gt; 0, by the inductive hypothesis we can conclude </a:t>
            </a:r>
            <a:endParaRPr lang="en-US" dirty="0" smtClean="0">
              <a:latin typeface="Cambria Math" panose="02040503050406030204" pitchFamily="18" charset="0"/>
              <a:ea typeface="Cambria Math" panose="02040503050406030204" pitchFamily="18" charset="0"/>
            </a:endParaRPr>
          </a:p>
          <a:p>
            <a:pPr lvl="2">
              <a:buNone/>
            </a:pPr>
            <a:r>
              <a:rPr lang="en-US" dirty="0" smtClean="0">
                <a:latin typeface="Cambria Math" panose="02040503050406030204" pitchFamily="18" charset="0"/>
                <a:ea typeface="Cambria Math" panose="02040503050406030204" pitchFamily="18" charset="0"/>
              </a:rPr>
              <a:t>              </a:t>
            </a:r>
            <a:r>
              <a:rPr lang="en-US" i="1" dirty="0" err="1" smtClean="0"/>
              <a:t>a</a:t>
            </a:r>
            <a:r>
              <a:rPr lang="en-US" i="1" baseline="-25000" dirty="0" err="1" smtClean="0"/>
              <a:t>m,n</a:t>
            </a:r>
            <a:r>
              <a:rPr lang="en-US" i="1" baseline="-25000" dirty="0" smtClean="0"/>
              <a:t> </a:t>
            </a:r>
            <a:r>
              <a:rPr lang="en-US" dirty="0" smtClean="0">
                <a:latin typeface="Cambria Math" panose="02040503050406030204" pitchFamily="18" charset="0"/>
                <a:ea typeface="Cambria Math" panose="02040503050406030204" pitchFamily="18" charset="0"/>
              </a:rPr>
              <a:t>= </a:t>
            </a:r>
            <a:r>
              <a:rPr lang="en-US" i="1" dirty="0" smtClean="0"/>
              <a:t>a</a:t>
            </a:r>
            <a:r>
              <a:rPr lang="en-US" i="1" baseline="-25000" dirty="0" smtClean="0"/>
              <a:t>m,n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latin typeface="Cambria Math" panose="02040503050406030204" pitchFamily="18" charset="0"/>
                <a:ea typeface="Cambria Math" panose="02040503050406030204" pitchFamily="18" charset="0"/>
              </a:rPr>
              <a:t>+  n = </a:t>
            </a:r>
            <a:r>
              <a:rPr lang="en-US" i="1" dirty="0" smtClean="0">
                <a:ea typeface="Cambria Math" panose="02040503050406030204" pitchFamily="18" charset="0"/>
              </a:rPr>
              <a:t>m</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n</a:t>
            </a:r>
            <a:r>
              <a:rPr lang="en-US" i="1"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  1)</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/2 +</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 m + (n</a:t>
            </a:r>
            <a:r>
              <a:rPr lang="en-US" i="1" baseline="30000" dirty="0" smtClean="0">
                <a:ea typeface="Cambria Math" panose="02040503050406030204" pitchFamily="18" charset="0"/>
              </a:rPr>
              <a:t>2</a:t>
            </a:r>
            <a:r>
              <a:rPr lang="en-US" i="1" dirty="0" smtClean="0">
                <a:ea typeface="Cambria Math" panose="02040503050406030204" pitchFamily="18" charset="0"/>
              </a:rPr>
              <a:t> – n + </a:t>
            </a:r>
            <a:r>
              <a:rPr lang="en-US" dirty="0" smtClean="0">
                <a:latin typeface="Cambria Math" panose="02040503050406030204" pitchFamily="18" charset="0"/>
                <a:ea typeface="Cambria Math" panose="02040503050406030204" pitchFamily="18" charset="0"/>
              </a:rPr>
              <a:t>2</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)/2 </a:t>
            </a:r>
            <a:br>
              <a:rPr lang="en-US" i="1" dirty="0" smtClean="0">
                <a:ea typeface="Cambria Math" panose="02040503050406030204" pitchFamily="18" charset="0"/>
              </a:rPr>
            </a:br>
            <a:r>
              <a:rPr lang="en-US" i="1" dirty="0" smtClean="0">
                <a:ea typeface="Cambria Math" panose="02040503050406030204" pitchFamily="18" charset="0"/>
              </a:rPr>
              <a:t>					= m</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panose="02040503050406030204"/>
                <a:ea typeface="Cambria Math" panose="02040503050406030204"/>
              </a:rPr>
              <a:t>−2 </a:t>
            </a:r>
            <a:r>
              <a:rPr lang="en-US" dirty="0" smtClean="0">
                <a:ea typeface="Cambria Math" panose="02040503050406030204"/>
              </a:rPr>
              <a: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Algorithms</a:t>
            </a:r>
            <a:endParaRPr lang="en-US" dirty="0"/>
          </a:p>
        </p:txBody>
      </p:sp>
      <p:sp>
        <p:nvSpPr>
          <p:cNvPr id="3" name="Subtitle 2"/>
          <p:cNvSpPr>
            <a:spLocks noGrp="1"/>
          </p:cNvSpPr>
          <p:nvPr>
            <p:ph type="subTitle" idx="1"/>
          </p:nvPr>
        </p:nvSpPr>
        <p:spPr/>
        <p:txBody>
          <a:bodyPr/>
          <a:lstStyle/>
          <a:p>
            <a:r>
              <a:rPr lang="en-US" dirty="0" smtClean="0"/>
              <a:t>Section 5.4</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 Algorithms</a:t>
            </a:r>
            <a:endParaRPr lang="en-US" dirty="0" smtClean="0"/>
          </a:p>
          <a:p>
            <a:r>
              <a:rPr lang="en-US" dirty="0" smtClean="0"/>
              <a:t>Proving Recursive Algorithms Correct</a:t>
            </a:r>
            <a:endParaRPr lang="en-US" dirty="0" smtClean="0"/>
          </a:p>
          <a:p>
            <a:r>
              <a:rPr lang="en-US" dirty="0" smtClean="0"/>
              <a:t>Recursion and Iteration</a:t>
            </a:r>
            <a:endParaRPr lang="en-US" dirty="0" smtClean="0"/>
          </a:p>
          <a:p>
            <a:r>
              <a:rPr lang="en-US" dirty="0" smtClean="0"/>
              <a:t>Merge Sort</a:t>
            </a:r>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An algorithm is called </a:t>
            </a:r>
            <a:r>
              <a:rPr lang="en-US" i="1" dirty="0" smtClean="0"/>
              <a:t>recursive</a:t>
            </a:r>
            <a:r>
              <a:rPr lang="en-US" dirty="0" smtClean="0"/>
              <a:t> if it solves a problem by reducing it to an instance of the same problem with smaller input.</a:t>
            </a:r>
            <a:endParaRPr lang="en-US" dirty="0" smtClean="0"/>
          </a:p>
          <a:p>
            <a:r>
              <a:rPr lang="en-US" dirty="0" smtClean="0"/>
              <a:t>For the algorithm to terminate, the instance of the problem must eventually be reduced to some initial case for which the solution is known.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43712"/>
          </a:xfrm>
        </p:spPr>
        <p:txBody>
          <a:bodyPr>
            <a:normAutofit fontScale="90000"/>
          </a:bodyPr>
          <a:lstStyle/>
          <a:p>
            <a:r>
              <a:rPr lang="en-US" dirty="0" smtClean="0"/>
              <a:t>Recursive Factorial Algorithm</a:t>
            </a:r>
            <a:endParaRPr lang="en-US" dirty="0"/>
          </a:p>
        </p:txBody>
      </p:sp>
      <p:sp>
        <p:nvSpPr>
          <p:cNvPr id="3" name="Content Placeholder 2"/>
          <p:cNvSpPr>
            <a:spLocks noGrp="1"/>
          </p:cNvSpPr>
          <p:nvPr>
            <p:ph idx="1"/>
          </p:nvPr>
        </p:nvSpPr>
        <p:spPr>
          <a:xfrm>
            <a:off x="381000" y="1066800"/>
            <a:ext cx="8229600" cy="1981200"/>
          </a:xfrm>
        </p:spPr>
        <p:txBody>
          <a:bodyPr/>
          <a:lstStyle/>
          <a:p>
            <a:pPr>
              <a:buNone/>
            </a:pPr>
            <a:r>
              <a:rPr lang="en-US" b="1" dirty="0" smtClean="0"/>
              <a:t>   Example</a:t>
            </a:r>
            <a:r>
              <a:rPr lang="en-US" dirty="0" smtClean="0"/>
              <a:t>: Give a recursive algorithm for computing </a:t>
            </a:r>
            <a:r>
              <a:rPr lang="en-US" i="1" dirty="0" smtClean="0"/>
              <a:t>n</a:t>
            </a:r>
            <a:r>
              <a:rPr lang="en-US" dirty="0" smtClean="0"/>
              <a:t>!, where </a:t>
            </a:r>
            <a:r>
              <a:rPr lang="en-US" i="1" dirty="0" smtClean="0"/>
              <a:t>n</a:t>
            </a:r>
            <a:r>
              <a:rPr lang="en-US" dirty="0" smtClean="0"/>
              <a:t> is a nonnegative integer. </a:t>
            </a:r>
            <a:endParaRPr lang="en-US" dirty="0" smtClean="0"/>
          </a:p>
          <a:p>
            <a:r>
              <a:rPr lang="en-US" b="1" dirty="0" smtClean="0"/>
              <a:t>Solution</a:t>
            </a:r>
            <a:r>
              <a:rPr lang="en-US" dirty="0" smtClean="0"/>
              <a:t>: Use the recursive definition of the factorial function: </a:t>
            </a:r>
            <a:r>
              <a:rPr lang="en-US" i="1" dirty="0" smtClean="0"/>
              <a:t>n! = n · (n − 1)! </a:t>
            </a:r>
            <a:r>
              <a:rPr lang="en-US" dirty="0" smtClean="0"/>
              <a:t>.</a:t>
            </a:r>
            <a:endParaRPr lang="en-US" dirty="0"/>
          </a:p>
        </p:txBody>
      </p:sp>
      <p:sp>
        <p:nvSpPr>
          <p:cNvPr id="5" name="Content Placeholder 2"/>
          <p:cNvSpPr txBox="1"/>
          <p:nvPr/>
        </p:nvSpPr>
        <p:spPr>
          <a:xfrm>
            <a:off x="1143000" y="3124200"/>
            <a:ext cx="6781800" cy="1524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factorial</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n</a:t>
            </a:r>
            <a:r>
              <a:rPr lang="en-US" sz="7200" dirty="0" smtClean="0"/>
              <a:t>:</a:t>
            </a:r>
            <a:r>
              <a:rPr lang="en-US" sz="7200" i="1" dirty="0" smtClean="0"/>
              <a:t> </a:t>
            </a:r>
            <a:r>
              <a:rPr lang="en-US" sz="7200" dirty="0" smtClean="0"/>
              <a:t>nonnegative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n</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latin typeface="Cambria Math" panose="02040503050406030204" pitchFamily="18" charset="0"/>
                <a:ea typeface="Cambria Math" panose="02040503050406030204" pitchFamily="18" charset="0"/>
              </a:rPr>
              <a:t>0</a:t>
            </a:r>
            <a:r>
              <a:rPr kumimoji="0" lang="en-US" sz="720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then</a:t>
            </a:r>
            <a:r>
              <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return </a:t>
            </a:r>
            <a:r>
              <a:rPr kumimoji="0" lang="en-US" sz="7200"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1</a:t>
            </a:r>
            <a:endParaRPr kumimoji="0" lang="en-US" sz="7200"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7200" b="1" dirty="0" smtClean="0"/>
              <a:t>else </a:t>
            </a:r>
            <a:r>
              <a:rPr lang="en-US" sz="7200" dirty="0" smtClean="0"/>
              <a:t> </a:t>
            </a:r>
            <a:r>
              <a:rPr lang="en-US" sz="7200" b="1" dirty="0" smtClean="0">
                <a:latin typeface="Cambria Math" panose="02040503050406030204" pitchFamily="18" charset="0"/>
                <a:ea typeface="Cambria Math" panose="02040503050406030204" pitchFamily="18" charset="0"/>
              </a:rPr>
              <a:t>return  </a:t>
            </a:r>
            <a:r>
              <a:rPr lang="en-US" sz="7200" i="1" dirty="0" smtClean="0"/>
              <a:t>n</a:t>
            </a:r>
            <a:r>
              <a:rPr lang="en-US" sz="7200" i="1" dirty="0" smtClean="0">
                <a:latin typeface="Cambria Math" panose="02040503050406030204"/>
                <a:ea typeface="Cambria Math" panose="02040503050406030204"/>
              </a:rPr>
              <a:t>*f</a:t>
            </a:r>
            <a:r>
              <a:rPr lang="en-US" sz="7200" i="1" dirty="0" smtClean="0"/>
              <a:t>actorial </a:t>
            </a:r>
            <a:r>
              <a:rPr lang="en-US" sz="7200" dirty="0" smtClean="0">
                <a:ea typeface="Cambria Math" panose="02040503050406030204"/>
              </a:rPr>
              <a:t>(</a:t>
            </a:r>
            <a:r>
              <a:rPr lang="en-US" sz="7200" i="1" dirty="0" smtClean="0">
                <a:ea typeface="Cambria Math" panose="02040503050406030204"/>
              </a:rPr>
              <a:t>n</a:t>
            </a:r>
            <a:r>
              <a:rPr lang="en-US" sz="7200" i="1" dirty="0" smtClean="0">
                <a:latin typeface="Cambria Math" panose="02040503050406030204"/>
                <a:ea typeface="Cambria Math" panose="02040503050406030204"/>
              </a:rPr>
              <a:t> − </a:t>
            </a:r>
            <a:r>
              <a:rPr lang="en-US" sz="7200" dirty="0" smtClean="0">
                <a:latin typeface="Cambria Math" panose="02040503050406030204" pitchFamily="18" charset="0"/>
                <a:ea typeface="Cambria Math" panose="02040503050406030204" pitchFamily="18" charset="0"/>
              </a:rPr>
              <a:t>1</a:t>
            </a:r>
            <a:r>
              <a:rPr lang="en-US" sz="7200" dirty="0" smtClean="0">
                <a:ea typeface="Cambria Math" panose="02040503050406030204" pitchFamily="18" charset="0"/>
              </a:rPr>
              <a:t>)</a:t>
            </a:r>
            <a:endParaRPr lang="en-US" sz="7200" i="1" dirty="0" smtClean="0">
              <a:ea typeface="Cambria Math" panose="02040503050406030204" pitchFamily="18" charset="0"/>
            </a:endParaRPr>
          </a:p>
          <a:p>
            <a:pPr marL="274320" lvl="0" indent="-274320">
              <a:spcBef>
                <a:spcPct val="20000"/>
              </a:spcBef>
              <a:buClr>
                <a:schemeClr val="accent3"/>
              </a:buClr>
              <a:buSzPct val="95000"/>
              <a:defRPr/>
            </a:pPr>
            <a:r>
              <a:rPr lang="en-US" sz="7200" noProof="0" dirty="0" smtClean="0">
                <a:ea typeface="Cambria Math" panose="02040503050406030204" pitchFamily="18" charset="0"/>
              </a:rPr>
              <a:t>{output is </a:t>
            </a:r>
            <a:r>
              <a:rPr lang="en-US" sz="7200" i="1" noProof="0" dirty="0" smtClean="0">
                <a:ea typeface="Cambria Math" panose="02040503050406030204" pitchFamily="18" charset="0"/>
              </a:rPr>
              <a:t>n</a:t>
            </a:r>
            <a:r>
              <a:rPr lang="en-US" sz="7200" noProof="0" dirty="0" smtClean="0">
                <a:ea typeface="Cambria Math" panose="02040503050406030204" pitchFamily="18" charset="0"/>
              </a:rPr>
              <a:t>!}</a:t>
            </a:r>
            <a:endParaRPr kumimoji="0" lang="en-US" sz="72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5029200"/>
            <a:ext cx="611257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E.g.: 4! = 4*3!=4*3*2!=4*3*2*1!=4*3*2*1*0!=4*3*2*1*1=24</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t>Basis Step</a:t>
            </a:r>
            <a:r>
              <a:rPr lang="en-US" dirty="0" smtClean="0"/>
              <a:t>: Show that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a:t>
            </a:r>
            <a:endParaRPr lang="en-US" dirty="0" smtClean="0"/>
          </a:p>
          <a:p>
            <a:pPr lvl="1"/>
            <a:r>
              <a:rPr lang="en-US" i="1" dirty="0" smtClean="0"/>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panose="02040503050406030204"/>
                <a:ea typeface="Cambria Math" panose="02040503050406030204"/>
                <a:sym typeface="Wingdings" panose="05000000000000000000" pitchFamily="2" charset="2"/>
              </a:rPr>
              <a:t>→</a:t>
            </a:r>
            <a:r>
              <a:rPr lang="en-US" i="1" dirty="0" smtClean="0">
                <a:sym typeface="Wingdings" panose="05000000000000000000" pitchFamily="2" charset="2"/>
              </a:rPr>
              <a:t> P</a:t>
            </a:r>
            <a:r>
              <a:rPr lang="en-US" dirty="0" smtClean="0">
                <a:sym typeface="Wingdings" panose="05000000000000000000" pitchFamily="2" charset="2"/>
              </a:rPr>
              <a:t>(</a:t>
            </a:r>
            <a:r>
              <a:rPr lang="en-US" i="1" dirty="0" smtClean="0">
                <a:sym typeface="Wingdings" panose="05000000000000000000" pitchFamily="2" charset="2"/>
              </a:rPr>
              <a:t>k +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sym typeface="Wingdings" panose="05000000000000000000" pitchFamily="2" charset="2"/>
              </a:rPr>
              <a:t>) </a:t>
            </a:r>
            <a:r>
              <a:rPr lang="en-US" i="1" dirty="0" smtClean="0">
                <a:sym typeface="Wingdings" panose="05000000000000000000" pitchFamily="2" charset="2"/>
              </a:rPr>
              <a:t> </a:t>
            </a:r>
            <a:r>
              <a:rPr lang="en-US" dirty="0" smtClean="0">
                <a:sym typeface="Wingdings" panose="05000000000000000000" pitchFamily="2" charset="2"/>
              </a:rPr>
              <a:t>is true for all positive integers </a:t>
            </a:r>
            <a:r>
              <a:rPr lang="en-US" i="1" dirty="0" smtClean="0">
                <a:sym typeface="Wingdings" panose="05000000000000000000" pitchFamily="2" charset="2"/>
              </a:rPr>
              <a:t>k</a:t>
            </a:r>
            <a:r>
              <a:rPr lang="en-US" dirty="0" smtClean="0">
                <a:sym typeface="Wingdings" panose="05000000000000000000" pitchFamily="2" charset="2"/>
              </a:rPr>
              <a:t>.</a:t>
            </a:r>
            <a:endParaRPr lang="en-US" dirty="0" smtClean="0">
              <a:sym typeface="Wingdings" panose="05000000000000000000" pitchFamily="2" charset="2"/>
            </a:endParaRP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anose="05000000000000000000" pitchFamily="2" charset="2"/>
              </a:rPr>
              <a:t>P</a:t>
            </a:r>
            <a:r>
              <a:rPr lang="en-US" dirty="0" smtClean="0">
                <a:sym typeface="Wingdings" panose="05000000000000000000" pitchFamily="2" charset="2"/>
              </a:rPr>
              <a:t>(</a:t>
            </a:r>
            <a:r>
              <a:rPr lang="en-US" i="1" dirty="0" smtClean="0">
                <a:sym typeface="Wingdings" panose="05000000000000000000" pitchFamily="2" charset="2"/>
              </a:rPr>
              <a:t>k +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sym typeface="Wingdings" panose="05000000000000000000" pitchFamily="2" charset="2"/>
              </a:rPr>
              <a:t>)</a:t>
            </a:r>
            <a:r>
              <a:rPr lang="en-US" dirty="0" smtClean="0"/>
              <a:t> be true.</a:t>
            </a:r>
            <a:endParaRPr lang="en-US" dirty="0" smtClean="0"/>
          </a:p>
          <a:p>
            <a:pPr>
              <a:buNone/>
            </a:pPr>
            <a:r>
              <a:rPr lang="en-US" dirty="0" smtClean="0"/>
              <a:t>    </a:t>
            </a:r>
            <a:endParaRPr lang="en-US" dirty="0" smtClean="0"/>
          </a:p>
          <a:p>
            <a:pPr>
              <a:buNone/>
            </a:pPr>
            <a:r>
              <a:rPr lang="en-US" b="1" dirty="0" smtClean="0"/>
              <a:t>     Climbing an Infinite Ladder Example</a:t>
            </a:r>
            <a:r>
              <a:rPr lang="en-US" dirty="0" smtClean="0"/>
              <a:t>:</a:t>
            </a:r>
            <a:endParaRPr lang="en-US" dirty="0" smtClean="0"/>
          </a:p>
          <a:p>
            <a:pPr lvl="1"/>
            <a:r>
              <a:rPr lang="en-US" dirty="0" smtClean="0"/>
              <a:t>BASIS STEP: By (</a:t>
            </a:r>
            <a:r>
              <a:rPr lang="en-US" dirty="0" smtClean="0">
                <a:latin typeface="Cambria Math" panose="02040503050406030204" pitchFamily="18" charset="0"/>
                <a:ea typeface="Cambria Math" panose="02040503050406030204" pitchFamily="18" charset="0"/>
              </a:rPr>
              <a:t>1</a:t>
            </a:r>
            <a:r>
              <a:rPr lang="en-US" dirty="0" smtClean="0"/>
              <a:t>), we can reach rung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lvl="1"/>
            <a:r>
              <a:rPr lang="en-US" dirty="0" smtClean="0"/>
              <a:t>INDUCTIVE STEP: Assume the inductive hypothesis that we can reach rung </a:t>
            </a:r>
            <a:r>
              <a:rPr lang="en-US" i="1" dirty="0" smtClean="0"/>
              <a:t>k</a:t>
            </a:r>
            <a:r>
              <a:rPr lang="en-US" dirty="0" smtClean="0"/>
              <a:t>. Then by (</a:t>
            </a:r>
            <a:r>
              <a:rPr lang="en-US" dirty="0" smtClean="0">
                <a:latin typeface="Cambria Math" panose="02040503050406030204" pitchFamily="18" charset="0"/>
                <a:ea typeface="Cambria Math" panose="02040503050406030204" pitchFamily="18" charset="0"/>
              </a:rPr>
              <a:t>2</a:t>
            </a:r>
            <a:r>
              <a:rPr lang="en-US" dirty="0" smtClean="0"/>
              <a:t>), we can reach rung </a:t>
            </a:r>
            <a:r>
              <a:rPr lang="en-US" i="1" dirty="0" smtClean="0"/>
              <a:t>k </a:t>
            </a:r>
            <a:r>
              <a:rPr lang="en-US" dirty="0" smtClean="0"/>
              <a:t>+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panose="02040503050406030204"/>
                <a:ea typeface="Cambria Math" panose="02040503050406030204"/>
                <a:sym typeface="Wingdings" panose="05000000000000000000" pitchFamily="2" charset="2"/>
              </a:rPr>
              <a:t>→</a:t>
            </a:r>
            <a:r>
              <a:rPr lang="en-US" i="1" dirty="0" smtClean="0">
                <a:sym typeface="Wingdings" panose="05000000000000000000" pitchFamily="2" charset="2"/>
              </a:rPr>
              <a:t> P</a:t>
            </a:r>
            <a:r>
              <a:rPr lang="en-US" dirty="0" smtClean="0">
                <a:sym typeface="Wingdings" panose="05000000000000000000" pitchFamily="2" charset="2"/>
              </a:rPr>
              <a:t>(</a:t>
            </a:r>
            <a:r>
              <a:rPr lang="en-US" i="1" dirty="0" smtClean="0">
                <a:sym typeface="Wingdings" panose="05000000000000000000" pitchFamily="2" charset="2"/>
              </a:rPr>
              <a:t>k +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sym typeface="Wingdings" panose="05000000000000000000" pitchFamily="2" charset="2"/>
              </a:rPr>
              <a:t>) is true for all positive integers </a:t>
            </a:r>
            <a:r>
              <a:rPr lang="en-US" i="1" dirty="0" smtClean="0">
                <a:sym typeface="Wingdings" panose="05000000000000000000" pitchFamily="2" charset="2"/>
              </a:rPr>
              <a:t>k. </a:t>
            </a:r>
            <a:r>
              <a:rPr lang="en-US" dirty="0" smtClean="0">
                <a:sym typeface="Wingdings" panose="05000000000000000000"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67512"/>
          </a:xfrm>
        </p:spPr>
        <p:txBody>
          <a:bodyPr>
            <a:normAutofit/>
          </a:bodyPr>
          <a:lstStyle/>
          <a:p>
            <a:r>
              <a:rPr lang="en-US" sz="4000" dirty="0" smtClean="0"/>
              <a:t>Recursive Exponentiation Algorithm</a:t>
            </a:r>
            <a:endParaRPr lang="en-US" sz="4000" dirty="0"/>
          </a:p>
        </p:txBody>
      </p:sp>
      <p:sp>
        <p:nvSpPr>
          <p:cNvPr id="3" name="Content Placeholder 2"/>
          <p:cNvSpPr>
            <a:spLocks noGrp="1"/>
          </p:cNvSpPr>
          <p:nvPr>
            <p:ph idx="1"/>
          </p:nvPr>
        </p:nvSpPr>
        <p:spPr>
          <a:xfrm>
            <a:off x="609600" y="914400"/>
            <a:ext cx="8229600" cy="4389120"/>
          </a:xfrm>
        </p:spPr>
        <p:txBody>
          <a:bodyPr/>
          <a:lstStyle/>
          <a:p>
            <a:pPr>
              <a:buNone/>
            </a:pPr>
            <a:r>
              <a:rPr lang="en-US" b="1" dirty="0" smtClean="0"/>
              <a:t>   Example</a:t>
            </a:r>
            <a:r>
              <a:rPr lang="en-US" dirty="0" smtClean="0"/>
              <a:t>: Give a recursive algorithm for computing </a:t>
            </a:r>
            <a:r>
              <a:rPr lang="en-US" i="1" dirty="0" smtClean="0"/>
              <a:t>a</a:t>
            </a:r>
            <a:r>
              <a:rPr lang="en-US" i="1" baseline="30000" dirty="0" smtClean="0"/>
              <a:t>n</a:t>
            </a:r>
            <a:r>
              <a:rPr lang="en-US" dirty="0" smtClean="0"/>
              <a:t>, where </a:t>
            </a:r>
            <a:r>
              <a:rPr lang="en-US" i="1" dirty="0" smtClean="0"/>
              <a:t>a</a:t>
            </a:r>
            <a:r>
              <a:rPr lang="en-US" dirty="0" smtClean="0"/>
              <a:t> is a nonzero real number and  </a:t>
            </a:r>
            <a:r>
              <a:rPr lang="en-US" i="1" dirty="0" smtClean="0"/>
              <a:t>n</a:t>
            </a:r>
            <a:r>
              <a:rPr lang="en-US" dirty="0" smtClean="0"/>
              <a:t> is a nonnegative integer.</a:t>
            </a:r>
            <a:endParaRPr lang="en-US" dirty="0" smtClean="0"/>
          </a:p>
          <a:p>
            <a:pPr>
              <a:buNone/>
            </a:pPr>
            <a:r>
              <a:rPr lang="en-US" dirty="0" smtClean="0"/>
              <a:t>   </a:t>
            </a:r>
            <a:r>
              <a:rPr lang="en-US" b="1" dirty="0" smtClean="0"/>
              <a:t>Solution</a:t>
            </a:r>
            <a:r>
              <a:rPr lang="en-US" dirty="0" smtClean="0"/>
              <a:t>: Use the recursive definition of </a:t>
            </a:r>
            <a:r>
              <a:rPr lang="en-US" sz="2800" i="1" dirty="0" smtClean="0"/>
              <a:t>a</a:t>
            </a:r>
            <a:r>
              <a:rPr lang="en-US" sz="2800" i="1" baseline="30000" dirty="0" smtClean="0"/>
              <a:t>n</a:t>
            </a:r>
            <a:r>
              <a:rPr lang="en-US" dirty="0" smtClean="0"/>
              <a:t>.</a:t>
            </a:r>
            <a:endParaRPr lang="en-US" dirty="0" smtClean="0"/>
          </a:p>
          <a:p>
            <a:pPr>
              <a:buNone/>
            </a:pPr>
            <a:endParaRPr lang="en-US" dirty="0" smtClean="0"/>
          </a:p>
          <a:p>
            <a:pPr>
              <a:buNone/>
            </a:pPr>
            <a:endParaRPr lang="en-US" dirty="0"/>
          </a:p>
        </p:txBody>
      </p:sp>
      <p:sp>
        <p:nvSpPr>
          <p:cNvPr id="5" name="Content Placeholder 2"/>
          <p:cNvSpPr txBox="1"/>
          <p:nvPr/>
        </p:nvSpPr>
        <p:spPr>
          <a:xfrm>
            <a:off x="990600" y="28956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smtClean="0"/>
              <a:t>procedure</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 </a:t>
            </a:r>
            <a:r>
              <a:rPr lang="en-US" sz="8000" i="1" dirty="0" smtClean="0"/>
              <a:t>power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r>
              <a:rPr lang="en-US" sz="8000" i="1" noProof="0" dirty="0" smtClean="0"/>
              <a:t>a</a:t>
            </a:r>
            <a:r>
              <a:rPr lang="en-US" sz="8000" dirty="0" smtClean="0"/>
              <a:t>:</a:t>
            </a:r>
            <a:r>
              <a:rPr lang="en-US" sz="8000" i="1" dirty="0" smtClean="0"/>
              <a:t> </a:t>
            </a:r>
            <a:r>
              <a:rPr lang="en-US" sz="8000" dirty="0" smtClean="0"/>
              <a:t>nonzero</a:t>
            </a:r>
            <a:r>
              <a:rPr lang="en-US" sz="8000" i="1" dirty="0" smtClean="0"/>
              <a:t> </a:t>
            </a:r>
            <a:r>
              <a:rPr lang="en-US" sz="8000" dirty="0" smtClean="0"/>
              <a:t>real number</a:t>
            </a:r>
            <a:r>
              <a:rPr lang="en-US" sz="8000" i="1" dirty="0" smtClean="0"/>
              <a:t>, n</a:t>
            </a:r>
            <a:r>
              <a:rPr lang="en-US" sz="8000" dirty="0" smtClean="0"/>
              <a:t>:</a:t>
            </a:r>
            <a:r>
              <a:rPr lang="en-US" sz="8000" i="1" dirty="0" smtClean="0"/>
              <a:t> </a:t>
            </a:r>
            <a:r>
              <a:rPr lang="en-US" sz="8000" dirty="0" smtClean="0"/>
              <a:t>nonnegative integer</a:t>
            </a:r>
            <a:r>
              <a:rPr kumimoji="0" lang="en-US" sz="8000" i="0" u="none" strike="noStrike" kern="1200" cap="none" spc="0" normalizeH="0" baseline="0" noProof="0" dirty="0" smtClean="0">
                <a:ln>
                  <a:noFill/>
                </a:ln>
                <a:solidFill>
                  <a:schemeClr val="tx1"/>
                </a:solidFill>
                <a:effectLst/>
                <a:uLnTx/>
                <a:uFillTx/>
                <a:latin typeface="+mn-lt"/>
                <a:ea typeface="+mn-ea"/>
                <a:cs typeface="+mn-cs"/>
              </a:rPr>
              <a:t>)</a:t>
            </a:r>
            <a:endParaRPr kumimoji="0" lang="en-US" sz="80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8000" b="1" dirty="0" smtClean="0"/>
              <a:t>if </a:t>
            </a:r>
            <a:r>
              <a:rPr lang="en-US" sz="8000" dirty="0" smtClean="0"/>
              <a:t> </a:t>
            </a:r>
            <a:r>
              <a:rPr lang="en-US" sz="8000" i="1" dirty="0" smtClean="0"/>
              <a:t>n</a:t>
            </a:r>
            <a:r>
              <a:rPr kumimoji="0" lang="en-US" sz="8000" i="0" u="none" strike="noStrike" kern="1200" cap="none" spc="0" normalizeH="0" baseline="0" noProof="0" dirty="0" smtClean="0">
                <a:ln>
                  <a:noFill/>
                </a:ln>
                <a:solidFill>
                  <a:schemeClr val="tx1"/>
                </a:solidFill>
                <a:effectLst/>
                <a:uLnTx/>
                <a:uFillTx/>
                <a:latin typeface="+mn-lt"/>
                <a:ea typeface="+mn-ea"/>
                <a:cs typeface="+mn-cs"/>
              </a:rPr>
              <a:t> = </a:t>
            </a:r>
            <a:r>
              <a:rPr lang="en-US" sz="8000" dirty="0" smtClean="0">
                <a:latin typeface="Cambria Math" panose="02040503050406030204" pitchFamily="18" charset="0"/>
                <a:ea typeface="Cambria Math" panose="02040503050406030204" pitchFamily="18" charset="0"/>
              </a:rPr>
              <a:t>0</a:t>
            </a:r>
            <a:r>
              <a:rPr kumimoji="0" lang="en-US" sz="800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0" lang="en-US" sz="8000" b="1"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then</a:t>
            </a:r>
            <a:r>
              <a:rPr kumimoji="0" lang="en-US" sz="80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return </a:t>
            </a:r>
            <a:r>
              <a:rPr kumimoji="0" lang="en-US" sz="8000"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1</a:t>
            </a:r>
            <a:endParaRPr kumimoji="0" lang="en-US" sz="8000"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8000" b="1" dirty="0" smtClean="0"/>
              <a:t>else </a:t>
            </a:r>
            <a:r>
              <a:rPr lang="en-US" sz="8000" dirty="0" smtClean="0"/>
              <a:t> </a:t>
            </a:r>
            <a:r>
              <a:rPr lang="en-US" sz="8000" b="1" dirty="0" smtClean="0">
                <a:latin typeface="Cambria Math" panose="02040503050406030204" pitchFamily="18" charset="0"/>
                <a:ea typeface="Cambria Math" panose="02040503050406030204" pitchFamily="18" charset="0"/>
              </a:rPr>
              <a:t>return  </a:t>
            </a:r>
            <a:r>
              <a:rPr lang="en-US" sz="8000" i="1" dirty="0" smtClean="0"/>
              <a:t>a</a:t>
            </a:r>
            <a:r>
              <a:rPr lang="en-US" sz="8000" i="1" dirty="0" smtClean="0">
                <a:latin typeface="Cambria Math" panose="02040503050406030204"/>
                <a:ea typeface="Cambria Math" panose="02040503050406030204"/>
              </a:rPr>
              <a:t>*</a:t>
            </a:r>
            <a:r>
              <a:rPr lang="en-US" sz="8000" i="1" dirty="0" smtClean="0"/>
              <a:t>power</a:t>
            </a:r>
            <a:r>
              <a:rPr lang="en-US" sz="8000" dirty="0" smtClean="0">
                <a:ea typeface="Cambria Math" panose="02040503050406030204"/>
              </a:rPr>
              <a:t>(</a:t>
            </a:r>
            <a:r>
              <a:rPr lang="en-US" sz="8000" i="1" dirty="0" smtClean="0">
                <a:ea typeface="Cambria Math" panose="02040503050406030204"/>
              </a:rPr>
              <a:t>a, n</a:t>
            </a:r>
            <a:r>
              <a:rPr lang="en-US" sz="8000" i="1" dirty="0" smtClean="0">
                <a:latin typeface="Cambria Math" panose="02040503050406030204"/>
                <a:ea typeface="Cambria Math" panose="02040503050406030204"/>
              </a:rPr>
              <a:t> − </a:t>
            </a:r>
            <a:r>
              <a:rPr lang="en-US" sz="8000" dirty="0" smtClean="0">
                <a:latin typeface="Cambria Math" panose="02040503050406030204" pitchFamily="18" charset="0"/>
                <a:ea typeface="Cambria Math" panose="02040503050406030204" pitchFamily="18" charset="0"/>
              </a:rPr>
              <a:t>1</a:t>
            </a:r>
            <a:r>
              <a:rPr lang="en-US" sz="8000" dirty="0" smtClean="0">
                <a:ea typeface="Cambria Math" panose="02040503050406030204" pitchFamily="18" charset="0"/>
              </a:rPr>
              <a:t>)</a:t>
            </a:r>
            <a:endParaRPr lang="en-US" sz="8000" i="1" dirty="0" smtClean="0">
              <a:ea typeface="Cambria Math" panose="02040503050406030204" pitchFamily="18" charset="0"/>
            </a:endParaRPr>
          </a:p>
          <a:p>
            <a:pPr marL="274320" lvl="0" indent="-274320">
              <a:spcBef>
                <a:spcPct val="20000"/>
              </a:spcBef>
              <a:buClr>
                <a:schemeClr val="accent3"/>
              </a:buClr>
              <a:buSzPct val="95000"/>
              <a:defRPr/>
            </a:pPr>
            <a:r>
              <a:rPr lang="en-US" sz="8000" noProof="0" dirty="0" smtClean="0">
                <a:ea typeface="Cambria Math" panose="02040503050406030204" pitchFamily="18" charset="0"/>
              </a:rPr>
              <a:t>{output is </a:t>
            </a:r>
            <a:r>
              <a:rPr lang="en-US" sz="8000" i="1" dirty="0" smtClean="0"/>
              <a:t>a</a:t>
            </a:r>
            <a:r>
              <a:rPr lang="en-US" sz="8000" i="1" baseline="30000" dirty="0" smtClean="0"/>
              <a:t>n</a:t>
            </a:r>
            <a:r>
              <a:rPr lang="en-US" sz="8000" dirty="0" smtClean="0"/>
              <a:t>}</a:t>
            </a:r>
            <a:endParaRPr lang="en-US" sz="8000" noProof="0" dirty="0" smtClean="0">
              <a:ea typeface="Cambria Math" panose="02040503050406030204" pitchFamily="18" charset="0"/>
            </a:endParaRPr>
          </a:p>
          <a:p>
            <a:pPr marL="274320" lvl="0" indent="-274320">
              <a:spcBef>
                <a:spcPct val="20000"/>
              </a:spcBef>
              <a:buClr>
                <a:schemeClr val="accent3"/>
              </a:buClr>
              <a:buSzPct val="95000"/>
              <a:defRPr/>
            </a:pPr>
            <a:endParaRPr lang="en-US" sz="7200" noProof="0" dirty="0" smtClean="0">
              <a:ea typeface="Cambria Math" panose="02040503050406030204"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91312"/>
          </a:xfrm>
        </p:spPr>
        <p:txBody>
          <a:bodyPr>
            <a:normAutofit fontScale="90000"/>
          </a:bodyPr>
          <a:lstStyle/>
          <a:p>
            <a:r>
              <a:rPr lang="en-US" dirty="0" smtClean="0"/>
              <a:t>Recursive GCD Algorithm</a:t>
            </a:r>
            <a:endParaRPr lang="en-US" dirty="0"/>
          </a:p>
        </p:txBody>
      </p:sp>
      <p:sp>
        <p:nvSpPr>
          <p:cNvPr id="3" name="Content Placeholder 2"/>
          <p:cNvSpPr>
            <a:spLocks noGrp="1"/>
          </p:cNvSpPr>
          <p:nvPr>
            <p:ph idx="1"/>
          </p:nvPr>
        </p:nvSpPr>
        <p:spPr>
          <a:xfrm>
            <a:off x="381000" y="990600"/>
            <a:ext cx="8229600" cy="2971800"/>
          </a:xfrm>
        </p:spPr>
        <p:txBody>
          <a:bodyPr/>
          <a:lstStyle/>
          <a:p>
            <a:pPr>
              <a:buNone/>
            </a:pPr>
            <a:r>
              <a:rPr lang="en-US" b="1" dirty="0" smtClean="0"/>
              <a:t>   Example</a:t>
            </a:r>
            <a:r>
              <a:rPr lang="en-US" dirty="0" smtClean="0"/>
              <a:t>: Give a recursive algorithm for computing the greatest common divisor of two nonnegative integers</a:t>
            </a:r>
            <a:r>
              <a:rPr lang="en-US" i="1" dirty="0" smtClean="0"/>
              <a:t>  a </a:t>
            </a:r>
            <a:r>
              <a:rPr lang="en-US" dirty="0" smtClean="0"/>
              <a:t>and</a:t>
            </a:r>
            <a:r>
              <a:rPr lang="en-US" i="1" dirty="0" smtClean="0"/>
              <a:t> b </a:t>
            </a:r>
            <a:r>
              <a:rPr lang="en-US" dirty="0" smtClean="0"/>
              <a:t>with </a:t>
            </a:r>
            <a:r>
              <a:rPr lang="en-US" i="1" dirty="0" smtClean="0"/>
              <a:t>a &lt; b.</a:t>
            </a:r>
            <a:r>
              <a:rPr lang="en-US" dirty="0" smtClean="0"/>
              <a:t> </a:t>
            </a:r>
            <a:endParaRPr lang="en-US" dirty="0" smtClean="0"/>
          </a:p>
          <a:p>
            <a:pPr>
              <a:buNone/>
            </a:pPr>
            <a:r>
              <a:rPr lang="en-US" b="1" dirty="0" smtClean="0"/>
              <a:t>   Solution</a:t>
            </a:r>
            <a:r>
              <a:rPr lang="en-US" dirty="0" smtClean="0"/>
              <a:t>: Use the reduction</a:t>
            </a:r>
            <a:endParaRPr lang="en-US" dirty="0" smtClean="0"/>
          </a:p>
          <a:p>
            <a:pPr>
              <a:buNone/>
            </a:pPr>
            <a:r>
              <a:rPr lang="en-US" dirty="0" smtClean="0"/>
              <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err="1" smtClean="0"/>
              <a:t>gcd</a:t>
            </a:r>
            <a:r>
              <a:rPr lang="en-US" dirty="0" smtClean="0"/>
              <a:t>(</a:t>
            </a:r>
            <a:r>
              <a:rPr lang="en-US" i="1" dirty="0" smtClean="0"/>
              <a:t>b</a:t>
            </a:r>
            <a:r>
              <a:rPr lang="en-US" dirty="0" smtClean="0"/>
              <a:t> </a:t>
            </a:r>
            <a:r>
              <a:rPr lang="en-US" b="1" dirty="0" smtClean="0"/>
              <a:t>mod</a:t>
            </a:r>
            <a:r>
              <a:rPr lang="en-US" dirty="0" smtClean="0"/>
              <a:t> </a:t>
            </a:r>
            <a:r>
              <a:rPr lang="en-US" i="1" dirty="0" smtClean="0"/>
              <a:t>a</a:t>
            </a:r>
            <a:r>
              <a:rPr lang="en-US" dirty="0" smtClean="0"/>
              <a:t>, </a:t>
            </a:r>
            <a:r>
              <a:rPr lang="en-US" i="1" dirty="0" smtClean="0"/>
              <a:t>a</a:t>
            </a:r>
            <a:r>
              <a:rPr lang="en-US" dirty="0" smtClean="0"/>
              <a:t>) </a:t>
            </a:r>
            <a:endParaRPr lang="en-US" dirty="0" smtClean="0"/>
          </a:p>
          <a:p>
            <a:pPr>
              <a:buNone/>
            </a:pPr>
            <a:r>
              <a:rPr lang="en-US" dirty="0" smtClean="0"/>
              <a:t>   and the condition </a:t>
            </a:r>
            <a:r>
              <a:rPr lang="en-US" dirty="0" err="1" smtClean="0"/>
              <a:t>gcd</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a:t>
            </a:r>
            <a:r>
              <a:rPr lang="en-US" i="1" dirty="0" smtClean="0"/>
              <a:t>b</a:t>
            </a:r>
            <a:r>
              <a:rPr lang="en-US" dirty="0" smtClean="0"/>
              <a:t>) = </a:t>
            </a:r>
            <a:r>
              <a:rPr lang="en-US" i="1" dirty="0" smtClean="0"/>
              <a:t>b</a:t>
            </a:r>
            <a:r>
              <a:rPr lang="en-US" dirty="0" smtClean="0"/>
              <a:t> when </a:t>
            </a:r>
            <a:r>
              <a:rPr lang="en-US" i="1" dirty="0" smtClean="0"/>
              <a:t>b</a:t>
            </a:r>
            <a:r>
              <a:rPr lang="en-US" dirty="0" smtClean="0"/>
              <a:t> &gt; </a:t>
            </a:r>
            <a:r>
              <a:rPr lang="en-US" dirty="0" smtClean="0">
                <a:latin typeface="Cambria Math" panose="02040503050406030204" pitchFamily="18" charset="0"/>
                <a:ea typeface="Cambria Math" panose="02040503050406030204" pitchFamily="18" charset="0"/>
              </a:rPr>
              <a:t>0</a:t>
            </a:r>
            <a:r>
              <a:rPr lang="en-US" dirty="0" smtClean="0"/>
              <a:t>.</a:t>
            </a:r>
            <a:endParaRPr lang="en-US" dirty="0" smtClean="0"/>
          </a:p>
          <a:p>
            <a:pPr>
              <a:buNone/>
            </a:pPr>
            <a:endParaRPr lang="en-US" dirty="0" smtClean="0"/>
          </a:p>
          <a:p>
            <a:pPr>
              <a:buNone/>
            </a:pPr>
            <a:endParaRPr lang="en-US" dirty="0"/>
          </a:p>
        </p:txBody>
      </p:sp>
      <p:sp>
        <p:nvSpPr>
          <p:cNvPr id="5" name="Content Placeholder 2"/>
          <p:cNvSpPr txBox="1"/>
          <p:nvPr/>
        </p:nvSpPr>
        <p:spPr>
          <a:xfrm>
            <a:off x="1143000" y="38100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smtClean="0"/>
              <a:t>procedure</a:t>
            </a:r>
            <a:r>
              <a:rPr kumimoji="0" lang="en-US" sz="7400" b="1" i="0" u="none" strike="noStrike" kern="1200" cap="none" spc="0" normalizeH="0" baseline="0" noProof="0" dirty="0" smtClean="0">
                <a:ln>
                  <a:noFill/>
                </a:ln>
                <a:solidFill>
                  <a:schemeClr val="tx1"/>
                </a:solidFill>
                <a:effectLst/>
                <a:uLnTx/>
                <a:uFillTx/>
                <a:latin typeface="+mn-lt"/>
                <a:ea typeface="+mn-ea"/>
                <a:cs typeface="+mn-cs"/>
              </a:rPr>
              <a:t> </a:t>
            </a:r>
            <a:r>
              <a:rPr lang="en-US" sz="7400" i="1" dirty="0" err="1" smtClean="0"/>
              <a:t>gcd</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r>
              <a:rPr lang="en-US" sz="7400" i="1" noProof="0" dirty="0" err="1" smtClean="0"/>
              <a:t>a,b</a:t>
            </a:r>
            <a:r>
              <a:rPr lang="en-US" sz="7400" dirty="0" smtClean="0"/>
              <a:t>:</a:t>
            </a:r>
            <a:r>
              <a:rPr lang="en-US" sz="7400" i="1" dirty="0" smtClean="0"/>
              <a:t> </a:t>
            </a:r>
            <a:r>
              <a:rPr lang="en-US" sz="7400" dirty="0" smtClean="0"/>
              <a:t>nonnegative integers </a:t>
            </a:r>
            <a:endParaRPr lang="en-US" sz="7400" dirty="0" smtClean="0"/>
          </a:p>
          <a:p>
            <a:pPr marL="274320" lvl="0" indent="-274320">
              <a:spcBef>
                <a:spcPct val="20000"/>
              </a:spcBef>
              <a:buClr>
                <a:schemeClr val="accent3"/>
              </a:buClr>
              <a:buSzPct val="95000"/>
              <a:defRPr/>
            </a:pPr>
            <a:r>
              <a:rPr lang="en-US" sz="7400" dirty="0" smtClean="0"/>
              <a:t>                                   with </a:t>
            </a:r>
            <a:r>
              <a:rPr lang="en-US" sz="7400" i="1" dirty="0" smtClean="0"/>
              <a:t>a &lt; b</a:t>
            </a:r>
            <a:r>
              <a:rPr kumimoji="0" lang="en-US" sz="7400" i="0" u="none" strike="noStrike" kern="1200" cap="none" spc="0" normalizeH="0" baseline="0" noProof="0" dirty="0" smtClean="0">
                <a:ln>
                  <a:noFill/>
                </a:ln>
                <a:solidFill>
                  <a:schemeClr val="tx1"/>
                </a:solidFill>
                <a:effectLst/>
                <a:uLnTx/>
                <a:uFillTx/>
                <a:latin typeface="+mn-lt"/>
                <a:ea typeface="+mn-ea"/>
                <a:cs typeface="+mn-cs"/>
              </a:rPr>
              <a:t>)</a:t>
            </a:r>
            <a:endParaRPr kumimoji="0" lang="en-US" sz="74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400" b="1" dirty="0" smtClean="0"/>
              <a:t>if </a:t>
            </a:r>
            <a:r>
              <a:rPr lang="en-US" sz="7400" dirty="0" smtClean="0"/>
              <a:t> </a:t>
            </a:r>
            <a:r>
              <a:rPr lang="en-US" sz="7400" i="1" dirty="0" smtClean="0"/>
              <a:t>a</a:t>
            </a:r>
            <a:r>
              <a:rPr kumimoji="0" lang="en-US" sz="7400" i="0" u="none" strike="noStrike" kern="1200" cap="none" spc="0" normalizeH="0" baseline="0" noProof="0" dirty="0" smtClean="0">
                <a:ln>
                  <a:noFill/>
                </a:ln>
                <a:solidFill>
                  <a:schemeClr val="tx1"/>
                </a:solidFill>
                <a:effectLst/>
                <a:uLnTx/>
                <a:uFillTx/>
                <a:latin typeface="+mn-lt"/>
                <a:ea typeface="+mn-ea"/>
                <a:cs typeface="+mn-cs"/>
              </a:rPr>
              <a:t> = </a:t>
            </a:r>
            <a:r>
              <a:rPr lang="en-US" sz="7400" dirty="0" smtClean="0">
                <a:latin typeface="Cambria Math" panose="02040503050406030204" pitchFamily="18" charset="0"/>
                <a:ea typeface="Cambria Math" panose="02040503050406030204" pitchFamily="18" charset="0"/>
              </a:rPr>
              <a:t>0</a:t>
            </a:r>
            <a:r>
              <a:rPr kumimoji="0" lang="en-US" sz="740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0" lang="en-US" sz="7400" b="1"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then</a:t>
            </a:r>
            <a:r>
              <a:rPr kumimoji="0" lang="en-US" sz="74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return </a:t>
            </a:r>
            <a:r>
              <a:rPr lang="en-US" sz="7400" i="1" dirty="0" smtClean="0">
                <a:latin typeface="Cambria Math" panose="02040503050406030204" pitchFamily="18" charset="0"/>
                <a:ea typeface="Cambria Math" panose="02040503050406030204" pitchFamily="18" charset="0"/>
              </a:rPr>
              <a:t>b</a:t>
            </a:r>
            <a:endParaRPr kumimoji="0" lang="en-US" sz="7400" i="1"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7400" b="1" dirty="0" smtClean="0"/>
              <a:t>else </a:t>
            </a:r>
            <a:r>
              <a:rPr lang="en-US" sz="7400" dirty="0" smtClean="0"/>
              <a:t> </a:t>
            </a:r>
            <a:r>
              <a:rPr lang="en-US" sz="7400" b="1" dirty="0" smtClean="0">
                <a:latin typeface="Cambria Math" panose="02040503050406030204" pitchFamily="18" charset="0"/>
                <a:ea typeface="Cambria Math" panose="02040503050406030204" pitchFamily="18" charset="0"/>
              </a:rPr>
              <a:t>return </a:t>
            </a:r>
            <a:r>
              <a:rPr lang="en-US" sz="7400" i="1" dirty="0" smtClean="0"/>
              <a:t> </a:t>
            </a:r>
            <a:r>
              <a:rPr lang="en-US" sz="7400" i="1" dirty="0" err="1" smtClean="0"/>
              <a:t>gcd</a:t>
            </a:r>
            <a:r>
              <a:rPr lang="en-US" sz="7400" dirty="0" smtClean="0">
                <a:ea typeface="Cambria Math" panose="02040503050406030204"/>
              </a:rPr>
              <a:t>(</a:t>
            </a:r>
            <a:r>
              <a:rPr lang="en-US" sz="7400" i="1" dirty="0" smtClean="0">
                <a:ea typeface="Cambria Math" panose="02040503050406030204"/>
              </a:rPr>
              <a:t>b</a:t>
            </a:r>
            <a:r>
              <a:rPr lang="en-US" sz="7400" i="1" dirty="0" smtClean="0">
                <a:latin typeface="Cambria Math" panose="02040503050406030204"/>
                <a:ea typeface="Cambria Math" panose="02040503050406030204"/>
              </a:rPr>
              <a:t> </a:t>
            </a:r>
            <a:r>
              <a:rPr lang="en-US" sz="7400" b="1" dirty="0" smtClean="0">
                <a:ea typeface="Cambria Math" panose="02040503050406030204"/>
              </a:rPr>
              <a:t>mod</a:t>
            </a:r>
            <a:r>
              <a:rPr lang="en-US" sz="7400" i="1" dirty="0" smtClean="0">
                <a:ea typeface="Cambria Math" panose="02040503050406030204"/>
              </a:rPr>
              <a:t>  a, a</a:t>
            </a:r>
            <a:r>
              <a:rPr lang="en-US" sz="7400" dirty="0" smtClean="0">
                <a:ea typeface="Cambria Math" panose="02040503050406030204" pitchFamily="18" charset="0"/>
              </a:rPr>
              <a:t>)</a:t>
            </a:r>
            <a:endParaRPr lang="en-US" sz="7400" i="1" dirty="0" smtClean="0">
              <a:ea typeface="Cambria Math" panose="02040503050406030204" pitchFamily="18" charset="0"/>
            </a:endParaRPr>
          </a:p>
          <a:p>
            <a:pPr marL="274320" lvl="0" indent="-274320">
              <a:spcBef>
                <a:spcPct val="20000"/>
              </a:spcBef>
              <a:buClr>
                <a:schemeClr val="accent3"/>
              </a:buClr>
              <a:buSzPct val="95000"/>
              <a:defRPr/>
            </a:pPr>
            <a:r>
              <a:rPr lang="en-US" sz="7400" noProof="0" dirty="0" smtClean="0">
                <a:ea typeface="Cambria Math" panose="02040503050406030204" pitchFamily="18" charset="0"/>
              </a:rPr>
              <a:t>{output is </a:t>
            </a:r>
            <a:r>
              <a:rPr lang="en-US" sz="7400" i="1" dirty="0" err="1" smtClean="0">
                <a:ea typeface="Cambria Math" panose="02040503050406030204" pitchFamily="18" charset="0"/>
              </a:rPr>
              <a:t>gcd</a:t>
            </a:r>
            <a:r>
              <a:rPr lang="en-US" sz="7400" dirty="0" smtClean="0">
                <a:ea typeface="Cambria Math" panose="02040503050406030204" pitchFamily="18" charset="0"/>
              </a:rPr>
              <a:t>(</a:t>
            </a:r>
            <a:r>
              <a:rPr lang="en-US" sz="7400" i="1" dirty="0" smtClean="0">
                <a:ea typeface="Cambria Math" panose="02040503050406030204" pitchFamily="18" charset="0"/>
              </a:rPr>
              <a:t>a, b</a:t>
            </a:r>
            <a:r>
              <a:rPr lang="en-US" sz="7400" dirty="0" smtClean="0">
                <a:ea typeface="Cambria Math" panose="02040503050406030204" pitchFamily="18" charset="0"/>
              </a:rPr>
              <a:t>)</a:t>
            </a:r>
            <a:r>
              <a:rPr lang="en-US" sz="7400" noProof="0" dirty="0" smtClean="0">
                <a:ea typeface="Cambria Math" panose="02040503050406030204" pitchFamily="18" charset="0"/>
              </a:rPr>
              <a:t>}</a:t>
            </a:r>
            <a:endParaRPr kumimoji="0" lang="en-US" sz="74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90600" y="5791200"/>
            <a:ext cx="1650837" cy="369332"/>
          </a:xfrm>
          <a:prstGeom prst="rect">
            <a:avLst/>
          </a:prstGeom>
        </p:spPr>
        <p:txBody>
          <a:bodyPr wrap="none">
            <a:spAutoFit/>
          </a:bodyPr>
          <a:lstStyle/>
          <a:p>
            <a:r>
              <a:rPr lang="en-US" dirty="0" smtClean="0"/>
              <a:t>E.g.: </a:t>
            </a:r>
            <a:r>
              <a:rPr lang="en-US" dirty="0" err="1" smtClean="0"/>
              <a:t>gcd</a:t>
            </a:r>
            <a:r>
              <a:rPr lang="en-US" dirty="0" smtClean="0"/>
              <a:t>(5, 8)=</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67512"/>
          </a:xfrm>
        </p:spPr>
        <p:txBody>
          <a:bodyPr>
            <a:noAutofit/>
          </a:bodyPr>
          <a:lstStyle/>
          <a:p>
            <a:r>
              <a:rPr lang="en-US" sz="4000" dirty="0" smtClean="0"/>
              <a:t>Recursive Binary Search Algorithm</a:t>
            </a:r>
            <a:endParaRPr lang="en-US" sz="4000" dirty="0"/>
          </a:p>
        </p:txBody>
      </p:sp>
      <p:sp>
        <p:nvSpPr>
          <p:cNvPr id="3" name="Content Placeholder 2"/>
          <p:cNvSpPr>
            <a:spLocks noGrp="1"/>
          </p:cNvSpPr>
          <p:nvPr>
            <p:ph idx="1"/>
          </p:nvPr>
        </p:nvSpPr>
        <p:spPr>
          <a:xfrm>
            <a:off x="533400" y="1143000"/>
            <a:ext cx="8229600" cy="1905000"/>
          </a:xfrm>
        </p:spPr>
        <p:txBody>
          <a:bodyPr/>
          <a:lstStyle/>
          <a:p>
            <a:pPr>
              <a:buNone/>
            </a:pPr>
            <a:r>
              <a:rPr lang="en-US" b="1" dirty="0" smtClean="0"/>
              <a:t>   Example</a:t>
            </a:r>
            <a:r>
              <a:rPr lang="en-US" dirty="0" smtClean="0"/>
              <a:t>: Construct a recursive version of a binary search algorithm. </a:t>
            </a:r>
            <a:endParaRPr lang="en-US" dirty="0" smtClean="0"/>
          </a:p>
          <a:p>
            <a:pPr>
              <a:buNone/>
            </a:pPr>
            <a:r>
              <a:rPr lang="en-US" sz="2800" b="1" dirty="0" smtClean="0"/>
              <a:t>   Solution</a:t>
            </a:r>
            <a:r>
              <a:rPr lang="en-US" sz="2800" dirty="0" smtClean="0"/>
              <a:t>: </a:t>
            </a:r>
            <a:r>
              <a:rPr lang="en-US" sz="2000" dirty="0" smtClean="0"/>
              <a:t>Assume we have </a:t>
            </a:r>
            <a:r>
              <a:rPr lang="en-US" sz="2000" i="1" dirty="0" smtClean="0"/>
              <a:t>a</a:t>
            </a:r>
            <a:r>
              <a:rPr lang="en-US" sz="2000" baseline="-25000" dirty="0" smtClean="0"/>
              <a:t>1</a:t>
            </a:r>
            <a:r>
              <a:rPr lang="en-US" sz="2000" dirty="0" smtClean="0"/>
              <a:t>,</a:t>
            </a:r>
            <a:r>
              <a:rPr lang="en-US" sz="2000" i="1" dirty="0" smtClean="0"/>
              <a:t>a</a:t>
            </a:r>
            <a:r>
              <a:rPr lang="en-US" sz="2000" baseline="-25000" dirty="0" smtClean="0"/>
              <a:t>2</a:t>
            </a:r>
            <a:r>
              <a:rPr lang="en-US" sz="2000" dirty="0" smtClean="0"/>
              <a:t>,…, </a:t>
            </a:r>
            <a:r>
              <a:rPr lang="en-US" sz="2000" i="1" dirty="0" smtClean="0"/>
              <a:t>a</a:t>
            </a:r>
            <a:r>
              <a:rPr lang="en-US" sz="2000" i="1" baseline="-25000" dirty="0" smtClean="0"/>
              <a:t>n</a:t>
            </a:r>
            <a:r>
              <a:rPr lang="en-US" sz="2000" dirty="0" smtClean="0"/>
              <a:t>, an increasing sequence of integers. Initially </a:t>
            </a:r>
            <a:r>
              <a:rPr lang="en-US" sz="2000" i="1" dirty="0" err="1" smtClean="0"/>
              <a:t>i</a:t>
            </a:r>
            <a:r>
              <a:rPr lang="en-US" sz="2000" dirty="0" smtClean="0"/>
              <a:t> is </a:t>
            </a:r>
            <a:r>
              <a:rPr lang="en-US" sz="2000" dirty="0" smtClean="0">
                <a:latin typeface="Cambria Math" panose="02040503050406030204" pitchFamily="18" charset="0"/>
                <a:ea typeface="Cambria Math" panose="02040503050406030204" pitchFamily="18" charset="0"/>
              </a:rPr>
              <a:t>1</a:t>
            </a:r>
            <a:r>
              <a:rPr lang="en-US" sz="2000" dirty="0" smtClean="0"/>
              <a:t> and </a:t>
            </a:r>
            <a:r>
              <a:rPr lang="en-US" sz="2000" i="1" dirty="0" smtClean="0"/>
              <a:t>j</a:t>
            </a:r>
            <a:r>
              <a:rPr lang="en-US" sz="2000" dirty="0" smtClean="0"/>
              <a:t> is </a:t>
            </a:r>
            <a:r>
              <a:rPr lang="en-US" sz="2000" i="1" dirty="0" smtClean="0"/>
              <a:t>n</a:t>
            </a:r>
            <a:r>
              <a:rPr lang="en-US" sz="2000" dirty="0" smtClean="0"/>
              <a:t>. We are searching for </a:t>
            </a:r>
            <a:r>
              <a:rPr lang="en-US" sz="2000" i="1" dirty="0" smtClean="0"/>
              <a:t>x</a:t>
            </a:r>
            <a:r>
              <a:rPr lang="en-US" sz="2000" dirty="0" smtClean="0"/>
              <a:t>.</a:t>
            </a:r>
            <a:endParaRPr lang="en-US" sz="2000" dirty="0" smtClean="0"/>
          </a:p>
          <a:p>
            <a:endParaRPr lang="en-US" dirty="0" smtClean="0"/>
          </a:p>
          <a:p>
            <a:endParaRPr lang="en-US" dirty="0" smtClean="0"/>
          </a:p>
          <a:p>
            <a:endParaRPr lang="en-US" dirty="0"/>
          </a:p>
        </p:txBody>
      </p:sp>
      <p:sp>
        <p:nvSpPr>
          <p:cNvPr id="5" name="Content Placeholder 2"/>
          <p:cNvSpPr txBox="1"/>
          <p:nvPr/>
        </p:nvSpPr>
        <p:spPr>
          <a:xfrm>
            <a:off x="1143000" y="29718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binary search</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err="1" smtClean="0"/>
              <a:t>i</a:t>
            </a:r>
            <a:r>
              <a:rPr lang="en-US" sz="7200" i="1" noProof="0" dirty="0" smtClean="0"/>
              <a:t>, j, x : </a:t>
            </a:r>
            <a:r>
              <a:rPr lang="en-US" sz="7200" dirty="0" smtClean="0"/>
              <a:t>integers,  </a:t>
            </a:r>
            <a:r>
              <a:rPr lang="en-US" sz="7200" dirty="0" smtClean="0">
                <a:latin typeface="Cambria Math" panose="02040503050406030204" pitchFamily="18" charset="0"/>
                <a:ea typeface="Cambria Math" panose="02040503050406030204" pitchFamily="18" charset="0"/>
              </a:rPr>
              <a:t>1</a:t>
            </a:r>
            <a:r>
              <a:rPr lang="en-US" sz="7200" dirty="0" smtClean="0">
                <a:latin typeface="Cambria Math" panose="02040503050406030204"/>
                <a:ea typeface="Cambria Math" panose="02040503050406030204"/>
              </a:rPr>
              <a:t>≤</a:t>
            </a:r>
            <a:r>
              <a:rPr lang="en-US" sz="7200" i="1" dirty="0" smtClean="0">
                <a:ea typeface="Cambria Math" panose="02040503050406030204"/>
              </a:rPr>
              <a:t> </a:t>
            </a:r>
            <a:r>
              <a:rPr lang="en-US" sz="7200" i="1" dirty="0" err="1" smtClean="0">
                <a:ea typeface="Cambria Math" panose="02040503050406030204"/>
              </a:rPr>
              <a:t>i</a:t>
            </a:r>
            <a:r>
              <a:rPr lang="en-US" sz="7200" i="1" dirty="0" smtClean="0">
                <a:ea typeface="Cambria Math" panose="02040503050406030204"/>
              </a:rPr>
              <a:t> </a:t>
            </a:r>
            <a:r>
              <a:rPr lang="en-US" sz="7200" dirty="0" smtClean="0">
                <a:latin typeface="Cambria Math" panose="02040503050406030204"/>
                <a:ea typeface="Cambria Math" panose="02040503050406030204"/>
              </a:rPr>
              <a:t>≤ </a:t>
            </a:r>
            <a:r>
              <a:rPr lang="en-US" sz="7200" i="1" dirty="0" smtClean="0">
                <a:ea typeface="Cambria Math" panose="02040503050406030204"/>
              </a:rPr>
              <a:t>j </a:t>
            </a:r>
            <a:r>
              <a:rPr lang="en-US" sz="7200" dirty="0" smtClean="0">
                <a:latin typeface="Cambria Math" panose="02040503050406030204"/>
                <a:ea typeface="Cambria Math" panose="02040503050406030204"/>
              </a:rPr>
              <a:t>≤</a:t>
            </a:r>
            <a:r>
              <a:rPr lang="en-US" sz="7200" i="1" dirty="0" smtClean="0">
                <a:ea typeface="Cambria Math" panose="02040503050406030204"/>
              </a:rPr>
              <a:t>n</a:t>
            </a:r>
            <a:r>
              <a:rPr lang="en-US" sz="7200" dirty="0" smtClean="0">
                <a:latin typeface="Cambria Math" panose="02040503050406030204"/>
                <a:ea typeface="Cambria Math" panose="02040503050406030204"/>
              </a:rPr>
              <a: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i="1" dirty="0" smtClean="0">
                <a:ea typeface="Cambria Math" panose="02040503050406030204"/>
              </a:rPr>
              <a:t>m</a:t>
            </a:r>
            <a:r>
              <a:rPr kumimoji="0" lang="en-US" sz="7200" i="0" u="none" strike="noStrike" kern="1200" cap="none" spc="0" normalizeH="0" baseline="0" noProof="0" dirty="0" smtClean="0">
                <a:ln>
                  <a:noFill/>
                </a:ln>
                <a:solidFill>
                  <a:schemeClr val="tx1"/>
                </a:solidFill>
                <a:effectLst/>
                <a:uLnTx/>
                <a:uFillTx/>
                <a:latin typeface="Cambria Math" panose="02040503050406030204"/>
                <a:ea typeface="Cambria Math" panose="02040503050406030204"/>
                <a:cs typeface="+mn-cs"/>
              </a:rPr>
              <a:t> := </a:t>
            </a:r>
            <a:r>
              <a:rPr kumimoji="0" lang="en-US" sz="7200" i="0" u="none" strike="noStrike" kern="1200" cap="none" spc="0" normalizeH="0" baseline="0" noProof="0" dirty="0" smtClean="0">
                <a:ln>
                  <a:noFill/>
                </a:ln>
                <a:solidFill>
                  <a:schemeClr val="tx1"/>
                </a:solidFill>
                <a:effectLst/>
                <a:uLnTx/>
                <a:uFillTx/>
                <a:latin typeface="Cambria Math" panose="02040503050406030204"/>
                <a:ea typeface="Cambria Math" panose="02040503050406030204"/>
              </a:rPr>
              <a:t>⌊(</a:t>
            </a:r>
            <a:r>
              <a:rPr kumimoji="0" lang="en-US" sz="7200" i="1" u="none" strike="noStrike" kern="1200" cap="none" spc="0" normalizeH="0" baseline="0" noProof="0" dirty="0" err="1" smtClean="0">
                <a:ln>
                  <a:noFill/>
                </a:ln>
                <a:solidFill>
                  <a:schemeClr val="tx1"/>
                </a:solidFill>
                <a:effectLst/>
                <a:uLnTx/>
                <a:uFillTx/>
                <a:ea typeface="Cambria Math" panose="02040503050406030204"/>
              </a:rPr>
              <a:t>i</a:t>
            </a:r>
            <a:r>
              <a:rPr kumimoji="0" lang="en-US" sz="7200" i="0" u="none" strike="noStrike" kern="1200" cap="none" spc="0" normalizeH="0" baseline="0" noProof="0" dirty="0" smtClean="0">
                <a:ln>
                  <a:noFill/>
                </a:ln>
                <a:solidFill>
                  <a:schemeClr val="tx1"/>
                </a:solidFill>
                <a:effectLst/>
                <a:uLnTx/>
                <a:uFillTx/>
                <a:latin typeface="Cambria Math" panose="02040503050406030204"/>
                <a:ea typeface="Cambria Math" panose="02040503050406030204"/>
              </a:rPr>
              <a:t> + </a:t>
            </a:r>
            <a:r>
              <a:rPr kumimoji="0" lang="en-US" sz="7200" i="1" u="none" strike="noStrike" kern="1200" cap="none" spc="0" normalizeH="0" baseline="0" noProof="0" dirty="0" smtClean="0">
                <a:ln>
                  <a:noFill/>
                </a:ln>
                <a:solidFill>
                  <a:schemeClr val="tx1"/>
                </a:solidFill>
                <a:effectLst/>
                <a:uLnTx/>
                <a:uFillTx/>
                <a:ea typeface="Cambria Math" panose="02040503050406030204"/>
              </a:rPr>
              <a:t>j</a:t>
            </a:r>
            <a:r>
              <a:rPr kumimoji="0" lang="en-US" sz="7200" i="0" u="none" strike="noStrike" kern="1200" cap="none" spc="0" normalizeH="0" baseline="0" noProof="0" dirty="0" smtClean="0">
                <a:ln>
                  <a:noFill/>
                </a:ln>
                <a:solidFill>
                  <a:schemeClr val="tx1"/>
                </a:solidFill>
                <a:effectLst/>
                <a:uLnTx/>
                <a:uFillTx/>
                <a:latin typeface="Cambria Math" panose="02040503050406030204"/>
                <a:ea typeface="Cambria Math" panose="02040503050406030204"/>
              </a:rPr>
              <a:t>)/2⌋</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if </a:t>
            </a:r>
            <a:r>
              <a:rPr lang="en-US" sz="7200" dirty="0" smtClean="0"/>
              <a:t> </a:t>
            </a:r>
            <a:r>
              <a:rPr lang="en-US" sz="7200" i="1" dirty="0" smtClean="0"/>
              <a:t>x</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noProof="0" dirty="0" smtClean="0">
                <a:ea typeface="Cambria Math" panose="02040503050406030204" pitchFamily="18" charset="0"/>
              </a:rPr>
              <a:t>a</a:t>
            </a:r>
            <a:r>
              <a:rPr lang="en-US" sz="7200" i="1" baseline="-25000" noProof="0" dirty="0" smtClean="0">
                <a:ea typeface="Cambria Math" panose="02040503050406030204" pitchFamily="18" charset="0"/>
              </a:rPr>
              <a:t>m</a:t>
            </a:r>
            <a:r>
              <a:rPr kumimoji="0" lang="en-US" sz="720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0" lang="en-US" sz="7200" b="1"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then</a:t>
            </a:r>
            <a:r>
              <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a:t>
            </a:r>
            <a:endPar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7200" b="1" dirty="0" smtClean="0">
                <a:latin typeface="Cambria Math" panose="02040503050406030204" pitchFamily="18" charset="0"/>
                <a:ea typeface="Cambria Math" panose="02040503050406030204" pitchFamily="18" charset="0"/>
              </a:rPr>
              <a:t>           </a:t>
            </a:r>
            <a:r>
              <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return </a:t>
            </a:r>
            <a:r>
              <a:rPr lang="en-US" sz="7200" i="1" dirty="0" smtClean="0">
                <a:ea typeface="Cambria Math" panose="02040503050406030204"/>
              </a:rPr>
              <a:t>m</a:t>
            </a:r>
            <a:endParaRPr kumimoji="0" lang="en-US" sz="720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&lt; </a:t>
            </a:r>
            <a:r>
              <a:rPr lang="en-US" sz="7200" i="1" dirty="0" smtClean="0">
                <a:ea typeface="Cambria Math" panose="02040503050406030204" pitchFamily="18" charset="0"/>
              </a:rPr>
              <a:t>a</a:t>
            </a:r>
            <a:r>
              <a:rPr lang="en-US" sz="7200" i="1" baseline="-25000" dirty="0" smtClean="0">
                <a:ea typeface="Cambria Math" panose="02040503050406030204" pitchFamily="18" charset="0"/>
              </a:rPr>
              <a:t>m </a:t>
            </a:r>
            <a:r>
              <a:rPr lang="en-US" sz="800" dirty="0" smtClean="0"/>
              <a:t>   </a:t>
            </a:r>
            <a:r>
              <a:rPr lang="en-US" sz="7200" dirty="0" smtClean="0"/>
              <a:t>and   </a:t>
            </a:r>
            <a:r>
              <a:rPr lang="en-US" sz="7200" i="1" dirty="0" err="1" smtClean="0"/>
              <a:t>i</a:t>
            </a:r>
            <a:r>
              <a:rPr lang="en-US" sz="7200" dirty="0" smtClean="0"/>
              <a:t> &lt; </a:t>
            </a:r>
            <a:r>
              <a:rPr lang="en-US" sz="7200" i="1" dirty="0" smtClean="0"/>
              <a:t>m</a:t>
            </a:r>
            <a:r>
              <a:rPr lang="en-US" sz="7200" dirty="0" smtClean="0"/>
              <a:t>)</a:t>
            </a:r>
            <a:r>
              <a:rPr lang="en-US" sz="7200" dirty="0" smtClean="0">
                <a:ea typeface="Cambria Math" panose="02040503050406030204" pitchFamily="18" charset="0"/>
              </a:rPr>
              <a:t> </a:t>
            </a:r>
            <a:r>
              <a:rPr lang="en-US" sz="7200" b="1" dirty="0" smtClean="0">
                <a:latin typeface="Cambria Math" panose="02040503050406030204" pitchFamily="18" charset="0"/>
                <a:ea typeface="Cambria Math" panose="02040503050406030204" pitchFamily="18" charset="0"/>
              </a:rPr>
              <a:t>then </a:t>
            </a:r>
            <a:endParaRPr lang="en-US" sz="7200" b="1" dirty="0" smtClean="0">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7200" b="1" dirty="0" smtClean="0">
                <a:latin typeface="Cambria Math" panose="02040503050406030204" pitchFamily="18" charset="0"/>
                <a:ea typeface="Cambria Math" panose="02040503050406030204" pitchFamily="18" charset="0"/>
              </a:rPr>
              <a:t>           return  </a:t>
            </a:r>
            <a:r>
              <a:rPr lang="en-US" sz="7200" i="1" dirty="0" smtClean="0"/>
              <a:t>binary search</a:t>
            </a:r>
            <a:r>
              <a:rPr lang="en-US" sz="7200" dirty="0" smtClean="0"/>
              <a:t>(</a:t>
            </a:r>
            <a:r>
              <a:rPr lang="en-US" sz="7200" i="1" dirty="0" smtClean="0"/>
              <a:t>i,m</a:t>
            </a:r>
            <a:r>
              <a:rPr lang="en-US" sz="7200" i="1" dirty="0" smtClean="0">
                <a:latin typeface="Cambria Math" panose="02040503050406030204"/>
                <a:ea typeface="Cambria Math" panose="02040503050406030204"/>
              </a:rPr>
              <a:t>−</a:t>
            </a:r>
            <a:r>
              <a:rPr lang="en-US" sz="7200" dirty="0" smtClean="0">
                <a:latin typeface="Cambria Math" panose="02040503050406030204"/>
                <a:ea typeface="Cambria Math" panose="02040503050406030204"/>
              </a:rPr>
              <a:t>1</a:t>
            </a:r>
            <a:r>
              <a:rPr lang="en-US" sz="7200" i="1" dirty="0" smtClean="0"/>
              <a:t>,x</a:t>
            </a:r>
            <a:r>
              <a:rPr lang="en-US" sz="7200" dirty="0" smtClean="0">
                <a:latin typeface="Cambria Math" panose="02040503050406030204"/>
                <a:ea typeface="Cambria Math" panose="02040503050406030204"/>
              </a:rPr>
              <a: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b="1" dirty="0" smtClean="0"/>
              <a:t>else </a:t>
            </a:r>
            <a:r>
              <a:rPr lang="en-US" sz="7200" dirty="0" smtClean="0"/>
              <a:t> </a:t>
            </a:r>
            <a:r>
              <a:rPr lang="en-US" sz="7200" b="1" dirty="0" smtClean="0"/>
              <a:t>if  </a:t>
            </a:r>
            <a:r>
              <a:rPr lang="en-US" sz="7200" dirty="0" smtClean="0"/>
              <a:t>(</a:t>
            </a:r>
            <a:r>
              <a:rPr lang="en-US" sz="7200" i="1" dirty="0" smtClean="0"/>
              <a:t>x</a:t>
            </a:r>
            <a:r>
              <a:rPr lang="en-US" sz="7200" dirty="0" smtClean="0"/>
              <a:t> &gt; </a:t>
            </a:r>
            <a:r>
              <a:rPr lang="en-US" sz="7200" i="1" dirty="0" smtClean="0">
                <a:ea typeface="Cambria Math" panose="02040503050406030204" pitchFamily="18" charset="0"/>
              </a:rPr>
              <a:t>a</a:t>
            </a:r>
            <a:r>
              <a:rPr lang="en-US" sz="7200" i="1" baseline="-25000" dirty="0" smtClean="0">
                <a:ea typeface="Cambria Math" panose="02040503050406030204" pitchFamily="18" charset="0"/>
              </a:rPr>
              <a:t>m </a:t>
            </a:r>
            <a:r>
              <a:rPr lang="en-US" sz="800" dirty="0" smtClean="0"/>
              <a:t>   </a:t>
            </a:r>
            <a:r>
              <a:rPr lang="en-US" sz="7200" dirty="0" smtClean="0"/>
              <a:t>and   </a:t>
            </a:r>
            <a:r>
              <a:rPr lang="en-US" sz="7200" i="1" dirty="0" smtClean="0"/>
              <a:t>j</a:t>
            </a:r>
            <a:r>
              <a:rPr lang="en-US" sz="7200" dirty="0" smtClean="0"/>
              <a:t> &gt;</a:t>
            </a:r>
            <a:r>
              <a:rPr lang="en-US" sz="7200" i="1" dirty="0" smtClean="0"/>
              <a:t>m</a:t>
            </a:r>
            <a:r>
              <a:rPr lang="en-US" sz="7200" dirty="0" smtClean="0"/>
              <a:t>)</a:t>
            </a:r>
            <a:r>
              <a:rPr lang="en-US" sz="7200" dirty="0" smtClean="0">
                <a:ea typeface="Cambria Math" panose="02040503050406030204" pitchFamily="18" charset="0"/>
              </a:rPr>
              <a:t> </a:t>
            </a:r>
            <a:r>
              <a:rPr lang="en-US" sz="7200" b="1" dirty="0" smtClean="0">
                <a:latin typeface="Cambria Math" panose="02040503050406030204" pitchFamily="18" charset="0"/>
                <a:ea typeface="Cambria Math" panose="02040503050406030204" pitchFamily="18" charset="0"/>
              </a:rPr>
              <a:t>then </a:t>
            </a:r>
            <a:endParaRPr lang="en-US" sz="7200" b="1" dirty="0" smtClean="0">
              <a:latin typeface="Cambria Math" panose="02040503050406030204" pitchFamily="18" charset="0"/>
              <a:ea typeface="Cambria Math" panose="02040503050406030204" pitchFamily="18" charset="0"/>
            </a:endParaRPr>
          </a:p>
          <a:p>
            <a:pPr marL="274320" lvl="0" indent="-274320">
              <a:spcBef>
                <a:spcPct val="20000"/>
              </a:spcBef>
              <a:buClr>
                <a:schemeClr val="accent3"/>
              </a:buClr>
              <a:buSzPct val="95000"/>
              <a:defRPr/>
            </a:pPr>
            <a:r>
              <a:rPr lang="en-US" sz="7200" b="1" dirty="0" smtClean="0">
                <a:latin typeface="Cambria Math" panose="02040503050406030204" pitchFamily="18" charset="0"/>
                <a:ea typeface="Cambria Math" panose="02040503050406030204" pitchFamily="18" charset="0"/>
              </a:rPr>
              <a:t>           return </a:t>
            </a:r>
            <a:r>
              <a:rPr lang="en-US" sz="7200" i="1" dirty="0" smtClean="0"/>
              <a:t>binary search</a:t>
            </a:r>
            <a:r>
              <a:rPr lang="en-US" sz="7200" dirty="0" smtClean="0"/>
              <a:t>(</a:t>
            </a:r>
            <a:r>
              <a:rPr lang="en-US" sz="7200" i="1" dirty="0" smtClean="0"/>
              <a:t>m</a:t>
            </a:r>
            <a:r>
              <a:rPr lang="en-US" sz="7200" dirty="0" smtClean="0">
                <a:latin typeface="Cambria Math" panose="02040503050406030204"/>
                <a:ea typeface="Cambria Math" panose="02040503050406030204"/>
              </a:rPr>
              <a:t>+1,j</a:t>
            </a:r>
            <a:r>
              <a:rPr lang="en-US" sz="7200" i="1" dirty="0" smtClean="0"/>
              <a:t>,x</a:t>
            </a:r>
            <a:r>
              <a:rPr lang="en-US" sz="7200" dirty="0" smtClean="0">
                <a:latin typeface="Cambria Math" panose="02040503050406030204"/>
                <a:ea typeface="Cambria Math" panose="02040503050406030204"/>
              </a:rPr>
              <a: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b="1" dirty="0" smtClean="0"/>
              <a:t>else </a:t>
            </a:r>
            <a:r>
              <a:rPr lang="en-US" sz="7200" b="1" dirty="0" smtClean="0">
                <a:latin typeface="Cambria Math" panose="02040503050406030204" pitchFamily="18" charset="0"/>
                <a:ea typeface="Cambria Math" panose="02040503050406030204" pitchFamily="18" charset="0"/>
              </a:rPr>
              <a:t>return </a:t>
            </a:r>
            <a:r>
              <a:rPr lang="en-US" sz="7200" dirty="0" smtClean="0">
                <a:latin typeface="Cambria Math" panose="02040503050406030204" pitchFamily="18" charset="0"/>
                <a:ea typeface="Cambria Math" panose="02040503050406030204" pitchFamily="18" charset="0"/>
              </a:rPr>
              <a:t>0</a:t>
            </a:r>
            <a:endParaRPr lang="en-US" sz="7200" i="1" dirty="0" smtClean="0">
              <a:ea typeface="Cambria Math" panose="02040503050406030204"/>
            </a:endParaRPr>
          </a:p>
          <a:p>
            <a:pPr marL="274320" lvl="0" indent="-274320">
              <a:spcBef>
                <a:spcPct val="20000"/>
              </a:spcBef>
              <a:buClr>
                <a:schemeClr val="accent3"/>
              </a:buClr>
              <a:buSzPct val="95000"/>
              <a:defRPr/>
            </a:pPr>
            <a:r>
              <a:rPr lang="en-US" sz="7200" noProof="0" dirty="0" smtClean="0">
                <a:ea typeface="Cambria Math" panose="02040503050406030204" pitchFamily="18" charset="0"/>
              </a:rPr>
              <a:t>{output is </a:t>
            </a:r>
            <a:r>
              <a:rPr lang="en-US" sz="7200" noProof="0" dirty="0" smtClean="0"/>
              <a:t>location of </a:t>
            </a:r>
            <a:r>
              <a:rPr lang="en-US" sz="7200" i="1" noProof="0" dirty="0" smtClean="0"/>
              <a:t>x </a:t>
            </a:r>
            <a:r>
              <a:rPr lang="en-US" sz="7200" noProof="0" dirty="0" smtClean="0"/>
              <a:t>in</a:t>
            </a:r>
            <a:r>
              <a:rPr lang="en-US" sz="7200" i="1" noProof="0" dirty="0" smtClean="0"/>
              <a:t>    a</a:t>
            </a:r>
            <a:r>
              <a:rPr lang="en-US" sz="7200" baseline="-25000" noProof="0" dirty="0" smtClean="0">
                <a:latin typeface="Cambria Math" panose="02040503050406030204" pitchFamily="18" charset="0"/>
                <a:ea typeface="Cambria Math" panose="02040503050406030204" pitchFamily="18" charset="0"/>
              </a:rPr>
              <a:t>1</a:t>
            </a:r>
            <a:r>
              <a:rPr lang="en-US" sz="7200" noProof="0" dirty="0" smtClean="0">
                <a:latin typeface="Cambria Math" panose="02040503050406030204" pitchFamily="18" charset="0"/>
                <a:ea typeface="Cambria Math" panose="02040503050406030204" pitchFamily="18" charset="0"/>
              </a:rPr>
              <a:t>, </a:t>
            </a:r>
            <a:r>
              <a:rPr lang="en-US" sz="7200" i="1" dirty="0" smtClean="0"/>
              <a:t>a</a:t>
            </a:r>
            <a:r>
              <a:rPr lang="en-US" sz="7200" baseline="-25000" dirty="0" smtClean="0">
                <a:latin typeface="Cambria Math" panose="02040503050406030204" pitchFamily="18" charset="0"/>
                <a:ea typeface="Cambria Math" panose="02040503050406030204" pitchFamily="18" charset="0"/>
              </a:rPr>
              <a:t>2</a:t>
            </a:r>
            <a:r>
              <a:rPr lang="en-US" sz="7200" dirty="0" smtClean="0">
                <a:latin typeface="Cambria Math" panose="02040503050406030204" pitchFamily="18" charset="0"/>
                <a:ea typeface="Cambria Math" panose="02040503050406030204" pitchFamily="18" charset="0"/>
              </a:rPr>
              <a:t>,…,</a:t>
            </a:r>
            <a:r>
              <a:rPr lang="en-US" sz="7200" i="1" dirty="0" smtClean="0">
                <a:ea typeface="Cambria Math" panose="02040503050406030204" pitchFamily="18" charset="0"/>
              </a:rPr>
              <a:t>a</a:t>
            </a:r>
            <a:r>
              <a:rPr lang="en-US" sz="7200" i="1" baseline="-25000" dirty="0" smtClean="0">
                <a:ea typeface="Cambria Math" panose="02040503050406030204" pitchFamily="18" charset="0"/>
              </a:rPr>
              <a:t>n</a:t>
            </a:r>
            <a:r>
              <a:rPr lang="en-US" sz="7200" i="1" dirty="0" smtClean="0">
                <a:ea typeface="Cambria Math" panose="02040503050406030204" pitchFamily="18" charset="0"/>
              </a:rPr>
              <a:t>  </a:t>
            </a:r>
            <a:r>
              <a:rPr lang="en-US" sz="7200" dirty="0" smtClean="0">
                <a:ea typeface="Cambria Math" panose="02040503050406030204" pitchFamily="18" charset="0"/>
              </a:rPr>
              <a:t>if it appears, otherwise </a:t>
            </a:r>
            <a:r>
              <a:rPr lang="en-US" sz="7200" dirty="0" smtClean="0">
                <a:latin typeface="Cambria Math" panose="02040503050406030204" pitchFamily="18" charset="0"/>
                <a:ea typeface="Cambria Math" panose="02040503050406030204" pitchFamily="18" charset="0"/>
              </a:rPr>
              <a:t>0</a:t>
            </a:r>
            <a:r>
              <a:rPr lang="en-US" sz="7200" noProof="0" dirty="0" smtClean="0">
                <a:ea typeface="Cambria Math" panose="02040503050406030204" pitchFamily="18" charset="0"/>
              </a:rPr>
              <a:t>}</a:t>
            </a:r>
            <a:endParaRPr kumimoji="0" lang="en-US" sz="72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Proving Recursive Algorithms Correct</a:t>
            </a:r>
            <a:endParaRPr lang="en-US" sz="4000" dirty="0"/>
          </a:p>
        </p:txBody>
      </p:sp>
      <p:sp>
        <p:nvSpPr>
          <p:cNvPr id="3" name="Content Placeholder 2"/>
          <p:cNvSpPr>
            <a:spLocks noGrp="1"/>
          </p:cNvSpPr>
          <p:nvPr>
            <p:ph idx="1"/>
          </p:nvPr>
        </p:nvSpPr>
        <p:spPr/>
        <p:txBody>
          <a:bodyPr>
            <a:normAutofit fontScale="62500" lnSpcReduction="20000"/>
          </a:bodyPr>
          <a:lstStyle/>
          <a:p>
            <a:r>
              <a:rPr lang="en-US" b="1" dirty="0" smtClean="0"/>
              <a:t> </a:t>
            </a:r>
            <a:r>
              <a:rPr lang="en-US" dirty="0" smtClean="0"/>
              <a:t>Both </a:t>
            </a:r>
            <a:r>
              <a:rPr lang="en-US" b="1" dirty="0" smtClean="0"/>
              <a:t> </a:t>
            </a:r>
            <a:r>
              <a:rPr lang="en-US" dirty="0" smtClean="0"/>
              <a:t>mathematical</a:t>
            </a:r>
            <a:r>
              <a:rPr lang="en-US" b="1" dirty="0" smtClean="0"/>
              <a:t> </a:t>
            </a:r>
            <a:r>
              <a:rPr lang="en-US" dirty="0" smtClean="0"/>
              <a:t>and str0ng induction are useful techniques to show that recursive algorithms always produce the correct output.</a:t>
            </a:r>
            <a:endParaRPr lang="en-US" dirty="0" smtClean="0"/>
          </a:p>
          <a:p>
            <a:pPr>
              <a:buNone/>
            </a:pPr>
            <a:endParaRPr lang="en-US" dirty="0" smtClean="0"/>
          </a:p>
          <a:p>
            <a:pPr>
              <a:buNone/>
            </a:pPr>
            <a:r>
              <a:rPr lang="en-US" b="1" dirty="0" smtClean="0"/>
              <a:t> Example</a:t>
            </a:r>
            <a:r>
              <a:rPr lang="en-US" dirty="0" smtClean="0"/>
              <a:t>: Prove that the algorithm for computing the powers of real numbers is correct.</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a:t>
            </a:r>
            <a:r>
              <a:rPr lang="en-US" dirty="0" smtClean="0"/>
              <a:t>: Use mathematical induction on the exponent </a:t>
            </a:r>
            <a:r>
              <a:rPr lang="en-US" i="1" dirty="0" smtClean="0"/>
              <a:t>n</a:t>
            </a:r>
            <a:r>
              <a:rPr lang="en-US" dirty="0" smtClean="0"/>
              <a:t>.</a:t>
            </a:r>
            <a:endParaRPr lang="en-US" dirty="0" smtClean="0"/>
          </a:p>
          <a:p>
            <a:pPr lvl="1">
              <a:buNone/>
            </a:pPr>
            <a:r>
              <a:rPr lang="en-US" dirty="0" smtClean="0"/>
              <a:t>   BASIS STEP: </a:t>
            </a:r>
            <a:r>
              <a:rPr lang="en-US" i="1" dirty="0" smtClean="0"/>
              <a:t>a</a:t>
            </a:r>
            <a:r>
              <a:rPr lang="en-US" baseline="30000" dirty="0" smtClean="0">
                <a:latin typeface="Cambria Math" panose="02040503050406030204" pitchFamily="18" charset="0"/>
                <a:ea typeface="Cambria Math" panose="02040503050406030204" pitchFamily="18" charset="0"/>
              </a:rPr>
              <a:t>0</a:t>
            </a:r>
            <a:r>
              <a:rPr lang="en-US" dirty="0" smtClean="0"/>
              <a:t> =</a:t>
            </a:r>
            <a:r>
              <a:rPr lang="en-US" dirty="0" smtClean="0">
                <a:latin typeface="Cambria Math" panose="02040503050406030204" pitchFamily="18" charset="0"/>
                <a:ea typeface="Cambria Math" panose="02040503050406030204" pitchFamily="18" charset="0"/>
              </a:rPr>
              <a:t>1</a:t>
            </a:r>
            <a:r>
              <a:rPr lang="en-US" dirty="0" smtClean="0"/>
              <a:t> for every nonzero real number </a:t>
            </a:r>
            <a:r>
              <a:rPr lang="en-US" i="1" dirty="0" smtClean="0"/>
              <a:t>a</a:t>
            </a:r>
            <a:r>
              <a:rPr lang="en-US" dirty="0" smtClean="0"/>
              <a:t>, and </a:t>
            </a:r>
            <a:r>
              <a:rPr lang="en-US" i="1" dirty="0" smtClean="0"/>
              <a:t>power</a:t>
            </a:r>
            <a:r>
              <a:rPr lang="en-US" dirty="0" smtClean="0"/>
              <a:t>(</a:t>
            </a:r>
            <a:r>
              <a:rPr lang="en-US" i="1" dirty="0" smtClean="0"/>
              <a:t>a</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lvl="1">
              <a:buNone/>
            </a:pPr>
            <a:r>
              <a:rPr lang="en-US" dirty="0" smtClean="0"/>
              <a:t>    INDUCTIVE STEP: The inductive hypothesis is that </a:t>
            </a:r>
            <a:r>
              <a:rPr lang="en-US" i="1" dirty="0" smtClean="0"/>
              <a:t>power</a:t>
            </a:r>
            <a:r>
              <a:rPr lang="en-US" dirty="0" smtClean="0"/>
              <a:t>(</a:t>
            </a:r>
            <a:r>
              <a:rPr lang="en-US" i="1" dirty="0" err="1" smtClean="0"/>
              <a:t>a</a:t>
            </a:r>
            <a:r>
              <a:rPr lang="en-US" dirty="0" err="1" smtClean="0"/>
              <a:t>,</a:t>
            </a:r>
            <a:r>
              <a:rPr lang="en-US" i="1" dirty="0" err="1" smtClean="0">
                <a:ea typeface="Cambria Math" panose="02040503050406030204" pitchFamily="18" charset="0"/>
              </a:rPr>
              <a:t>k</a:t>
            </a:r>
            <a:r>
              <a:rPr lang="en-US" dirty="0" smtClean="0"/>
              <a:t>) = </a:t>
            </a:r>
            <a:r>
              <a:rPr lang="en-US" i="1" dirty="0" err="1" smtClean="0"/>
              <a:t>a</a:t>
            </a:r>
            <a:r>
              <a:rPr lang="en-US" i="1" baseline="30000" dirty="0" err="1" smtClean="0"/>
              <a:t>k</a:t>
            </a:r>
            <a:r>
              <a:rPr lang="en-US" dirty="0" smtClean="0"/>
              <a:t>, for all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0</a:t>
            </a:r>
            <a:r>
              <a:rPr lang="en-US" dirty="0" smtClean="0"/>
              <a:t>. </a:t>
            </a:r>
            <a:br>
              <a:rPr lang="en-US" dirty="0" smtClean="0"/>
            </a:br>
            <a:r>
              <a:rPr lang="en-US" dirty="0" smtClean="0"/>
              <a:t>Assuming the inductive hypothesis, the algorithm correctly computes </a:t>
            </a:r>
            <a:r>
              <a:rPr lang="en-US" i="1" dirty="0" smtClean="0"/>
              <a:t>a</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t>, since</a:t>
            </a:r>
            <a:endParaRPr lang="en-US" dirty="0" smtClean="0"/>
          </a:p>
          <a:p>
            <a:pPr>
              <a:buNone/>
            </a:pPr>
            <a:r>
              <a:rPr lang="en-US" dirty="0" smtClean="0"/>
              <a:t>                    </a:t>
            </a:r>
            <a:r>
              <a:rPr lang="en-US" i="1" dirty="0" smtClean="0"/>
              <a:t>power</a:t>
            </a:r>
            <a:r>
              <a:rPr lang="en-US" dirty="0" smtClean="0"/>
              <a:t>(</a:t>
            </a:r>
            <a:r>
              <a:rPr lang="en-US" i="1" dirty="0" smtClean="0"/>
              <a:t>a</a:t>
            </a:r>
            <a:r>
              <a:rPr lang="en-US" dirty="0" smtClean="0"/>
              <a:t>, </a:t>
            </a:r>
            <a:r>
              <a:rPr lang="en-US" i="1" dirty="0" smtClean="0">
                <a:ea typeface="Cambria Math" panose="02040503050406030204" pitchFamily="18" charset="0"/>
              </a:rPr>
              <a:t>k + </a:t>
            </a:r>
            <a:r>
              <a:rPr lang="en-US" dirty="0" smtClean="0">
                <a:latin typeface="Cambria Math" panose="02040503050406030204" pitchFamily="18" charset="0"/>
                <a:ea typeface="Cambria Math" panose="02040503050406030204" pitchFamily="18" charset="0"/>
              </a:rPr>
              <a:t>1</a:t>
            </a:r>
            <a:r>
              <a:rPr lang="en-US" dirty="0" smtClean="0"/>
              <a:t>) =</a:t>
            </a:r>
            <a:r>
              <a:rPr lang="en-US" sz="2800" i="1" dirty="0" smtClean="0"/>
              <a:t> </a:t>
            </a:r>
            <a:r>
              <a:rPr lang="en-US" i="1" dirty="0" smtClean="0"/>
              <a:t>a</a:t>
            </a:r>
            <a:r>
              <a:rPr lang="en-US" i="1" dirty="0" smtClean="0">
                <a:latin typeface="Cambria Math" panose="02040503050406030204"/>
                <a:ea typeface="Cambria Math" panose="02040503050406030204"/>
              </a:rPr>
              <a:t>∙ </a:t>
            </a:r>
            <a:r>
              <a:rPr lang="en-US" i="1" dirty="0" smtClean="0"/>
              <a:t>power </a:t>
            </a:r>
            <a:r>
              <a:rPr lang="en-US" dirty="0" smtClean="0">
                <a:ea typeface="Cambria Math" panose="02040503050406030204"/>
              </a:rPr>
              <a:t>(</a:t>
            </a:r>
            <a:r>
              <a:rPr lang="en-US" i="1" dirty="0" smtClean="0">
                <a:ea typeface="Cambria Math" panose="02040503050406030204"/>
              </a:rPr>
              <a:t>a, k</a:t>
            </a:r>
            <a:r>
              <a:rPr lang="en-US" dirty="0" smtClean="0">
                <a:ea typeface="Cambria Math" panose="02040503050406030204" pitchFamily="18" charset="0"/>
              </a:rPr>
              <a:t>) =</a:t>
            </a:r>
            <a:r>
              <a:rPr lang="en-US" i="1" dirty="0" smtClean="0"/>
              <a:t> a</a:t>
            </a:r>
            <a:r>
              <a:rPr lang="en-US" i="1" dirty="0" smtClean="0">
                <a:latin typeface="Cambria Math" panose="02040503050406030204"/>
                <a:ea typeface="Cambria Math" panose="02040503050406030204"/>
              </a:rPr>
              <a:t>∙ </a:t>
            </a:r>
            <a:r>
              <a:rPr lang="en-US" i="1" dirty="0" err="1" smtClean="0"/>
              <a:t>a</a:t>
            </a:r>
            <a:r>
              <a:rPr lang="en-US" i="1" baseline="30000" dirty="0" err="1" smtClean="0"/>
              <a:t>k</a:t>
            </a:r>
            <a:r>
              <a:rPr lang="en-US" dirty="0" smtClean="0"/>
              <a:t> =</a:t>
            </a:r>
            <a:r>
              <a:rPr lang="en-US" sz="2800" i="1" dirty="0" smtClean="0"/>
              <a:t> </a:t>
            </a:r>
            <a:r>
              <a:rPr lang="en-US" i="1" dirty="0" smtClean="0"/>
              <a:t>a</a:t>
            </a:r>
            <a:r>
              <a:rPr lang="en-US" i="1" baseline="30000" dirty="0" smtClean="0"/>
              <a:t>k+</a:t>
            </a:r>
            <a:r>
              <a:rPr lang="en-US" baseline="30000" dirty="0" smtClean="0">
                <a:latin typeface="Cambria Math" panose="02040503050406030204" pitchFamily="18" charset="0"/>
                <a:ea typeface="Cambria Math" panose="02040503050406030204" pitchFamily="18" charset="0"/>
              </a:rPr>
              <a:t>1</a:t>
            </a:r>
            <a:r>
              <a:rPr lang="en-US" dirty="0" smtClean="0"/>
              <a:t> .</a:t>
            </a:r>
            <a:endParaRPr lang="en-US" dirty="0" smtClean="0"/>
          </a:p>
          <a:p>
            <a:pPr>
              <a:buNone/>
            </a:pPr>
            <a:r>
              <a:rPr lang="en-US" dirty="0" smtClean="0"/>
              <a:t>     </a:t>
            </a:r>
            <a:endParaRPr lang="en-US" dirty="0"/>
          </a:p>
        </p:txBody>
      </p:sp>
      <p:sp>
        <p:nvSpPr>
          <p:cNvPr id="4" name="Content Placeholder 2"/>
          <p:cNvSpPr txBox="1"/>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smtClean="0"/>
              <a:t>procedure</a:t>
            </a: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r>
              <a:rPr lang="en-US" sz="1400" i="1" dirty="0" smtClean="0"/>
              <a:t>power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r>
              <a:rPr lang="en-US" sz="1400" i="1" noProof="0" dirty="0" smtClean="0"/>
              <a:t>a</a:t>
            </a:r>
            <a:r>
              <a:rPr lang="en-US" sz="1400" dirty="0" smtClean="0"/>
              <a:t>:</a:t>
            </a:r>
            <a:r>
              <a:rPr lang="en-US" sz="1400" i="1" dirty="0" smtClean="0"/>
              <a:t> </a:t>
            </a:r>
            <a:r>
              <a:rPr lang="en-US" sz="1400" dirty="0" smtClean="0"/>
              <a:t>nonzero</a:t>
            </a:r>
            <a:r>
              <a:rPr lang="en-US" sz="1400" i="1" dirty="0" smtClean="0"/>
              <a:t> </a:t>
            </a:r>
            <a:r>
              <a:rPr lang="en-US" sz="1400" dirty="0" smtClean="0"/>
              <a:t>real number</a:t>
            </a:r>
            <a:r>
              <a:rPr lang="en-US" sz="1400" i="1" dirty="0" smtClean="0"/>
              <a:t>, n</a:t>
            </a:r>
            <a:r>
              <a:rPr lang="en-US" sz="1400" dirty="0" smtClean="0"/>
              <a:t>:</a:t>
            </a:r>
            <a:r>
              <a:rPr lang="en-US" sz="1400" i="1" dirty="0" smtClean="0"/>
              <a:t> </a:t>
            </a:r>
            <a:r>
              <a:rPr lang="en-US" sz="1400" dirty="0" smtClean="0"/>
              <a:t>nonnegative integer</a:t>
            </a:r>
            <a:r>
              <a:rPr kumimoji="0" lang="en-US" sz="140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4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1400" b="1" dirty="0" smtClean="0"/>
              <a:t>if </a:t>
            </a:r>
            <a:r>
              <a:rPr lang="en-US" sz="1400" dirty="0" smtClean="0"/>
              <a:t> </a:t>
            </a:r>
            <a:r>
              <a:rPr lang="en-US" sz="1400" i="1" dirty="0" smtClean="0"/>
              <a:t>n</a:t>
            </a:r>
            <a:r>
              <a:rPr kumimoji="0" lang="en-US" sz="1400" i="0" u="none" strike="noStrike" kern="1200" cap="none" spc="0" normalizeH="0" baseline="0" noProof="0" dirty="0" smtClean="0">
                <a:ln>
                  <a:noFill/>
                </a:ln>
                <a:solidFill>
                  <a:schemeClr val="tx1"/>
                </a:solidFill>
                <a:effectLst/>
                <a:uLnTx/>
                <a:uFillTx/>
                <a:latin typeface="+mn-lt"/>
                <a:ea typeface="+mn-ea"/>
                <a:cs typeface="+mn-cs"/>
              </a:rPr>
              <a:t> = </a:t>
            </a:r>
            <a:r>
              <a:rPr lang="en-US" sz="1400" dirty="0" smtClean="0">
                <a:latin typeface="Cambria Math" panose="02040503050406030204" pitchFamily="18" charset="0"/>
                <a:ea typeface="Cambria Math" panose="02040503050406030204" pitchFamily="18" charset="0"/>
              </a:rPr>
              <a:t>0</a:t>
            </a:r>
            <a:r>
              <a:rPr kumimoji="0" lang="en-US" sz="140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0" lang="en-US" sz="1400" b="1"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then</a:t>
            </a:r>
            <a:r>
              <a:rPr kumimoji="0" lang="en-US" sz="14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return </a:t>
            </a:r>
            <a:r>
              <a:rPr kumimoji="0" lang="en-US" sz="1400"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1</a:t>
            </a:r>
            <a:endParaRPr kumimoji="0" lang="en-US" sz="1400"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1400" b="1" dirty="0" smtClean="0"/>
              <a:t>else </a:t>
            </a:r>
            <a:r>
              <a:rPr lang="en-US" sz="1400" dirty="0" smtClean="0"/>
              <a:t> </a:t>
            </a:r>
            <a:r>
              <a:rPr lang="en-US" sz="1400" b="1" dirty="0" smtClean="0">
                <a:latin typeface="Cambria Math" panose="02040503050406030204" pitchFamily="18" charset="0"/>
                <a:ea typeface="Cambria Math" panose="02040503050406030204" pitchFamily="18" charset="0"/>
              </a:rPr>
              <a:t>return </a:t>
            </a:r>
            <a:r>
              <a:rPr lang="en-US" sz="1400" i="1" dirty="0" smtClean="0"/>
              <a:t>a</a:t>
            </a:r>
            <a:r>
              <a:rPr lang="en-US" sz="1400" i="1" dirty="0" smtClean="0">
                <a:latin typeface="Cambria Math" panose="02040503050406030204"/>
                <a:ea typeface="Cambria Math" panose="02040503050406030204"/>
              </a:rPr>
              <a:t>∙ </a:t>
            </a:r>
            <a:r>
              <a:rPr lang="en-US" sz="1400" i="1" dirty="0" smtClean="0"/>
              <a:t>power</a:t>
            </a:r>
            <a:r>
              <a:rPr lang="en-US" sz="1400" dirty="0" smtClean="0">
                <a:ea typeface="Cambria Math" panose="02040503050406030204"/>
              </a:rPr>
              <a:t>(</a:t>
            </a:r>
            <a:r>
              <a:rPr lang="en-US" sz="1400" i="1" dirty="0" smtClean="0">
                <a:ea typeface="Cambria Math" panose="02040503050406030204"/>
              </a:rPr>
              <a:t>a, n</a:t>
            </a:r>
            <a:r>
              <a:rPr lang="en-US" sz="1400" i="1" dirty="0" smtClean="0">
                <a:latin typeface="Cambria Math" panose="02040503050406030204"/>
                <a:ea typeface="Cambria Math" panose="02040503050406030204"/>
              </a:rPr>
              <a:t> − </a:t>
            </a:r>
            <a:r>
              <a:rPr lang="en-US" sz="1400" dirty="0" smtClean="0">
                <a:latin typeface="Cambria Math" panose="02040503050406030204" pitchFamily="18" charset="0"/>
                <a:ea typeface="Cambria Math" panose="02040503050406030204" pitchFamily="18" charset="0"/>
              </a:rPr>
              <a:t>1</a:t>
            </a:r>
            <a:r>
              <a:rPr lang="en-US" sz="1400" dirty="0" smtClean="0">
                <a:ea typeface="Cambria Math" panose="02040503050406030204" pitchFamily="18" charset="0"/>
              </a:rPr>
              <a:t>)</a:t>
            </a:r>
            <a:endParaRPr lang="en-US" sz="1400" i="1" dirty="0" smtClean="0">
              <a:ea typeface="Cambria Math" panose="02040503050406030204" pitchFamily="18" charset="0"/>
            </a:endParaRPr>
          </a:p>
          <a:p>
            <a:pPr marL="274320" lvl="0" indent="-274320">
              <a:spcBef>
                <a:spcPct val="20000"/>
              </a:spcBef>
              <a:buClr>
                <a:schemeClr val="accent3"/>
              </a:buClr>
              <a:buSzPct val="95000"/>
              <a:defRPr/>
            </a:pPr>
            <a:r>
              <a:rPr lang="en-US" sz="1400" noProof="0" dirty="0" smtClean="0">
                <a:ea typeface="Cambria Math" panose="02040503050406030204" pitchFamily="18" charset="0"/>
              </a:rPr>
              <a:t>{output is </a:t>
            </a:r>
            <a:r>
              <a:rPr lang="en-US" sz="1400" i="1" dirty="0" smtClean="0"/>
              <a:t>a</a:t>
            </a:r>
            <a:r>
              <a:rPr lang="en-US" sz="1400" i="1" baseline="30000" dirty="0" smtClean="0"/>
              <a:t>n</a:t>
            </a:r>
            <a:r>
              <a:rPr lang="en-US" sz="1400" dirty="0" smtClean="0"/>
              <a:t>}</a:t>
            </a:r>
            <a:endParaRPr lang="en-US" sz="1400" noProof="0" dirty="0" smtClean="0">
              <a:ea typeface="Cambria Math" panose="02040503050406030204" pitchFamily="18" charset="0"/>
            </a:endParaRPr>
          </a:p>
          <a:p>
            <a:pPr marL="274320" lvl="0" indent="-274320">
              <a:spcBef>
                <a:spcPct val="20000"/>
              </a:spcBef>
              <a:buClr>
                <a:schemeClr val="accent3"/>
              </a:buClr>
              <a:buSzPct val="95000"/>
              <a:defRPr/>
            </a:pPr>
            <a:endParaRPr lang="en-US" sz="4800" noProof="0" dirty="0" smtClean="0">
              <a:ea typeface="Cambria Math" panose="02040503050406030204"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smtClean="0">
              <a:ln>
                <a:noFill/>
              </a:ln>
              <a:solidFill>
                <a:schemeClr val="tx1"/>
              </a:solidFill>
              <a:effectLst/>
              <a:uLnTx/>
              <a:uFillTx/>
              <a:ea typeface="Cambria Math" panose="02040503050406030204"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panose="02040503050406030204"/>
                <a:ea typeface="Cambria Math" panose="02040503050406030204"/>
              </a:rPr>
              <a:t>−2 </a:t>
            </a:r>
            <a:r>
              <a:rPr lang="en-US" dirty="0" smtClean="0">
                <a:ea typeface="Cambria Math" panose="02040503050406030204"/>
              </a:rPr>
              <a:t>.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and Iteration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t>recursive definition </a:t>
            </a:r>
            <a:r>
              <a:rPr lang="en-US" dirty="0" smtClean="0"/>
              <a:t>expresses the value of a function at a positive integer in terms of the values of the function at smaller integers.</a:t>
            </a:r>
            <a:endParaRPr lang="en-US" dirty="0" smtClean="0"/>
          </a:p>
          <a:p>
            <a:r>
              <a:rPr lang="en-US" dirty="0" smtClean="0"/>
              <a:t>Instead of successively reducing the computation to the evaluation of the function at smaller integers, we can start with the value of the function at one or more integers, the base cases, and successively apply the recursive definition to find the values of the function at successive larger integers. Such a procedure is called </a:t>
            </a:r>
            <a:r>
              <a:rPr lang="en-US" b="1" dirty="0" smtClean="0"/>
              <a:t>iterative.</a:t>
            </a:r>
            <a:endParaRPr lang="en-US" b="1" dirty="0" smtClean="0"/>
          </a:p>
          <a:p>
            <a:r>
              <a:rPr lang="en-US" dirty="0" smtClean="0"/>
              <a:t>Often an iterative approach for the evaluation of a recursively defined sequence requires much less computation than a procedure using recursion. This is illustrated by the iterative and recursive procedures for finding the </a:t>
            </a:r>
            <a:r>
              <a:rPr lang="en-US" i="1" dirty="0" smtClean="0"/>
              <a:t>nth Fibonacci </a:t>
            </a:r>
            <a:r>
              <a:rPr lang="en-US" dirty="0" smtClean="0"/>
              <a:t>number.</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304800" y="381000"/>
            <a:ext cx="8620125" cy="2295525"/>
          </a:xfrm>
          <a:prstGeom prst="rect">
            <a:avLst/>
          </a:prstGeom>
          <a:noFill/>
          <a:ln w="9525">
            <a:noFill/>
            <a:miter lim="800000"/>
            <a:headEnd/>
            <a:tailEnd/>
          </a:ln>
        </p:spPr>
      </p:pic>
      <p:pic>
        <p:nvPicPr>
          <p:cNvPr id="2051" name="Picture 3"/>
          <p:cNvPicPr>
            <a:picLocks noChangeAspect="1" noChangeArrowheads="1"/>
          </p:cNvPicPr>
          <p:nvPr/>
        </p:nvPicPr>
        <p:blipFill>
          <a:blip r:embed="rId2" cstate="print"/>
          <a:srcRect/>
          <a:stretch>
            <a:fillRect/>
          </a:stretch>
        </p:blipFill>
        <p:spPr bwMode="auto">
          <a:xfrm>
            <a:off x="1447800" y="2895600"/>
            <a:ext cx="3724275" cy="27813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28600" y="2895600"/>
            <a:ext cx="2724150" cy="42862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57200" y="5715000"/>
            <a:ext cx="7296150" cy="266700"/>
          </a:xfrm>
          <a:prstGeom prst="rect">
            <a:avLst/>
          </a:prstGeom>
          <a:noFill/>
          <a:ln w="9525">
            <a:noFill/>
            <a:miter lim="800000"/>
            <a:headEnd/>
            <a:tailEnd/>
          </a:ln>
        </p:spPr>
      </p:pic>
      <p:sp>
        <p:nvSpPr>
          <p:cNvPr id="8" name="TextBox 7"/>
          <p:cNvSpPr txBox="1"/>
          <p:nvPr/>
        </p:nvSpPr>
        <p:spPr>
          <a:xfrm>
            <a:off x="762000" y="6248400"/>
            <a:ext cx="314220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This is of order O(1.6</a:t>
            </a:r>
            <a:r>
              <a:rPr lang="en-US" baseline="30000"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&lt; O(2</a:t>
            </a:r>
            <a:r>
              <a:rPr lang="en-US" baseline="30000"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srcRect/>
          <a:stretch>
            <a:fillRect/>
          </a:stretch>
        </p:blipFill>
        <p:spPr bwMode="auto">
          <a:xfrm>
            <a:off x="228600" y="381000"/>
            <a:ext cx="7096125" cy="3409950"/>
          </a:xfrm>
          <a:prstGeom prst="rect">
            <a:avLst/>
          </a:prstGeom>
          <a:noFill/>
          <a:ln w="9525">
            <a:noFill/>
            <a:miter lim="800000"/>
            <a:headEnd/>
            <a:tailEnd/>
          </a:ln>
        </p:spPr>
      </p:pic>
      <p:pic>
        <p:nvPicPr>
          <p:cNvPr id="3075" name="Picture 3"/>
          <p:cNvPicPr>
            <a:picLocks noChangeAspect="1" noChangeArrowheads="1"/>
          </p:cNvPicPr>
          <p:nvPr/>
        </p:nvPicPr>
        <p:blipFill>
          <a:blip r:embed="rId2" cstate="print"/>
          <a:srcRect/>
          <a:stretch>
            <a:fillRect/>
          </a:stretch>
        </p:blipFill>
        <p:spPr bwMode="auto">
          <a:xfrm>
            <a:off x="76200" y="3962400"/>
            <a:ext cx="8639175"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i="1" dirty="0" smtClean="0"/>
              <a:t>Merge Sort </a:t>
            </a:r>
            <a:r>
              <a:rPr lang="en-US" dirty="0" smtClean="0"/>
              <a:t>works by iteratively splitting a list into two </a:t>
            </a:r>
            <a:r>
              <a:rPr lang="en-US" dirty="0" err="1" smtClean="0"/>
              <a:t>sublists</a:t>
            </a:r>
            <a:r>
              <a:rPr lang="en-US" dirty="0" smtClean="0"/>
              <a:t> of equal length until each </a:t>
            </a:r>
            <a:r>
              <a:rPr lang="en-US" dirty="0" err="1" smtClean="0"/>
              <a:t>sublist</a:t>
            </a:r>
            <a:r>
              <a:rPr lang="en-US" dirty="0" smtClean="0"/>
              <a:t> has one element.</a:t>
            </a:r>
            <a:endParaRPr lang="en-US" dirty="0" smtClean="0"/>
          </a:p>
          <a:p>
            <a:r>
              <a:rPr lang="en-US" dirty="0" smtClean="0"/>
              <a:t>Each </a:t>
            </a:r>
            <a:r>
              <a:rPr lang="en-US" dirty="0" err="1" smtClean="0"/>
              <a:t>sublist</a:t>
            </a:r>
            <a:r>
              <a:rPr lang="en-US" dirty="0" smtClean="0"/>
              <a:t> is represented by a balanced binary tree.</a:t>
            </a:r>
            <a:endParaRPr lang="en-US" dirty="0" smtClean="0"/>
          </a:p>
          <a:p>
            <a:r>
              <a:rPr lang="en-US" dirty="0" smtClean="0"/>
              <a:t>At each step a pair of </a:t>
            </a:r>
            <a:r>
              <a:rPr lang="en-US" dirty="0" err="1" smtClean="0"/>
              <a:t>sublists</a:t>
            </a:r>
            <a:r>
              <a:rPr lang="en-US" dirty="0" smtClean="0"/>
              <a:t> is successively merged into a list with the elements in increasing order. The process ends when all the </a:t>
            </a:r>
            <a:r>
              <a:rPr lang="en-US" dirty="0" err="1" smtClean="0"/>
              <a:t>sublists</a:t>
            </a:r>
            <a:r>
              <a:rPr lang="en-US" dirty="0" smtClean="0"/>
              <a:t> have been merged.</a:t>
            </a:r>
            <a:endParaRPr lang="en-US" dirty="0" smtClean="0"/>
          </a:p>
          <a:p>
            <a:r>
              <a:rPr lang="en-US" dirty="0" smtClean="0"/>
              <a:t>The succession of merged lists is represented by a binary tree.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merge sort to put the list</a:t>
            </a:r>
            <a:endParaRPr lang="en-US" dirty="0" smtClean="0"/>
          </a:p>
          <a:p>
            <a:pPr>
              <a:buNone/>
            </a:pPr>
            <a:r>
              <a:rPr lang="en-US" dirty="0" smtClean="0"/>
              <a:t>           </a:t>
            </a:r>
            <a:r>
              <a:rPr lang="en-US" dirty="0" smtClean="0">
                <a:latin typeface="Cambria Math" panose="02040503050406030204" pitchFamily="18" charset="0"/>
                <a:ea typeface="Cambria Math" panose="02040503050406030204" pitchFamily="18" charset="0"/>
              </a:rPr>
              <a:t>8,2,4,6,9,7,10, 1, 5, 3</a:t>
            </a:r>
            <a:endParaRPr lang="en-US" dirty="0" smtClean="0">
              <a:latin typeface="Cambria Math" panose="02040503050406030204" pitchFamily="18" charset="0"/>
              <a:ea typeface="Cambria Math" panose="02040503050406030204" pitchFamily="18" charset="0"/>
            </a:endParaRPr>
          </a:p>
          <a:p>
            <a:pPr>
              <a:buNone/>
            </a:pPr>
            <a:r>
              <a:rPr lang="en-US" dirty="0" smtClean="0"/>
              <a:t>       into increasing order.</a:t>
            </a:r>
            <a:endParaRPr lang="en-US" dirty="0" smtClean="0"/>
          </a:p>
          <a:p>
            <a:pPr>
              <a:buNone/>
            </a:pPr>
            <a:r>
              <a:rPr lang="en-US" b="1" dirty="0" smtClean="0"/>
              <a:t>    Solution</a:t>
            </a:r>
            <a:r>
              <a:rPr lang="en-US" dirty="0" smtClean="0"/>
              <a:t>:</a:t>
            </a:r>
            <a:endParaRPr lang="en-US" dirty="0"/>
          </a:p>
        </p:txBody>
      </p:sp>
      <p:pic>
        <p:nvPicPr>
          <p:cNvPr id="4" name="Picture 3" descr="0421.jpg"/>
          <p:cNvPicPr>
            <a:picLocks noChangeAspect="1"/>
          </p:cNvPicPr>
          <p:nvPr/>
        </p:nvPicPr>
        <p:blipFill>
          <a:blip r:embed="rId1" cstate="print"/>
          <a:stretch>
            <a:fillRect/>
          </a:stretch>
        </p:blipFill>
        <p:spPr>
          <a:xfrm>
            <a:off x="4724400" y="2743200"/>
            <a:ext cx="3305556" cy="3546348"/>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Recursive Merge Sort</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Construct a recursive merge sort algorithm. </a:t>
            </a:r>
            <a:endParaRPr lang="en-US" dirty="0" smtClean="0"/>
          </a:p>
          <a:p>
            <a:pPr>
              <a:buNone/>
            </a:pPr>
            <a:r>
              <a:rPr lang="en-US" sz="2800" b="1" dirty="0" smtClean="0"/>
              <a:t>   Solution</a:t>
            </a:r>
            <a:r>
              <a:rPr lang="en-US" sz="2800" dirty="0" smtClean="0"/>
              <a:t>: Begin with the list of </a:t>
            </a:r>
            <a:r>
              <a:rPr lang="en-US" sz="2800" i="1" dirty="0" smtClean="0"/>
              <a:t>n</a:t>
            </a:r>
            <a:r>
              <a:rPr lang="en-US" sz="2800" dirty="0" smtClean="0"/>
              <a:t> elements </a:t>
            </a:r>
            <a:r>
              <a:rPr lang="en-US" sz="2800" i="1" dirty="0" smtClean="0"/>
              <a:t>L</a:t>
            </a:r>
            <a:r>
              <a:rPr lang="en-US" sz="2800" dirty="0" smtClean="0"/>
              <a:t>.</a:t>
            </a:r>
            <a:endParaRPr lang="en-US" sz="2000" dirty="0" smtClean="0"/>
          </a:p>
          <a:p>
            <a:endParaRPr lang="en-US" dirty="0" smtClean="0"/>
          </a:p>
          <a:p>
            <a:endParaRPr lang="en-US" dirty="0" smtClean="0"/>
          </a:p>
          <a:p>
            <a:endParaRPr lang="en-US" dirty="0"/>
          </a:p>
        </p:txBody>
      </p:sp>
      <p:sp>
        <p:nvSpPr>
          <p:cNvPr id="5" name="Content Placeholder 2"/>
          <p:cNvSpPr txBox="1"/>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a:t>
            </a:r>
            <a:r>
              <a:rPr lang="en-US" sz="7200" i="1" noProof="0" dirty="0" err="1" smtClean="0"/>
              <a:t>mergesort</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L = </a:t>
            </a:r>
            <a:r>
              <a:rPr lang="en-US" sz="7200" i="1" dirty="0" smtClean="0"/>
              <a:t>a</a:t>
            </a:r>
            <a:r>
              <a:rPr lang="en-US" sz="7200" baseline="-25000" dirty="0" smtClean="0">
                <a:latin typeface="Cambria Math" panose="02040503050406030204" pitchFamily="18" charset="0"/>
                <a:ea typeface="Cambria Math" panose="02040503050406030204" pitchFamily="18" charset="0"/>
              </a:rPr>
              <a:t>1</a:t>
            </a:r>
            <a:r>
              <a:rPr lang="en-US" sz="7200" dirty="0" smtClean="0">
                <a:latin typeface="Cambria Math" panose="02040503050406030204" pitchFamily="18" charset="0"/>
                <a:ea typeface="Cambria Math" panose="02040503050406030204" pitchFamily="18" charset="0"/>
              </a:rPr>
              <a:t>, </a:t>
            </a:r>
            <a:r>
              <a:rPr lang="en-US" sz="7200" i="1" dirty="0" smtClean="0"/>
              <a:t>a</a:t>
            </a:r>
            <a:r>
              <a:rPr lang="en-US" sz="7200" baseline="-25000" dirty="0" smtClean="0">
                <a:latin typeface="Cambria Math" panose="02040503050406030204" pitchFamily="18" charset="0"/>
                <a:ea typeface="Cambria Math" panose="02040503050406030204" pitchFamily="18" charset="0"/>
              </a:rPr>
              <a:t>2</a:t>
            </a:r>
            <a:r>
              <a:rPr lang="en-US" sz="7200" dirty="0" smtClean="0">
                <a:latin typeface="Cambria Math" panose="02040503050406030204" pitchFamily="18" charset="0"/>
                <a:ea typeface="Cambria Math" panose="02040503050406030204" pitchFamily="18" charset="0"/>
              </a:rPr>
              <a:t>,…,</a:t>
            </a:r>
            <a:r>
              <a:rPr lang="en-US" sz="7200" i="1" dirty="0" smtClean="0">
                <a:ea typeface="Cambria Math" panose="02040503050406030204" pitchFamily="18" charset="0"/>
              </a:rPr>
              <a:t>a</a:t>
            </a:r>
            <a:r>
              <a:rPr lang="en-US" sz="7200" i="1" baseline="-25000" dirty="0" smtClean="0">
                <a:ea typeface="Cambria Math" panose="02040503050406030204" pitchFamily="18" charset="0"/>
              </a:rPr>
              <a:t>n</a:t>
            </a:r>
            <a:r>
              <a:rPr lang="en-US" sz="7200" i="1" dirty="0" smtClean="0">
                <a:ea typeface="Cambria Math" panose="02040503050406030204" pitchFamily="18" charset="0"/>
              </a:rPr>
              <a:t> </a:t>
            </a:r>
            <a:r>
              <a:rPr lang="en-US" sz="7200" dirty="0" smtClean="0">
                <a:latin typeface="Cambria Math" panose="02040503050406030204"/>
                <a:ea typeface="Cambria Math" panose="02040503050406030204"/>
              </a:rPr>
              <a: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b="1" dirty="0" smtClean="0"/>
              <a:t>if  </a:t>
            </a:r>
            <a:r>
              <a:rPr lang="en-US" sz="7200" i="1" dirty="0" smtClean="0"/>
              <a:t>n</a:t>
            </a:r>
            <a:r>
              <a:rPr lang="en-US" sz="7200" b="1" dirty="0" smtClean="0"/>
              <a:t> </a:t>
            </a:r>
            <a:r>
              <a:rPr lang="en-US" sz="7200" dirty="0" smtClean="0"/>
              <a:t> &gt; </a:t>
            </a:r>
            <a:r>
              <a:rPr lang="en-US" sz="7200" dirty="0" smtClean="0">
                <a:latin typeface="Cambria Math" panose="02040503050406030204" pitchFamily="18" charset="0"/>
                <a:ea typeface="Cambria Math" panose="02040503050406030204" pitchFamily="18" charset="0"/>
              </a:rPr>
              <a:t>1</a:t>
            </a:r>
            <a:r>
              <a:rPr lang="en-US" sz="7200" dirty="0" smtClean="0"/>
              <a:t> </a:t>
            </a:r>
            <a:r>
              <a:rPr kumimoji="0" lang="en-US" sz="7200" b="1"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then</a:t>
            </a:r>
            <a:r>
              <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a:t>
            </a:r>
            <a:endPar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7200" i="1" dirty="0" smtClean="0">
                <a:ea typeface="Cambria Math" panose="02040503050406030204"/>
              </a:rPr>
              <a:t>         m</a:t>
            </a:r>
            <a:r>
              <a:rPr lang="en-US" sz="7200" dirty="0" smtClean="0">
                <a:latin typeface="Cambria Math" panose="02040503050406030204"/>
                <a:ea typeface="Cambria Math" panose="02040503050406030204"/>
              </a:rPr>
              <a:t> := ⌊</a:t>
            </a:r>
            <a:r>
              <a:rPr lang="en-US" sz="7200" i="1" dirty="0" smtClean="0">
                <a:latin typeface="Cambria Math" panose="02040503050406030204"/>
                <a:ea typeface="Cambria Math" panose="02040503050406030204"/>
              </a:rPr>
              <a:t>n</a:t>
            </a:r>
            <a:r>
              <a:rPr lang="en-US" sz="7200" dirty="0" smtClean="0">
                <a:latin typeface="Cambria Math" panose="02040503050406030204"/>
                <a:ea typeface="Cambria Math" panose="02040503050406030204"/>
              </a:rPr>
              <a:t>/2⌋</a:t>
            </a:r>
            <a:endParaRPr lang="en-US" sz="7200" dirty="0" smtClean="0"/>
          </a:p>
          <a:p>
            <a:pPr marL="274320" lvl="0" indent="-274320">
              <a:spcBef>
                <a:spcPct val="20000"/>
              </a:spcBef>
              <a:buClr>
                <a:schemeClr val="accent3"/>
              </a:buClr>
              <a:buSzPct val="95000"/>
              <a:defRPr/>
            </a:pPr>
            <a:r>
              <a:rPr kumimoji="0" lang="en-US" sz="7200" i="1" u="none" strike="noStrike" kern="1200" cap="none" spc="0" normalizeH="0" noProof="0" dirty="0" smtClean="0">
                <a:ln>
                  <a:noFill/>
                </a:ln>
                <a:solidFill>
                  <a:schemeClr val="tx1"/>
                </a:solidFill>
                <a:effectLst/>
                <a:uLnTx/>
                <a:uFillTx/>
                <a:ea typeface="Cambria Math" panose="02040503050406030204" pitchFamily="18" charset="0"/>
              </a:rPr>
              <a:t>         L</a:t>
            </a:r>
            <a:r>
              <a:rPr kumimoji="0" lang="en-US" sz="7200" u="none" strike="noStrike" kern="1200" cap="none" spc="0" normalizeH="0" baseline="-25000" noProof="0" dirty="0" smtClean="0">
                <a:ln>
                  <a:noFill/>
                </a:ln>
                <a:solidFill>
                  <a:schemeClr val="tx1"/>
                </a:solidFill>
                <a:effectLst/>
                <a:uLnTx/>
                <a:uFillTx/>
                <a:latin typeface="Cambria Math" panose="02040503050406030204" pitchFamily="18" charset="0"/>
                <a:ea typeface="Cambria Math" panose="02040503050406030204" pitchFamily="18" charset="0"/>
              </a:rPr>
              <a:t>1</a:t>
            </a:r>
            <a:r>
              <a:rPr kumimoji="0" lang="en-US" sz="7200" i="1" u="none" strike="noStrike" kern="1200" cap="none" spc="0" normalizeH="0" noProof="0" dirty="0" smtClean="0">
                <a:ln>
                  <a:noFill/>
                </a:ln>
                <a:solidFill>
                  <a:schemeClr val="tx1"/>
                </a:solidFill>
                <a:effectLst/>
                <a:uLnTx/>
                <a:uFillTx/>
                <a:ea typeface="Cambria Math" panose="02040503050406030204" pitchFamily="18" charset="0"/>
              </a:rPr>
              <a:t> </a:t>
            </a:r>
            <a:r>
              <a:rPr kumimoji="0" lang="en-US" sz="7200" u="none" strike="noStrike" kern="1200" cap="none" spc="0" normalizeH="0" noProof="0" dirty="0" smtClean="0">
                <a:ln>
                  <a:noFill/>
                </a:ln>
                <a:solidFill>
                  <a:schemeClr val="tx1"/>
                </a:solidFill>
                <a:effectLst/>
                <a:uLnTx/>
                <a:uFillTx/>
                <a:ea typeface="Cambria Math" panose="02040503050406030204" pitchFamily="18" charset="0"/>
              </a:rPr>
              <a:t>:</a:t>
            </a:r>
            <a:r>
              <a:rPr kumimoji="0" lang="en-US" sz="7200" i="1" u="none" strike="noStrike" kern="1200" cap="none" spc="0" normalizeH="0" noProof="0" dirty="0" smtClean="0">
                <a:ln>
                  <a:noFill/>
                </a:ln>
                <a:solidFill>
                  <a:schemeClr val="tx1"/>
                </a:solidFill>
                <a:effectLst/>
                <a:uLnTx/>
                <a:uFillTx/>
                <a:ea typeface="Cambria Math" panose="02040503050406030204" pitchFamily="18" charset="0"/>
              </a:rPr>
              <a:t>= </a:t>
            </a:r>
            <a:r>
              <a:rPr lang="en-US" sz="7200" i="1" dirty="0" smtClean="0"/>
              <a:t>a</a:t>
            </a:r>
            <a:r>
              <a:rPr lang="en-US" sz="7200" baseline="-25000" dirty="0" smtClean="0">
                <a:latin typeface="Cambria Math" panose="02040503050406030204" pitchFamily="18" charset="0"/>
                <a:ea typeface="Cambria Math" panose="02040503050406030204" pitchFamily="18" charset="0"/>
              </a:rPr>
              <a:t>1</a:t>
            </a:r>
            <a:r>
              <a:rPr lang="en-US" sz="7200" dirty="0" smtClean="0">
                <a:latin typeface="Cambria Math" panose="02040503050406030204" pitchFamily="18" charset="0"/>
                <a:ea typeface="Cambria Math" panose="02040503050406030204" pitchFamily="18" charset="0"/>
              </a:rPr>
              <a:t>, </a:t>
            </a:r>
            <a:r>
              <a:rPr lang="en-US" sz="7200" i="1" dirty="0" smtClean="0"/>
              <a:t>a</a:t>
            </a:r>
            <a:r>
              <a:rPr lang="en-US" sz="7200" baseline="-25000" dirty="0" smtClean="0">
                <a:latin typeface="Cambria Math" panose="02040503050406030204" pitchFamily="18" charset="0"/>
                <a:ea typeface="Cambria Math" panose="02040503050406030204" pitchFamily="18" charset="0"/>
              </a:rPr>
              <a:t>2</a:t>
            </a:r>
            <a:r>
              <a:rPr lang="en-US" sz="7200" dirty="0" smtClean="0">
                <a:latin typeface="Cambria Math" panose="02040503050406030204" pitchFamily="18" charset="0"/>
                <a:ea typeface="Cambria Math" panose="02040503050406030204" pitchFamily="18" charset="0"/>
              </a:rPr>
              <a:t>,…,</a:t>
            </a:r>
            <a:r>
              <a:rPr lang="en-US" sz="7200" i="1" dirty="0" smtClean="0">
                <a:ea typeface="Cambria Math" panose="02040503050406030204" pitchFamily="18" charset="0"/>
              </a:rPr>
              <a:t>a</a:t>
            </a:r>
            <a:r>
              <a:rPr lang="en-US" sz="7200" i="1" baseline="-25000" dirty="0" smtClean="0">
                <a:ea typeface="Cambria Math" panose="02040503050406030204" pitchFamily="18" charset="0"/>
              </a:rPr>
              <a:t>m</a:t>
            </a:r>
            <a:r>
              <a:rPr lang="en-US" sz="7200" i="1" dirty="0" smtClean="0">
                <a:ea typeface="Cambria Math" panose="02040503050406030204" pitchFamily="18" charset="0"/>
              </a:rPr>
              <a:t> </a:t>
            </a:r>
            <a:endParaRPr lang="en-US" sz="7200" i="1" dirty="0" smtClean="0">
              <a:ea typeface="Cambria Math" panose="02040503050406030204" pitchFamily="18" charset="0"/>
            </a:endParaRPr>
          </a:p>
          <a:p>
            <a:pPr marL="274320" lvl="0" indent="-274320">
              <a:spcBef>
                <a:spcPct val="20000"/>
              </a:spcBef>
              <a:buClr>
                <a:schemeClr val="accent3"/>
              </a:buClr>
              <a:buSzPct val="95000"/>
              <a:defRPr/>
            </a:pPr>
            <a:r>
              <a:rPr lang="en-US" sz="7200" i="1" dirty="0" smtClean="0">
                <a:ea typeface="Cambria Math" panose="02040503050406030204" pitchFamily="18" charset="0"/>
              </a:rPr>
              <a:t>         L</a:t>
            </a:r>
            <a:r>
              <a:rPr lang="en-US" sz="7200" baseline="-25000" dirty="0" smtClean="0">
                <a:latin typeface="Cambria Math" panose="02040503050406030204" pitchFamily="18" charset="0"/>
                <a:ea typeface="Cambria Math" panose="02040503050406030204" pitchFamily="18" charset="0"/>
              </a:rPr>
              <a:t>2</a:t>
            </a:r>
            <a:r>
              <a:rPr lang="en-US" sz="7200" i="1" dirty="0" smtClean="0">
                <a:ea typeface="Cambria Math" panose="02040503050406030204" pitchFamily="18" charset="0"/>
              </a:rPr>
              <a:t> </a:t>
            </a:r>
            <a:r>
              <a:rPr lang="en-US" sz="7200" dirty="0" smtClean="0">
                <a:ea typeface="Cambria Math" panose="02040503050406030204" pitchFamily="18" charset="0"/>
              </a:rPr>
              <a:t>:</a:t>
            </a:r>
            <a:r>
              <a:rPr lang="en-US" sz="7200" i="1" dirty="0" smtClean="0">
                <a:ea typeface="Cambria Math" panose="02040503050406030204" pitchFamily="18" charset="0"/>
              </a:rPr>
              <a:t>= </a:t>
            </a:r>
            <a:r>
              <a:rPr lang="en-US" sz="7200" i="1" dirty="0" smtClean="0"/>
              <a:t>a</a:t>
            </a:r>
            <a:r>
              <a:rPr lang="en-US" sz="7200" i="1" baseline="-25000" dirty="0" smtClean="0">
                <a:ea typeface="Cambria Math" panose="02040503050406030204" pitchFamily="18" charset="0"/>
              </a:rPr>
              <a:t>m</a:t>
            </a:r>
            <a:r>
              <a:rPr lang="en-US" sz="7200" baseline="-25000" dirty="0" smtClean="0">
                <a:latin typeface="Cambria Math" panose="02040503050406030204" pitchFamily="18" charset="0"/>
                <a:ea typeface="Cambria Math" panose="02040503050406030204" pitchFamily="18" charset="0"/>
              </a:rPr>
              <a:t>+1</a:t>
            </a:r>
            <a:r>
              <a:rPr lang="en-US" sz="7200" dirty="0" smtClean="0">
                <a:latin typeface="Cambria Math" panose="02040503050406030204" pitchFamily="18" charset="0"/>
                <a:ea typeface="Cambria Math" panose="02040503050406030204" pitchFamily="18" charset="0"/>
              </a:rPr>
              <a:t>, </a:t>
            </a:r>
            <a:r>
              <a:rPr lang="en-US" sz="7200" i="1" dirty="0" smtClean="0"/>
              <a:t>a</a:t>
            </a:r>
            <a:r>
              <a:rPr lang="en-US" sz="7200" i="1" baseline="-25000" dirty="0" smtClean="0">
                <a:ea typeface="Cambria Math" panose="02040503050406030204" pitchFamily="18" charset="0"/>
              </a:rPr>
              <a:t>m</a:t>
            </a:r>
            <a:r>
              <a:rPr lang="en-US" sz="7200" baseline="-25000" dirty="0" smtClean="0">
                <a:latin typeface="Cambria Math" panose="02040503050406030204" pitchFamily="18" charset="0"/>
                <a:ea typeface="Cambria Math" panose="02040503050406030204" pitchFamily="18" charset="0"/>
              </a:rPr>
              <a:t>+2</a:t>
            </a:r>
            <a:r>
              <a:rPr lang="en-US" sz="7200" dirty="0" smtClean="0">
                <a:latin typeface="Cambria Math" panose="02040503050406030204" pitchFamily="18" charset="0"/>
                <a:ea typeface="Cambria Math" panose="02040503050406030204" pitchFamily="18" charset="0"/>
              </a:rPr>
              <a:t>,…,</a:t>
            </a:r>
            <a:r>
              <a:rPr lang="en-US" sz="7200" i="1" dirty="0" smtClean="0">
                <a:ea typeface="Cambria Math" panose="02040503050406030204" pitchFamily="18" charset="0"/>
              </a:rPr>
              <a:t>a</a:t>
            </a:r>
            <a:r>
              <a:rPr lang="en-US" sz="7200" i="1" baseline="-25000" dirty="0" smtClean="0">
                <a:ea typeface="Cambria Math" panose="02040503050406030204" pitchFamily="18" charset="0"/>
              </a:rPr>
              <a:t>n</a:t>
            </a:r>
            <a:endParaRPr lang="en-US" sz="7200" i="1" baseline="-25000" dirty="0" smtClean="0">
              <a:ea typeface="Cambria Math" panose="02040503050406030204" pitchFamily="18" charset="0"/>
            </a:endParaRPr>
          </a:p>
          <a:p>
            <a:pPr marL="274320" lvl="0" indent="-274320">
              <a:spcBef>
                <a:spcPct val="20000"/>
              </a:spcBef>
              <a:buClr>
                <a:schemeClr val="accent3"/>
              </a:buClr>
              <a:buSzPct val="95000"/>
              <a:defRPr/>
            </a:pPr>
            <a:r>
              <a:rPr lang="en-US" sz="7200" i="1" dirty="0" smtClean="0">
                <a:ea typeface="Cambria Math" panose="02040503050406030204" pitchFamily="18" charset="0"/>
              </a:rPr>
              <a:t>         L</a:t>
            </a:r>
            <a:r>
              <a:rPr lang="en-US" sz="7200" baseline="-25000" dirty="0" smtClean="0">
                <a:latin typeface="Cambria Math" panose="02040503050406030204" pitchFamily="18" charset="0"/>
                <a:ea typeface="Cambria Math" panose="02040503050406030204" pitchFamily="18" charset="0"/>
              </a:rPr>
              <a:t> </a:t>
            </a:r>
            <a:r>
              <a:rPr lang="en-US" sz="7200" dirty="0" smtClean="0">
                <a:latin typeface="Cambria Math" panose="02040503050406030204" pitchFamily="18" charset="0"/>
                <a:ea typeface="Cambria Math" panose="02040503050406030204" pitchFamily="18" charset="0"/>
              </a:rPr>
              <a:t> </a:t>
            </a:r>
            <a:r>
              <a:rPr lang="en-US" sz="7200" i="1" dirty="0" smtClean="0">
                <a:ea typeface="Cambria Math" panose="02040503050406030204" pitchFamily="18" charset="0"/>
              </a:rPr>
              <a:t> </a:t>
            </a:r>
            <a:r>
              <a:rPr lang="en-US" sz="7200" dirty="0" smtClean="0">
                <a:ea typeface="Cambria Math" panose="02040503050406030204" pitchFamily="18" charset="0"/>
              </a:rPr>
              <a:t>:</a:t>
            </a:r>
            <a:r>
              <a:rPr lang="en-US" sz="7200" i="1" dirty="0" smtClean="0">
                <a:ea typeface="Cambria Math" panose="02040503050406030204" pitchFamily="18" charset="0"/>
              </a:rPr>
              <a:t>= merge</a:t>
            </a:r>
            <a:r>
              <a:rPr lang="en-US" sz="7200" dirty="0" smtClean="0">
                <a:ea typeface="Cambria Math" panose="02040503050406030204" pitchFamily="18" charset="0"/>
              </a:rPr>
              <a:t>(</a:t>
            </a:r>
            <a:r>
              <a:rPr lang="en-US" sz="7200" i="1" dirty="0" err="1" smtClean="0">
                <a:ea typeface="Cambria Math" panose="02040503050406030204" pitchFamily="18" charset="0"/>
              </a:rPr>
              <a:t>mergesort</a:t>
            </a:r>
            <a:r>
              <a:rPr lang="en-US" sz="7200" dirty="0" smtClean="0">
                <a:ea typeface="Cambria Math" panose="02040503050406030204" pitchFamily="18" charset="0"/>
              </a:rPr>
              <a:t>(</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dirty="0" smtClean="0">
                <a:ea typeface="Cambria Math" panose="02040503050406030204" pitchFamily="18" charset="0"/>
              </a:rPr>
              <a:t>)</a:t>
            </a:r>
            <a:r>
              <a:rPr lang="en-US" sz="7200" i="1" dirty="0" smtClean="0">
                <a:ea typeface="Cambria Math" panose="02040503050406030204" pitchFamily="18" charset="0"/>
              </a:rPr>
              <a:t>, </a:t>
            </a:r>
            <a:r>
              <a:rPr lang="en-US" sz="7200" i="1" dirty="0" err="1" smtClean="0">
                <a:ea typeface="Cambria Math" panose="02040503050406030204" pitchFamily="18" charset="0"/>
              </a:rPr>
              <a:t>mergesort</a:t>
            </a:r>
            <a:r>
              <a:rPr lang="en-US" sz="7200" dirty="0" smtClean="0">
                <a:ea typeface="Cambria Math" panose="02040503050406030204" pitchFamily="18" charset="0"/>
              </a:rPr>
              <a:t>(</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i="1" dirty="0" smtClean="0">
                <a:ea typeface="Cambria Math" panose="02040503050406030204" pitchFamily="18" charset="0"/>
              </a:rPr>
              <a:t> </a:t>
            </a:r>
            <a:r>
              <a:rPr lang="en-US" sz="7200" dirty="0" smtClean="0">
                <a:ea typeface="Cambria Math" panose="02040503050406030204" pitchFamily="18" charset="0"/>
              </a:rPr>
              <a:t>))</a:t>
            </a:r>
            <a:endParaRPr kumimoji="0" lang="en-US" sz="7200" u="none" strike="noStrike" kern="1200" cap="none" spc="0" normalizeH="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defRPr/>
            </a:pPr>
            <a:r>
              <a:rPr lang="en-US" sz="7200" noProof="0" dirty="0" smtClean="0">
                <a:ea typeface="Cambria Math" panose="02040503050406030204" pitchFamily="18" charset="0"/>
              </a:rPr>
              <a:t>{</a:t>
            </a:r>
            <a:r>
              <a:rPr lang="en-US" sz="7200" i="1" noProof="0" dirty="0" smtClean="0">
                <a:ea typeface="Cambria Math" panose="02040503050406030204" pitchFamily="18" charset="0"/>
              </a:rPr>
              <a:t>L</a:t>
            </a:r>
            <a:r>
              <a:rPr lang="en-US" sz="7200" noProof="0" dirty="0" smtClean="0">
                <a:ea typeface="Cambria Math" panose="02040503050406030204" pitchFamily="18" charset="0"/>
              </a:rPr>
              <a:t> is now sorted into elements in increasing order}</a:t>
            </a:r>
            <a:endParaRPr kumimoji="0" lang="en-US" sz="72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panose="02040503050406030204"/>
                <a:ea typeface="Cambria Math" panose="02040503050406030204"/>
              </a:rPr>
              <a:t>→</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Remembering How Mathematical Induction Works</a:t>
            </a:r>
            <a:endParaRPr lang="en-US" dirty="0"/>
          </a:p>
        </p:txBody>
      </p:sp>
      <p:pic>
        <p:nvPicPr>
          <p:cNvPr id="4" name="Content Placeholder 3" descr="0403.jpg"/>
          <p:cNvPicPr>
            <a:picLocks noGrp="1" noChangeAspect="1"/>
          </p:cNvPicPr>
          <p:nvPr>
            <p:ph idx="1"/>
          </p:nvPr>
        </p:nvPicPr>
        <p:blipFill>
          <a:blip r:embed="rId1"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smtClean="0"/>
              <a:t>Consider  an infinite sequence  of dominoes, labeled </a:t>
            </a:r>
            <a:r>
              <a:rPr lang="en-US" dirty="0" smtClean="0">
                <a:latin typeface="Cambria Math" panose="02040503050406030204" pitchFamily="18" charset="0"/>
                <a:ea typeface="Cambria Math" panose="02040503050406030204" pitchFamily="18" charset="0"/>
              </a:rPr>
              <a:t>1,2,3</a:t>
            </a:r>
            <a:r>
              <a:rPr lang="en-US" dirty="0" smtClean="0"/>
              <a:t>, …, where each domino is standing. </a:t>
            </a:r>
            <a:endParaRPr lang="en-US" dirty="0"/>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smtClean="0"/>
              <a:t>We know that the first domino is knocked down, i.e.,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 .</a:t>
            </a:r>
            <a:endParaRPr lang="en-US" dirty="0" smtClean="0"/>
          </a:p>
          <a:p>
            <a:endParaRPr lang="en-US" dirty="0" smtClean="0"/>
          </a:p>
          <a:p>
            <a:r>
              <a:rPr lang="en-US" dirty="0" smtClean="0"/>
              <a:t>We also know that  if  whenever the </a:t>
            </a:r>
            <a:r>
              <a:rPr lang="en-US" i="1" dirty="0" err="1" smtClean="0"/>
              <a:t>k</a:t>
            </a:r>
            <a:r>
              <a:rPr lang="en-US" dirty="0" err="1" smtClean="0"/>
              <a:t>th</a:t>
            </a:r>
            <a:r>
              <a:rPr lang="en-US" dirty="0" smtClean="0"/>
              <a:t> domino is knocked over, it knocks over the (</a:t>
            </a:r>
            <a:r>
              <a:rPr lang="en-US" i="1" dirty="0" smtClean="0"/>
              <a:t>k</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a:t>
            </a:r>
            <a:r>
              <a:rPr lang="en-US" dirty="0" err="1" smtClean="0"/>
              <a:t>st</a:t>
            </a:r>
            <a:r>
              <a:rPr lang="en-US" dirty="0" smtClean="0"/>
              <a:t> domino, </a:t>
            </a:r>
            <a:r>
              <a:rPr lang="en-US" dirty="0" err="1" smtClean="0"/>
              <a:t>i.e</a:t>
            </a:r>
            <a:r>
              <a:rPr lang="en-US" dirty="0" smtClean="0"/>
              <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panose="02040503050406030204"/>
                <a:ea typeface="Cambria Math" panose="02040503050406030204"/>
                <a:sym typeface="Wingdings" panose="05000000000000000000" pitchFamily="2" charset="2"/>
              </a:rPr>
              <a:t>→</a:t>
            </a:r>
            <a:r>
              <a:rPr lang="en-US" i="1" dirty="0" smtClean="0">
                <a:sym typeface="Wingdings" panose="05000000000000000000" pitchFamily="2" charset="2"/>
              </a:rPr>
              <a:t> P</a:t>
            </a:r>
            <a:r>
              <a:rPr lang="en-US" dirty="0" smtClean="0">
                <a:sym typeface="Wingdings" panose="05000000000000000000" pitchFamily="2" charset="2"/>
              </a:rPr>
              <a:t>(</a:t>
            </a:r>
            <a:r>
              <a:rPr lang="en-US" i="1" dirty="0" smtClean="0">
                <a:sym typeface="Wingdings" panose="05000000000000000000" pitchFamily="2" charset="2"/>
              </a:rPr>
              <a:t>k +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sym typeface="Wingdings" panose="05000000000000000000" pitchFamily="2" charset="2"/>
              </a:rPr>
              <a:t>) is true for all positive integers </a:t>
            </a:r>
            <a:r>
              <a:rPr lang="en-US" i="1" dirty="0" smtClean="0">
                <a:sym typeface="Wingdings" panose="05000000000000000000" pitchFamily="2" charset="2"/>
              </a:rPr>
              <a:t>k</a:t>
            </a:r>
            <a:r>
              <a:rPr lang="en-US" dirty="0" smtClean="0">
                <a:sym typeface="Wingdings" panose="05000000000000000000"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smtClean="0"/>
              <a:t>Let </a:t>
            </a:r>
            <a:r>
              <a:rPr lang="en-US" i="1" dirty="0" smtClean="0"/>
              <a:t>P</a:t>
            </a:r>
            <a:r>
              <a:rPr lang="en-US" dirty="0" smtClean="0"/>
              <a:t>(</a:t>
            </a:r>
            <a:r>
              <a:rPr lang="en-US" i="1" dirty="0" smtClean="0"/>
              <a:t>n</a:t>
            </a:r>
            <a:r>
              <a:rPr lang="en-US" dirty="0" smtClean="0"/>
              <a:t>) be the proposition that the </a:t>
            </a:r>
            <a:r>
              <a:rPr lang="en-US" i="1" dirty="0" smtClean="0"/>
              <a:t>n</a:t>
            </a:r>
            <a:r>
              <a:rPr lang="en-US" dirty="0" smtClean="0"/>
              <a:t>th domino is knocked over. </a:t>
            </a:r>
            <a:endParaRPr lang="en-US" dirty="0" smtClean="0"/>
          </a:p>
          <a:p>
            <a:endParaRPr lang="en-US" dirty="0" smtClean="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smtClean="0"/>
              <a:t>Hence, all dominos are knocked over.</a:t>
            </a:r>
            <a:endParaRPr lang="en-US" dirty="0" smtClean="0"/>
          </a:p>
          <a:p>
            <a:endParaRPr lang="en-US" dirty="0" smtClean="0"/>
          </a:p>
          <a:p>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Subroutine </a:t>
            </a:r>
            <a:r>
              <a:rPr lang="en-US" i="1" dirty="0" smtClean="0"/>
              <a:t>merge</a:t>
            </a:r>
            <a:r>
              <a:rPr lang="en-US" dirty="0" smtClean="0"/>
              <a:t>, which merges two sorted lists.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Complexity of Merge</a:t>
            </a:r>
            <a:r>
              <a:rPr lang="en-US" dirty="0" smtClean="0"/>
              <a:t>: Two sorted lists with </a:t>
            </a:r>
            <a:r>
              <a:rPr lang="en-US" i="1" dirty="0" smtClean="0"/>
              <a:t>m</a:t>
            </a:r>
            <a:r>
              <a:rPr lang="en-US" dirty="0" smtClean="0"/>
              <a:t> elements and </a:t>
            </a:r>
            <a:r>
              <a:rPr lang="en-US" i="1" dirty="0" smtClean="0"/>
              <a:t>n</a:t>
            </a:r>
            <a:r>
              <a:rPr lang="en-US" dirty="0" smtClean="0"/>
              <a:t> elements can be merged into a sorted list using no more than </a:t>
            </a:r>
            <a:r>
              <a:rPr lang="en-US" i="1" dirty="0" smtClean="0"/>
              <a:t>m</a:t>
            </a:r>
            <a:r>
              <a:rPr lang="en-US" dirty="0" smtClean="0"/>
              <a:t> + </a:t>
            </a:r>
            <a:r>
              <a:rPr lang="en-US" i="1" dirty="0" smtClean="0"/>
              <a:t>n</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pitchFamily="18" charset="0"/>
                <a:ea typeface="Cambria Math" panose="02040503050406030204" pitchFamily="18" charset="0"/>
              </a:rPr>
              <a:t>1</a:t>
            </a:r>
            <a:r>
              <a:rPr lang="en-US" dirty="0" smtClean="0"/>
              <a:t> comparisons.</a:t>
            </a:r>
            <a:endParaRPr lang="en-US" dirty="0"/>
          </a:p>
        </p:txBody>
      </p:sp>
      <p:sp>
        <p:nvSpPr>
          <p:cNvPr id="4" name="Content Placeholder 2"/>
          <p:cNvSpPr txBox="1"/>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i="1" dirty="0" smtClean="0"/>
              <a:t>,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i="1" dirty="0" smtClean="0"/>
              <a:t> </a:t>
            </a:r>
            <a:r>
              <a:rPr lang="en-US" sz="7200" dirty="0" smtClean="0"/>
              <a:t>:</a:t>
            </a:r>
            <a:r>
              <a:rPr lang="en-US" sz="7200" dirty="0" smtClean="0">
                <a:ea typeface="Cambria Math" panose="02040503050406030204" pitchFamily="18" charset="0"/>
              </a:rPr>
              <a:t>sorted lists</a:t>
            </a:r>
            <a:r>
              <a:rPr lang="en-US" sz="7200" dirty="0" smtClean="0">
                <a:latin typeface="Cambria Math" panose="02040503050406030204"/>
                <a:ea typeface="Cambria Math" panose="02040503050406030204"/>
              </a:rPr>
              <a: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i="1" dirty="0" smtClean="0">
                <a:ea typeface="Cambria Math" panose="02040503050406030204" pitchFamily="18" charset="0"/>
              </a:rPr>
              <a:t>L </a:t>
            </a:r>
            <a:r>
              <a:rPr lang="en-US" sz="7200" dirty="0" smtClean="0">
                <a:ea typeface="Cambria Math" panose="02040503050406030204" pitchFamily="18" charset="0"/>
              </a:rPr>
              <a:t>:= empty list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dirty="0" smtClean="0"/>
              <a:t>  and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7200" i="1" dirty="0" smtClean="0">
                <a:ea typeface="Cambria Math" panose="02040503050406030204"/>
              </a:rPr>
              <a:t>     </a:t>
            </a:r>
            <a:r>
              <a:rPr lang="en-US" sz="7200" dirty="0" smtClean="0">
                <a:ea typeface="Cambria Math" panose="02040503050406030204"/>
              </a:rPr>
              <a:t>remove smaller of first elements of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dirty="0" smtClean="0">
                <a:ea typeface="Cambria Math" panose="02040503050406030204"/>
              </a:rPr>
              <a:t> and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dirty="0" smtClean="0">
                <a:ea typeface="Cambria Math" panose="02040503050406030204"/>
              </a:rPr>
              <a:t> from its list; </a:t>
            </a:r>
            <a:endParaRPr lang="en-US" sz="7200" dirty="0" smtClean="0">
              <a:ea typeface="Cambria Math" panose="02040503050406030204"/>
            </a:endParaRPr>
          </a:p>
          <a:p>
            <a:pPr marL="274320" indent="-274320">
              <a:spcBef>
                <a:spcPct val="20000"/>
              </a:spcBef>
              <a:buClr>
                <a:schemeClr val="accent3"/>
              </a:buClr>
              <a:buSzPct val="95000"/>
              <a:defRPr/>
            </a:pPr>
            <a:r>
              <a:rPr lang="en-US" sz="7200" dirty="0" smtClean="0">
                <a:ea typeface="Cambria Math" panose="02040503050406030204"/>
              </a:rPr>
              <a:t>             put at the right end of </a:t>
            </a:r>
            <a:r>
              <a:rPr lang="en-US" sz="7200" i="1" dirty="0" smtClean="0">
                <a:ea typeface="Cambria Math" panose="02040503050406030204" pitchFamily="18" charset="0"/>
              </a:rPr>
              <a:t>L</a:t>
            </a:r>
            <a:endParaRPr lang="en-US" sz="7200" i="1" dirty="0" smtClean="0">
              <a:ea typeface="Cambria Math" panose="02040503050406030204" pitchFamily="18" charset="0"/>
            </a:endParaRPr>
          </a:p>
          <a:p>
            <a:pPr marL="274320" indent="-274320">
              <a:spcBef>
                <a:spcPct val="20000"/>
              </a:spcBef>
              <a:buClr>
                <a:schemeClr val="accent3"/>
              </a:buClr>
              <a:buSzPct val="95000"/>
              <a:defRPr/>
            </a:pPr>
            <a:r>
              <a:rPr lang="en-US" sz="7200" i="1" dirty="0" smtClean="0">
                <a:ea typeface="Cambria Math" panose="02040503050406030204" pitchFamily="18" charset="0"/>
              </a:rPr>
              <a:t>     </a:t>
            </a:r>
            <a:r>
              <a:rPr lang="en-US" sz="7200" b="1" dirty="0" smtClean="0">
                <a:ea typeface="Cambria Math" panose="02040503050406030204" pitchFamily="18" charset="0"/>
              </a:rPr>
              <a:t>if </a:t>
            </a:r>
            <a:r>
              <a:rPr lang="en-US" sz="7200" dirty="0" smtClean="0">
                <a:ea typeface="Cambria Math" panose="02040503050406030204" pitchFamily="18" charset="0"/>
              </a:rPr>
              <a:t>this removal makes one list empty </a:t>
            </a:r>
            <a:endParaRPr lang="en-US" sz="7200" dirty="0" smtClean="0">
              <a:ea typeface="Cambria Math" panose="02040503050406030204" pitchFamily="18" charset="0"/>
            </a:endParaRPr>
          </a:p>
          <a:p>
            <a:pPr marL="274320" indent="-274320">
              <a:spcBef>
                <a:spcPct val="20000"/>
              </a:spcBef>
              <a:buClr>
                <a:schemeClr val="accent3"/>
              </a:buClr>
              <a:buSzPct val="95000"/>
              <a:defRPr/>
            </a:pPr>
            <a:r>
              <a:rPr lang="en-US" sz="7200" b="1" dirty="0" smtClean="0">
                <a:ea typeface="Cambria Math" panose="02040503050406030204" pitchFamily="18" charset="0"/>
              </a:rPr>
              <a:t>         then</a:t>
            </a:r>
            <a:r>
              <a:rPr lang="en-US" sz="7200" dirty="0" smtClean="0">
                <a:ea typeface="Cambria Math" panose="02040503050406030204"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anose="02040503050406030204" pitchFamily="18" charset="0"/>
              </a:rPr>
              <a:t>return</a:t>
            </a:r>
            <a:r>
              <a:rPr lang="en-US" sz="7200" i="1" dirty="0" smtClean="0">
                <a:ea typeface="Cambria Math" panose="02040503050406030204" pitchFamily="18" charset="0"/>
              </a:rPr>
              <a:t> L </a:t>
            </a:r>
            <a:r>
              <a:rPr lang="en-US" sz="7200" noProof="0" dirty="0" smtClean="0">
                <a:ea typeface="Cambria Math" panose="02040503050406030204" pitchFamily="18" charset="0"/>
              </a:rPr>
              <a:t>{</a:t>
            </a:r>
            <a:r>
              <a:rPr lang="en-US" sz="7200" i="1" noProof="0" dirty="0" smtClean="0">
                <a:ea typeface="Cambria Math" panose="02040503050406030204" pitchFamily="18" charset="0"/>
              </a:rPr>
              <a:t>L</a:t>
            </a:r>
            <a:r>
              <a:rPr lang="en-US" sz="7200" noProof="0" dirty="0" smtClean="0">
                <a:ea typeface="Cambria Math" panose="02040503050406030204"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33.jpg"/>
          <p:cNvPicPr>
            <a:picLocks noChangeAspect="1"/>
          </p:cNvPicPr>
          <p:nvPr/>
        </p:nvPicPr>
        <p:blipFill>
          <a:blip r:embed="rId1" cstate="print"/>
          <a:stretch>
            <a:fillRect/>
          </a:stretch>
        </p:blipFill>
        <p:spPr>
          <a:xfrm>
            <a:off x="1066800" y="3200400"/>
            <a:ext cx="7445111" cy="2971800"/>
          </a:xfrm>
          <a:prstGeom prst="rect">
            <a:avLst/>
          </a:prstGeom>
        </p:spPr>
      </p:pic>
      <p:sp>
        <p:nvSpPr>
          <p:cNvPr id="7" name="Content Placeholder 2"/>
          <p:cNvSpPr txBox="1"/>
          <p:nvPr/>
        </p:nvSpPr>
        <p:spPr>
          <a:xfrm>
            <a:off x="990600" y="4572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 merge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i="1" dirty="0" smtClean="0"/>
              <a:t>,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i="1" dirty="0" smtClean="0"/>
              <a:t> </a:t>
            </a:r>
            <a:r>
              <a:rPr lang="en-US" sz="7200" dirty="0" smtClean="0"/>
              <a:t>:</a:t>
            </a:r>
            <a:r>
              <a:rPr lang="en-US" sz="7200" dirty="0" smtClean="0">
                <a:ea typeface="Cambria Math" panose="02040503050406030204" pitchFamily="18" charset="0"/>
              </a:rPr>
              <a:t>sorted lists</a:t>
            </a:r>
            <a:r>
              <a:rPr lang="en-US" sz="7200" dirty="0" smtClean="0">
                <a:latin typeface="Cambria Math" panose="02040503050406030204"/>
                <a:ea typeface="Cambria Math" panose="02040503050406030204"/>
              </a:rPr>
              <a: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i="1" dirty="0" smtClean="0">
                <a:ea typeface="Cambria Math" panose="02040503050406030204" pitchFamily="18" charset="0"/>
              </a:rPr>
              <a:t>L </a:t>
            </a:r>
            <a:r>
              <a:rPr lang="en-US" sz="7200" dirty="0" smtClean="0">
                <a:ea typeface="Cambria Math" panose="02040503050406030204" pitchFamily="18" charset="0"/>
              </a:rPr>
              <a:t>:= empty list</a:t>
            </a:r>
            <a:endParaRPr lang="en-US" sz="7200" dirty="0" smtClean="0">
              <a:latin typeface="Cambria Math" panose="02040503050406030204"/>
              <a:ea typeface="Cambria Math" panose="02040503050406030204"/>
            </a:endParaRPr>
          </a:p>
          <a:p>
            <a:pPr marL="274320" lvl="0" indent="-274320">
              <a:spcBef>
                <a:spcPct val="20000"/>
              </a:spcBef>
              <a:buClr>
                <a:schemeClr val="accent3"/>
              </a:buClr>
              <a:buSzPct val="95000"/>
              <a:defRPr/>
            </a:pPr>
            <a:r>
              <a:rPr lang="en-US" sz="7200" b="1" dirty="0" smtClean="0"/>
              <a:t>while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dirty="0" smtClean="0"/>
              <a:t>  and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dirty="0" smtClean="0"/>
              <a:t>  are both nonempty</a:t>
            </a:r>
            <a:endParaRPr kumimoji="0" lang="en-US" sz="7200" b="1" i="0" u="none" strike="noStrike" kern="120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indent="-274320">
              <a:spcBef>
                <a:spcPct val="20000"/>
              </a:spcBef>
              <a:buClr>
                <a:schemeClr val="accent3"/>
              </a:buClr>
              <a:buSzPct val="95000"/>
              <a:defRPr/>
            </a:pPr>
            <a:r>
              <a:rPr lang="en-US" sz="7200" i="1" dirty="0" smtClean="0">
                <a:ea typeface="Cambria Math" panose="02040503050406030204"/>
              </a:rPr>
              <a:t>     </a:t>
            </a:r>
            <a:r>
              <a:rPr lang="en-US" sz="7200" dirty="0" smtClean="0">
                <a:ea typeface="Cambria Math" panose="02040503050406030204"/>
              </a:rPr>
              <a:t>remove smaller of first elements of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1</a:t>
            </a:r>
            <a:r>
              <a:rPr lang="en-US" sz="7200" dirty="0" smtClean="0">
                <a:ea typeface="Cambria Math" panose="02040503050406030204"/>
              </a:rPr>
              <a:t> and </a:t>
            </a:r>
            <a:r>
              <a:rPr lang="en-US" sz="7200" i="1" dirty="0" smtClean="0">
                <a:ea typeface="Cambria Math" panose="02040503050406030204" pitchFamily="18" charset="0"/>
              </a:rPr>
              <a:t>L</a:t>
            </a:r>
            <a:r>
              <a:rPr lang="en-US" sz="7200" baseline="-25000" dirty="0" smtClean="0">
                <a:latin typeface="Cambria Math" panose="02040503050406030204" pitchFamily="18" charset="0"/>
                <a:ea typeface="Cambria Math" panose="02040503050406030204" pitchFamily="18" charset="0"/>
              </a:rPr>
              <a:t>2</a:t>
            </a:r>
            <a:r>
              <a:rPr lang="en-US" sz="7200" dirty="0" smtClean="0">
                <a:ea typeface="Cambria Math" panose="02040503050406030204"/>
              </a:rPr>
              <a:t> from its list; </a:t>
            </a:r>
            <a:endParaRPr lang="en-US" sz="7200" dirty="0" smtClean="0">
              <a:ea typeface="Cambria Math" panose="02040503050406030204"/>
            </a:endParaRPr>
          </a:p>
          <a:p>
            <a:pPr marL="274320" indent="-274320">
              <a:spcBef>
                <a:spcPct val="20000"/>
              </a:spcBef>
              <a:buClr>
                <a:schemeClr val="accent3"/>
              </a:buClr>
              <a:buSzPct val="95000"/>
              <a:defRPr/>
            </a:pPr>
            <a:r>
              <a:rPr lang="en-US" sz="7200" dirty="0" smtClean="0">
                <a:ea typeface="Cambria Math" panose="02040503050406030204"/>
              </a:rPr>
              <a:t>             put at the right end of </a:t>
            </a:r>
            <a:r>
              <a:rPr lang="en-US" sz="7200" i="1" dirty="0" smtClean="0">
                <a:ea typeface="Cambria Math" panose="02040503050406030204" pitchFamily="18" charset="0"/>
              </a:rPr>
              <a:t>L</a:t>
            </a:r>
            <a:endParaRPr lang="en-US" sz="7200" i="1" dirty="0" smtClean="0">
              <a:ea typeface="Cambria Math" panose="02040503050406030204" pitchFamily="18" charset="0"/>
            </a:endParaRPr>
          </a:p>
          <a:p>
            <a:pPr marL="274320" indent="-274320">
              <a:spcBef>
                <a:spcPct val="20000"/>
              </a:spcBef>
              <a:buClr>
                <a:schemeClr val="accent3"/>
              </a:buClr>
              <a:buSzPct val="95000"/>
              <a:defRPr/>
            </a:pPr>
            <a:r>
              <a:rPr lang="en-US" sz="7200" i="1" dirty="0" smtClean="0">
                <a:ea typeface="Cambria Math" panose="02040503050406030204" pitchFamily="18" charset="0"/>
              </a:rPr>
              <a:t>     </a:t>
            </a:r>
            <a:r>
              <a:rPr lang="en-US" sz="7200" b="1" dirty="0" smtClean="0">
                <a:ea typeface="Cambria Math" panose="02040503050406030204" pitchFamily="18" charset="0"/>
              </a:rPr>
              <a:t>if </a:t>
            </a:r>
            <a:r>
              <a:rPr lang="en-US" sz="7200" dirty="0" smtClean="0">
                <a:ea typeface="Cambria Math" panose="02040503050406030204" pitchFamily="18" charset="0"/>
              </a:rPr>
              <a:t>this removal makes one list empty </a:t>
            </a:r>
            <a:endParaRPr lang="en-US" sz="7200" dirty="0" smtClean="0">
              <a:ea typeface="Cambria Math" panose="02040503050406030204" pitchFamily="18" charset="0"/>
            </a:endParaRPr>
          </a:p>
          <a:p>
            <a:pPr marL="274320" indent="-274320">
              <a:spcBef>
                <a:spcPct val="20000"/>
              </a:spcBef>
              <a:buClr>
                <a:schemeClr val="accent3"/>
              </a:buClr>
              <a:buSzPct val="95000"/>
              <a:defRPr/>
            </a:pPr>
            <a:r>
              <a:rPr lang="en-US" sz="7200" b="1" dirty="0" smtClean="0">
                <a:ea typeface="Cambria Math" panose="02040503050406030204" pitchFamily="18" charset="0"/>
              </a:rPr>
              <a:t>         then</a:t>
            </a:r>
            <a:r>
              <a:rPr lang="en-US" sz="7200" dirty="0" smtClean="0">
                <a:ea typeface="Cambria Math" panose="02040503050406030204" pitchFamily="18" charset="0"/>
              </a:rPr>
              <a:t> remove all elements from the other list and append them to L</a:t>
            </a:r>
            <a:endParaRPr lang="en-US" sz="7200" dirty="0" smtClean="0"/>
          </a:p>
          <a:p>
            <a:pPr marL="274320" lvl="0" indent="-274320">
              <a:spcBef>
                <a:spcPct val="20000"/>
              </a:spcBef>
              <a:buClr>
                <a:schemeClr val="accent3"/>
              </a:buClr>
              <a:buSzPct val="95000"/>
              <a:defRPr/>
            </a:pPr>
            <a:r>
              <a:rPr lang="en-US" sz="7200" b="1" dirty="0" smtClean="0">
                <a:ea typeface="Cambria Math" panose="02040503050406030204" pitchFamily="18" charset="0"/>
              </a:rPr>
              <a:t>return</a:t>
            </a:r>
            <a:r>
              <a:rPr lang="en-US" sz="7200" i="1" dirty="0" smtClean="0">
                <a:ea typeface="Cambria Math" panose="02040503050406030204" pitchFamily="18" charset="0"/>
              </a:rPr>
              <a:t> L </a:t>
            </a:r>
            <a:r>
              <a:rPr lang="en-US" sz="7200" noProof="0" dirty="0" smtClean="0">
                <a:ea typeface="Cambria Math" panose="02040503050406030204" pitchFamily="18" charset="0"/>
              </a:rPr>
              <a:t>{</a:t>
            </a:r>
            <a:r>
              <a:rPr lang="en-US" sz="7200" i="1" noProof="0" dirty="0" smtClean="0">
                <a:ea typeface="Cambria Math" panose="02040503050406030204" pitchFamily="18" charset="0"/>
              </a:rPr>
              <a:t>L</a:t>
            </a:r>
            <a:r>
              <a:rPr lang="en-US" sz="7200" noProof="0" dirty="0" smtClean="0">
                <a:ea typeface="Cambria Math" panose="02040503050406030204" pitchFamily="18" charset="0"/>
              </a:rPr>
              <a:t> is the merged list with the elements in increasing order}</a:t>
            </a:r>
            <a:endParaRPr kumimoji="0" lang="en-US" sz="7200" u="none" strike="noStrike" kern="1200" cap="none" spc="0" normalizeH="0" baseline="0" noProof="0" dirty="0" smtClean="0">
              <a:ln>
                <a:noFill/>
              </a:ln>
              <a:solidFill>
                <a:schemeClr val="tx1"/>
              </a:solidFill>
              <a:effectLst/>
              <a:uLnTx/>
              <a:uFillTx/>
              <a:ea typeface="Cambria Math" panose="02040503050406030204"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r>
              <a:rPr lang="en-US" i="1" dirty="0" smtClean="0"/>
              <a:t>O</a:t>
            </a:r>
            <a:r>
              <a:rPr lang="en-US" dirty="0" smtClean="0"/>
              <a:t>(</a:t>
            </a:r>
            <a:r>
              <a:rPr lang="en-US" i="1" dirty="0" smtClean="0"/>
              <a:t>n</a:t>
            </a:r>
            <a:r>
              <a:rPr lang="en-US" dirty="0" smtClean="0"/>
              <a:t> log </a:t>
            </a:r>
            <a:r>
              <a:rPr lang="en-US" i="1" dirty="0" smtClean="0"/>
              <a:t>n</a:t>
            </a:r>
            <a:r>
              <a:rPr lang="en-US" dirty="0" smtClean="0"/>
              <a:t>)</a:t>
            </a:r>
            <a:endParaRPr lang="en-US" dirty="0" smtClean="0"/>
          </a:p>
          <a:p>
            <a:r>
              <a:rPr lang="en-US" dirty="0" smtClean="0"/>
              <a:t>In Chapter </a:t>
            </a:r>
            <a:r>
              <a:rPr lang="en-US" dirty="0" smtClean="0">
                <a:latin typeface="Cambria Math" panose="02040503050406030204" pitchFamily="18" charset="0"/>
                <a:ea typeface="Cambria Math" panose="02040503050406030204" pitchFamily="18" charset="0"/>
              </a:rPr>
              <a:t>11</a:t>
            </a:r>
            <a:r>
              <a:rPr lang="en-US" dirty="0" smtClean="0"/>
              <a:t>, it is shown that the fastest comparison-based sorting algorithms have </a:t>
            </a:r>
            <a:r>
              <a:rPr lang="en-US" i="1" dirty="0" smtClean="0"/>
              <a:t>O</a:t>
            </a:r>
            <a:r>
              <a:rPr lang="en-US" dirty="0" smtClean="0"/>
              <a:t>(</a:t>
            </a:r>
            <a:r>
              <a:rPr lang="en-US" i="1" dirty="0" smtClean="0"/>
              <a:t>n</a:t>
            </a:r>
            <a:r>
              <a:rPr lang="en-US" dirty="0" smtClean="0"/>
              <a:t> log </a:t>
            </a:r>
            <a:r>
              <a:rPr lang="en-US" i="1" dirty="0" smtClean="0"/>
              <a:t>n</a:t>
            </a:r>
            <a:r>
              <a:rPr lang="en-US" dirty="0" smtClean="0"/>
              <a:t>) time complexity. So, merge sort achieves the best possible big-</a:t>
            </a:r>
            <a:r>
              <a:rPr lang="en-US" i="1" dirty="0" smtClean="0"/>
              <a:t>O</a:t>
            </a:r>
            <a:r>
              <a:rPr lang="en-US" dirty="0" smtClean="0"/>
              <a:t> estimate of time complexity.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91312"/>
          </a:xfrm>
        </p:spPr>
        <p:txBody>
          <a:bodyPr>
            <a:normAutofit fontScale="90000"/>
          </a:bodyPr>
          <a:lstStyle/>
          <a:p>
            <a:r>
              <a:rPr lang="en-US" dirty="0" smtClean="0"/>
              <a:t>Proving a Summation Formula</a:t>
            </a:r>
            <a:endParaRPr lang="en-US" dirty="0"/>
          </a:p>
        </p:txBody>
      </p:sp>
      <p:sp>
        <p:nvSpPr>
          <p:cNvPr id="3" name="Content Placeholder 2"/>
          <p:cNvSpPr>
            <a:spLocks noGrp="1"/>
          </p:cNvSpPr>
          <p:nvPr>
            <p:ph idx="1"/>
          </p:nvPr>
        </p:nvSpPr>
        <p:spPr>
          <a:xfrm>
            <a:off x="457200" y="1524000"/>
            <a:ext cx="8229600" cy="4389120"/>
          </a:xfrm>
        </p:spPr>
        <p:txBody>
          <a:bodyPr/>
          <a:lstStyle/>
          <a:p>
            <a:pPr>
              <a:buNone/>
            </a:pPr>
            <a:r>
              <a:rPr lang="en-US" b="1" dirty="0" smtClean="0"/>
              <a:t>   Example</a:t>
            </a:r>
            <a:r>
              <a:rPr lang="en-US" dirty="0" smtClean="0"/>
              <a:t>: Show that:  </a:t>
            </a:r>
            <a:endParaRPr lang="en-US" dirty="0" smtClean="0"/>
          </a:p>
          <a:p>
            <a:pPr>
              <a:buNone/>
            </a:pPr>
            <a:r>
              <a:rPr lang="en-US" b="1" dirty="0" smtClean="0"/>
              <a:t>   Solution</a:t>
            </a:r>
            <a:r>
              <a:rPr lang="en-US" dirty="0" smtClean="0"/>
              <a:t>:</a:t>
            </a:r>
            <a:endParaRPr lang="en-US" dirty="0"/>
          </a:p>
          <a:p>
            <a:pPr lvl="1" algn="just"/>
            <a:r>
              <a:rPr lang="en-US" dirty="0" smtClean="0"/>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 since </a:t>
            </a:r>
            <a:r>
              <a:rPr lang="en-US" dirty="0" smtClean="0">
                <a:latin typeface="Cambria Math" panose="02040503050406030204" pitchFamily="18" charset="0"/>
                <a:ea typeface="Cambria Math" panose="02040503050406030204" pitchFamily="18" charset="0"/>
              </a:rPr>
              <a:t>1</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a:t>
            </a:r>
            <a:endParaRPr lang="en-US" dirty="0"/>
          </a:p>
          <a:p>
            <a:pPr lvl="1" algn="just"/>
            <a:r>
              <a:rPr lang="en-US" dirty="0" smtClean="0"/>
              <a:t>INDUCTIVE STEP: </a:t>
            </a:r>
            <a:r>
              <a:rPr lang="en-US" dirty="0" smtClean="0">
                <a:ea typeface="Cambria Math" panose="02040503050406030204" pitchFamily="18" charset="0"/>
                <a:sym typeface="Wingdings" panose="05000000000000000000" pitchFamily="2" charset="2"/>
              </a:rPr>
              <a:t>Assume the inductive hypothesis holds </a:t>
            </a:r>
            <a:r>
              <a:rPr lang="en-US" i="1" dirty="0" smtClean="0"/>
              <a:t>P</a:t>
            </a:r>
            <a:r>
              <a:rPr lang="en-US" dirty="0" smtClean="0"/>
              <a:t>(</a:t>
            </a:r>
            <a:r>
              <a:rPr lang="en-US" i="1" dirty="0" smtClean="0"/>
              <a:t>k</a:t>
            </a:r>
            <a:r>
              <a:rPr lang="en-US" dirty="0" smtClean="0"/>
              <a:t>) </a:t>
            </a:r>
            <a:r>
              <a:rPr lang="en-US" dirty="0" smtClean="0">
                <a:ea typeface="Cambria Math" panose="02040503050406030204" pitchFamily="18" charset="0"/>
                <a:sym typeface="Wingdings" panose="05000000000000000000" pitchFamily="2" charset="2"/>
              </a:rPr>
              <a:t>and then show that </a:t>
            </a:r>
            <a:r>
              <a:rPr lang="en-US" i="1" dirty="0" smtClean="0">
                <a:ea typeface="Cambria Math" panose="02040503050406030204" pitchFamily="18" charset="0"/>
                <a:sym typeface="Wingdings" panose="05000000000000000000" pitchFamily="2" charset="2"/>
              </a:rPr>
              <a:t>P</a:t>
            </a:r>
            <a:r>
              <a:rPr lang="en-US" dirty="0" smtClean="0">
                <a:ea typeface="Cambria Math" panose="02040503050406030204" pitchFamily="18" charset="0"/>
                <a:sym typeface="Wingdings" panose="05000000000000000000" pitchFamily="2" charset="2"/>
              </a:rPr>
              <a:t>(</a:t>
            </a:r>
            <a:r>
              <a:rPr lang="en-US" i="1" dirty="0" smtClean="0">
                <a:ea typeface="Cambria Math" panose="02040503050406030204" pitchFamily="18" charset="0"/>
                <a:sym typeface="Wingdings" panose="05000000000000000000" pitchFamily="2" charset="2"/>
              </a:rPr>
              <a:t>k </a:t>
            </a:r>
            <a:r>
              <a:rPr lang="en-US" dirty="0" smtClean="0">
                <a:ea typeface="Cambria Math" panose="02040503050406030204" pitchFamily="18" charset="0"/>
                <a:sym typeface="Wingdings" panose="05000000000000000000" pitchFamily="2" charset="2"/>
              </a:rPr>
              <a:t>+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ea typeface="Cambria Math" panose="02040503050406030204" pitchFamily="18" charset="0"/>
                <a:sym typeface="Wingdings" panose="05000000000000000000" pitchFamily="2" charset="2"/>
              </a:rPr>
              <a:t>) holds has well.</a:t>
            </a:r>
            <a:endParaRPr lang="en-US" dirty="0" smtClean="0"/>
          </a:p>
          <a:p>
            <a:pPr>
              <a:buNone/>
            </a:pPr>
            <a:r>
              <a:rPr lang="en-US" dirty="0" smtClean="0"/>
              <a:t>                     The inductive hypothesis is</a:t>
            </a:r>
            <a:endParaRPr lang="en-US" dirty="0" smtClean="0"/>
          </a:p>
          <a:p>
            <a:pPr>
              <a:buNone/>
            </a:pPr>
            <a:r>
              <a:rPr lang="en-US" dirty="0" smtClean="0"/>
              <a:t>        Under this assumption,   </a:t>
            </a:r>
            <a:endParaRPr lang="en-US" dirty="0"/>
          </a:p>
        </p:txBody>
      </p:sp>
      <p:pic>
        <p:nvPicPr>
          <p:cNvPr id="11" name="Picture 10" descr="addin_tmp.png"/>
          <p:cNvPicPr>
            <a:picLocks noChangeAspect="1"/>
          </p:cNvPicPr>
          <p:nvPr>
            <p:custDataLst>
              <p:tags r:id="rId1"/>
            </p:custDataLst>
          </p:nvPr>
        </p:nvPicPr>
        <p:blipFill>
          <a:blip r:embed="rId2"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3"/>
            </p:custDataLst>
          </p:nvPr>
        </p:nvPicPr>
        <p:blipFill>
          <a:blip r:embed="rId4"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6"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13"/>
          <p:cNvGraphicFramePr>
            <a:graphicFrameLocks noChangeAspect="1"/>
          </p:cNvGraphicFramePr>
          <p:nvPr/>
        </p:nvGraphicFramePr>
        <p:xfrm>
          <a:off x="3886200" y="1371600"/>
          <a:ext cx="1775011" cy="838200"/>
        </p:xfrm>
        <a:graphic>
          <a:graphicData uri="http://schemas.openxmlformats.org/presentationml/2006/ole">
            <mc:AlternateContent xmlns:mc="http://schemas.openxmlformats.org/markup-compatibility/2006">
              <mc:Choice xmlns:v="urn:schemas-microsoft-com:vml" Requires="v">
                <p:oleObj spid="_x0000_s1040" name="Equation" r:id="rId7" imgW="914400" imgH="431800" progId="Equation.3">
                  <p:embed/>
                </p:oleObj>
              </mc:Choice>
              <mc:Fallback>
                <p:oleObj name="Equation" r:id="rId7" imgW="914400" imgH="43180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371600"/>
                        <a:ext cx="177501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5" name="TextBox 4"/>
              <p:cNvSpPr txBox="1"/>
              <p:nvPr/>
            </p:nvSpPr>
            <p:spPr>
              <a:xfrm>
                <a:off x="6324600" y="3681835"/>
                <a:ext cx="1647631" cy="8032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num>
                            <m:den>
                              <m:r>
                                <a:rPr lang="en-US" b="0" i="1" smtClean="0">
                                  <a:latin typeface="Cambria Math" panose="02040503050406030204" pitchFamily="18" charset="0"/>
                                </a:rPr>
                                <m:t>2</m:t>
                              </m:r>
                            </m:den>
                          </m:f>
                        </m:e>
                      </m:nary>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324600" y="3681835"/>
                <a:ext cx="1647631" cy="803297"/>
              </a:xfrm>
              <a:prstGeom prst="rect">
                <a:avLst/>
              </a:prstGeom>
              <a:blipFill rotWithShape="1">
                <a:blip r:embed="rId9"/>
                <a:stretch>
                  <a:fillRect t="-13" r="-1052" b="16"/>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endParaRPr lang="en-US" dirty="0" smtClean="0"/>
          </a:p>
          <a:p>
            <a:pPr>
              <a:buNone/>
            </a:pPr>
            <a:r>
              <a:rPr lang="en-US" b="1" dirty="0" smtClean="0"/>
              <a:t>       Solution</a:t>
            </a:r>
            <a:r>
              <a:rPr lang="en-US" dirty="0" smtClean="0"/>
              <a:t>: We have:   </a:t>
            </a:r>
            <a:r>
              <a:rPr lang="en-US" dirty="0" smtClean="0">
                <a:latin typeface="Cambria Math" panose="02040503050406030204" pitchFamily="18" charset="0"/>
                <a:ea typeface="Cambria Math" panose="02040503050406030204" pitchFamily="18" charset="0"/>
              </a:rPr>
              <a:t>1= 1, 1 + 3 = 4, 1 + 3 + 5 = 9,  1 + 3 + 5 + 7 = 16, 1 + 3 + 5 + 7 + 9 = 25.</a:t>
            </a:r>
            <a:endParaRPr lang="en-US" dirty="0" smtClean="0">
              <a:latin typeface="Cambria Math" panose="02040503050406030204" pitchFamily="18" charset="0"/>
              <a:ea typeface="Cambria Math" panose="02040503050406030204" pitchFamily="18" charset="0"/>
            </a:endParaRPr>
          </a:p>
          <a:p>
            <a:pPr lvl="1"/>
            <a:r>
              <a:rPr lang="en-US" dirty="0" smtClean="0">
                <a:ea typeface="Cambria Math" panose="02040503050406030204" pitchFamily="18" charset="0"/>
              </a:rPr>
              <a:t>We can conjecture that the sum of the first </a:t>
            </a:r>
            <a:r>
              <a:rPr lang="en-US" i="1" dirty="0" smtClean="0">
                <a:ea typeface="Cambria Math" panose="02040503050406030204" pitchFamily="18" charset="0"/>
              </a:rPr>
              <a:t>n </a:t>
            </a:r>
            <a:r>
              <a:rPr lang="en-US" dirty="0" smtClean="0">
                <a:ea typeface="Cambria Math" panose="02040503050406030204" pitchFamily="18" charset="0"/>
              </a:rPr>
              <a:t>positive odd integers is </a:t>
            </a:r>
            <a:r>
              <a:rPr lang="en-US" i="1" dirty="0" smtClean="0">
                <a:ea typeface="Cambria Math" panose="02040503050406030204" pitchFamily="18" charset="0"/>
              </a:rPr>
              <a:t>n</a:t>
            </a:r>
            <a:r>
              <a:rPr lang="en-US" baseline="30000" dirty="0" smtClean="0">
                <a:latin typeface="Cambria Math" panose="02040503050406030204" pitchFamily="18" charset="0"/>
                <a:ea typeface="Cambria Math" panose="02040503050406030204" pitchFamily="18" charset="0"/>
              </a:rPr>
              <a:t>2</a:t>
            </a:r>
            <a:r>
              <a:rPr lang="en-US" dirty="0" smtClean="0">
                <a:ea typeface="Cambria Math" panose="02040503050406030204" pitchFamily="18" charset="0"/>
              </a:rPr>
              <a:t>, </a:t>
            </a:r>
            <a:endParaRPr lang="en-US" dirty="0" smtClean="0">
              <a:ea typeface="Cambria Math" panose="02040503050406030204" pitchFamily="18" charset="0"/>
            </a:endParaRPr>
          </a:p>
          <a:p>
            <a:pPr>
              <a:buNone/>
            </a:pPr>
            <a:endParaRPr lang="en-US" dirty="0" smtClean="0">
              <a:ea typeface="Cambria Math" panose="02040503050406030204" pitchFamily="18" charset="0"/>
            </a:endParaRPr>
          </a:p>
          <a:p>
            <a:pPr>
              <a:buNone/>
            </a:pPr>
            <a:endParaRPr lang="en-US" dirty="0" smtClean="0">
              <a:ea typeface="Cambria Math" panose="02040503050406030204" pitchFamily="18" charset="0"/>
            </a:endParaRPr>
          </a:p>
          <a:p>
            <a:pPr lvl="1"/>
            <a:r>
              <a:rPr lang="en-US" dirty="0" smtClean="0">
                <a:ea typeface="Cambria Math" panose="02040503050406030204" pitchFamily="18" charset="0"/>
              </a:rPr>
              <a:t>We prove the conjecture is proved correct with mathematical induction.</a:t>
            </a:r>
            <a:endParaRPr lang="en-US" dirty="0" smtClean="0">
              <a:ea typeface="Cambria Math" panose="02040503050406030204" pitchFamily="18" charset="0"/>
            </a:endParaRPr>
          </a:p>
          <a:p>
            <a:pPr lvl="1"/>
            <a:r>
              <a:rPr lang="en-US" dirty="0" smtClean="0">
                <a:ea typeface="Cambria Math" panose="02040503050406030204" pitchFamily="18" charset="0"/>
              </a:rPr>
              <a:t>BASIS STEP: </a:t>
            </a:r>
            <a:r>
              <a:rPr lang="en-US" i="1" dirty="0" smtClean="0"/>
              <a:t>P</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is true since </a:t>
            </a:r>
            <a:r>
              <a:rPr lang="en-US" dirty="0" smtClean="0">
                <a:latin typeface="Cambria Math" panose="02040503050406030204" pitchFamily="18" charset="0"/>
                <a:ea typeface="Cambria Math" panose="02040503050406030204" pitchFamily="18" charset="0"/>
              </a:rPr>
              <a:t>1</a:t>
            </a:r>
            <a:r>
              <a:rPr lang="en-US" baseline="30000"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pitchFamily="18" charset="0"/>
                <a:ea typeface="Cambria Math" panose="02040503050406030204" pitchFamily="18" charset="0"/>
              </a:rPr>
              <a:t>1.</a:t>
            </a:r>
            <a:endParaRPr lang="en-US" dirty="0" smtClean="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INDUCTIVE STEP: </a:t>
            </a:r>
            <a:r>
              <a:rPr lang="en-US" i="1" dirty="0" smtClean="0"/>
              <a:t>P(k) </a:t>
            </a:r>
            <a:r>
              <a:rPr lang="en-US" i="1" dirty="0" smtClean="0">
                <a:latin typeface="Cambria Math" panose="02040503050406030204"/>
                <a:ea typeface="Cambria Math" panose="02040503050406030204"/>
                <a:sym typeface="Wingdings" panose="05000000000000000000" pitchFamily="2" charset="2"/>
              </a:rPr>
              <a:t>→</a:t>
            </a:r>
            <a:r>
              <a:rPr lang="en-US" i="1" dirty="0" smtClean="0">
                <a:sym typeface="Wingdings" panose="05000000000000000000" pitchFamily="2" charset="2"/>
              </a:rPr>
              <a:t> P</a:t>
            </a:r>
            <a:r>
              <a:rPr lang="en-US" dirty="0" smtClean="0">
                <a:sym typeface="Wingdings" panose="05000000000000000000" pitchFamily="2" charset="2"/>
              </a:rPr>
              <a:t>(</a:t>
            </a:r>
            <a:r>
              <a:rPr lang="en-US" i="1" dirty="0" smtClean="0">
                <a:sym typeface="Wingdings" panose="05000000000000000000" pitchFamily="2" charset="2"/>
              </a:rPr>
              <a:t>k +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sym typeface="Wingdings" panose="05000000000000000000" pitchFamily="2" charset="2"/>
              </a:rPr>
              <a:t>) for every positive integer </a:t>
            </a:r>
            <a:r>
              <a:rPr lang="en-US" i="1" dirty="0" smtClean="0">
                <a:sym typeface="Wingdings" panose="05000000000000000000" pitchFamily="2" charset="2"/>
              </a:rPr>
              <a:t>k</a:t>
            </a:r>
            <a:r>
              <a:rPr lang="en-US" dirty="0" smtClean="0">
                <a:sym typeface="Wingdings" panose="05000000000000000000" pitchFamily="2" charset="2"/>
              </a:rPr>
              <a:t>.</a:t>
            </a:r>
            <a:endParaRPr lang="en-US" dirty="0" smtClean="0">
              <a:sym typeface="Wingdings" panose="05000000000000000000" pitchFamily="2" charset="2"/>
            </a:endParaRPr>
          </a:p>
          <a:p>
            <a:pPr>
              <a:buNone/>
            </a:pPr>
            <a:r>
              <a:rPr lang="en-US" dirty="0" smtClean="0">
                <a:ea typeface="Cambria Math" panose="02040503050406030204" pitchFamily="18" charset="0"/>
                <a:sym typeface="Wingdings" panose="05000000000000000000" pitchFamily="2" charset="2"/>
              </a:rPr>
              <a:t>               Assume the inductive hypothesis holds and then show that </a:t>
            </a:r>
            <a:r>
              <a:rPr lang="en-US" i="1" dirty="0" smtClean="0">
                <a:ea typeface="Cambria Math" panose="02040503050406030204" pitchFamily="18" charset="0"/>
                <a:sym typeface="Wingdings" panose="05000000000000000000" pitchFamily="2" charset="2"/>
              </a:rPr>
              <a:t>P</a:t>
            </a:r>
            <a:r>
              <a:rPr lang="en-US" dirty="0" smtClean="0">
                <a:ea typeface="Cambria Math" panose="02040503050406030204" pitchFamily="18" charset="0"/>
                <a:sym typeface="Wingdings" panose="05000000000000000000" pitchFamily="2" charset="2"/>
              </a:rPr>
              <a:t>(</a:t>
            </a:r>
            <a:r>
              <a:rPr lang="en-US" i="1" dirty="0" smtClean="0">
                <a:ea typeface="Cambria Math" panose="02040503050406030204" pitchFamily="18" charset="0"/>
                <a:sym typeface="Wingdings" panose="05000000000000000000" pitchFamily="2" charset="2"/>
              </a:rPr>
              <a:t>k </a:t>
            </a:r>
            <a:r>
              <a:rPr lang="en-US" dirty="0" smtClean="0">
                <a:ea typeface="Cambria Math" panose="02040503050406030204" pitchFamily="18" charset="0"/>
                <a:sym typeface="Wingdings" panose="05000000000000000000" pitchFamily="2" charset="2"/>
              </a:rPr>
              <a:t>+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ea typeface="Cambria Math" panose="02040503050406030204" pitchFamily="18" charset="0"/>
                <a:sym typeface="Wingdings" panose="05000000000000000000" pitchFamily="2" charset="2"/>
              </a:rPr>
              <a:t>) holds has well.</a:t>
            </a:r>
            <a:endParaRPr lang="en-US" dirty="0" smtClean="0">
              <a:ea typeface="Cambria Math" panose="02040503050406030204" pitchFamily="18" charset="0"/>
              <a:sym typeface="Wingdings" panose="05000000000000000000" pitchFamily="2" charset="2"/>
            </a:endParaRPr>
          </a:p>
          <a:p>
            <a:pPr>
              <a:buNone/>
            </a:pPr>
            <a:endParaRPr lang="en-US" dirty="0" smtClean="0">
              <a:ea typeface="Cambria Math" panose="02040503050406030204" pitchFamily="18" charset="0"/>
              <a:sym typeface="Wingdings" panose="05000000000000000000" pitchFamily="2" charset="2"/>
            </a:endParaRPr>
          </a:p>
          <a:p>
            <a:endParaRPr lang="en-US" dirty="0" smtClean="0">
              <a:ea typeface="Cambria Math" panose="02040503050406030204" pitchFamily="18" charset="0"/>
              <a:sym typeface="Wingdings" panose="05000000000000000000" pitchFamily="2" charset="2"/>
            </a:endParaRPr>
          </a:p>
          <a:p>
            <a:pPr lvl="1"/>
            <a:r>
              <a:rPr lang="en-US" dirty="0" smtClean="0">
                <a:ea typeface="Cambria Math" panose="02040503050406030204" pitchFamily="18" charset="0"/>
                <a:sym typeface="Wingdings" panose="05000000000000000000" pitchFamily="2" charset="2"/>
              </a:rPr>
              <a:t>So, assuming </a:t>
            </a:r>
            <a:r>
              <a:rPr lang="en-US" i="1" dirty="0" smtClean="0">
                <a:ea typeface="Cambria Math" panose="02040503050406030204" pitchFamily="18" charset="0"/>
                <a:sym typeface="Wingdings" panose="05000000000000000000" pitchFamily="2" charset="2"/>
              </a:rPr>
              <a:t>P</a:t>
            </a:r>
            <a:r>
              <a:rPr lang="en-US" dirty="0" smtClean="0">
                <a:ea typeface="Cambria Math" panose="02040503050406030204" pitchFamily="18" charset="0"/>
                <a:sym typeface="Wingdings" panose="05000000000000000000" pitchFamily="2" charset="2"/>
              </a:rPr>
              <a:t>(</a:t>
            </a:r>
            <a:r>
              <a:rPr lang="en-US" i="1" dirty="0" smtClean="0">
                <a:ea typeface="Cambria Math" panose="02040503050406030204" pitchFamily="18" charset="0"/>
                <a:sym typeface="Wingdings" panose="05000000000000000000" pitchFamily="2" charset="2"/>
              </a:rPr>
              <a:t>k</a:t>
            </a:r>
            <a:r>
              <a:rPr lang="en-US" dirty="0" smtClean="0">
                <a:ea typeface="Cambria Math" panose="02040503050406030204" pitchFamily="18" charset="0"/>
                <a:sym typeface="Wingdings" panose="05000000000000000000" pitchFamily="2" charset="2"/>
              </a:rPr>
              <a:t>), it follows that:</a:t>
            </a:r>
            <a:endParaRPr lang="en-US" dirty="0" smtClean="0">
              <a:ea typeface="Cambria Math" panose="02040503050406030204" pitchFamily="18" charset="0"/>
              <a:sym typeface="Wingdings" panose="05000000000000000000" pitchFamily="2" charset="2"/>
            </a:endParaRPr>
          </a:p>
          <a:p>
            <a:endParaRPr lang="en-US" dirty="0" smtClean="0">
              <a:ea typeface="Cambria Math" panose="02040503050406030204" pitchFamily="18" charset="0"/>
              <a:sym typeface="Wingdings" panose="05000000000000000000" pitchFamily="2" charset="2"/>
            </a:endParaRPr>
          </a:p>
          <a:p>
            <a:endParaRPr lang="en-US" dirty="0" smtClean="0">
              <a:ea typeface="Cambria Math" panose="02040503050406030204" pitchFamily="18" charset="0"/>
              <a:sym typeface="Wingdings" panose="05000000000000000000" pitchFamily="2" charset="2"/>
            </a:endParaRPr>
          </a:p>
          <a:p>
            <a:endParaRPr lang="en-US" dirty="0" smtClean="0">
              <a:ea typeface="Cambria Math" panose="02040503050406030204" pitchFamily="18" charset="0"/>
              <a:sym typeface="Wingdings" panose="05000000000000000000" pitchFamily="2" charset="2"/>
            </a:endParaRPr>
          </a:p>
          <a:p>
            <a:endParaRPr lang="en-US" dirty="0" smtClean="0">
              <a:ea typeface="Cambria Math" panose="02040503050406030204" pitchFamily="18" charset="0"/>
              <a:sym typeface="Wingdings" panose="05000000000000000000" pitchFamily="2" charset="2"/>
            </a:endParaRPr>
          </a:p>
          <a:p>
            <a:endParaRPr lang="en-US" dirty="0" smtClean="0">
              <a:ea typeface="Cambria Math" panose="02040503050406030204" pitchFamily="18" charset="0"/>
              <a:sym typeface="Wingdings" panose="05000000000000000000" pitchFamily="2" charset="2"/>
            </a:endParaRPr>
          </a:p>
          <a:p>
            <a:pPr lvl="1"/>
            <a:r>
              <a:rPr lang="en-US" dirty="0" smtClean="0">
                <a:ea typeface="Cambria Math" panose="02040503050406030204" pitchFamily="18" charset="0"/>
                <a:sym typeface="Wingdings" panose="05000000000000000000" pitchFamily="2" charset="2"/>
              </a:rPr>
              <a:t>Hence, we have shown that </a:t>
            </a:r>
            <a:r>
              <a:rPr lang="en-US" i="1" dirty="0" smtClean="0">
                <a:sym typeface="Wingdings" panose="05000000000000000000" pitchFamily="2" charset="2"/>
              </a:rPr>
              <a:t>P</a:t>
            </a:r>
            <a:r>
              <a:rPr lang="en-US" dirty="0" smtClean="0">
                <a:sym typeface="Wingdings" panose="05000000000000000000" pitchFamily="2" charset="2"/>
              </a:rPr>
              <a:t>(</a:t>
            </a:r>
            <a:r>
              <a:rPr lang="en-US" i="1" dirty="0" smtClean="0">
                <a:sym typeface="Wingdings" panose="05000000000000000000" pitchFamily="2" charset="2"/>
              </a:rPr>
              <a:t>k + </a:t>
            </a:r>
            <a:r>
              <a:rPr lang="en-US" dirty="0" smtClean="0">
                <a:latin typeface="Cambria Math" panose="02040503050406030204" pitchFamily="18" charset="0"/>
                <a:ea typeface="Cambria Math" panose="02040503050406030204" pitchFamily="18" charset="0"/>
                <a:sym typeface="Wingdings" panose="05000000000000000000" pitchFamily="2" charset="2"/>
              </a:rPr>
              <a:t>1</a:t>
            </a:r>
            <a:r>
              <a:rPr lang="en-US" dirty="0" smtClean="0">
                <a:sym typeface="Wingdings" panose="05000000000000000000" pitchFamily="2" charset="2"/>
              </a:rPr>
              <a:t>) follows from </a:t>
            </a:r>
            <a:r>
              <a:rPr lang="en-US" i="1" dirty="0" smtClean="0">
                <a:ea typeface="Cambria Math" panose="02040503050406030204" pitchFamily="18" charset="0"/>
                <a:sym typeface="Wingdings" panose="05000000000000000000" pitchFamily="2" charset="2"/>
              </a:rPr>
              <a:t>P</a:t>
            </a:r>
            <a:r>
              <a:rPr lang="en-US" dirty="0" smtClean="0">
                <a:ea typeface="Cambria Math" panose="02040503050406030204" pitchFamily="18" charset="0"/>
                <a:sym typeface="Wingdings" panose="05000000000000000000" pitchFamily="2" charset="2"/>
              </a:rPr>
              <a:t>(</a:t>
            </a:r>
            <a:r>
              <a:rPr lang="en-US" i="1" dirty="0" smtClean="0">
                <a:ea typeface="Cambria Math" panose="02040503050406030204" pitchFamily="18" charset="0"/>
                <a:sym typeface="Wingdings" panose="05000000000000000000" pitchFamily="2" charset="2"/>
              </a:rPr>
              <a:t>k</a:t>
            </a:r>
            <a:r>
              <a:rPr lang="en-US" dirty="0" smtClean="0">
                <a:ea typeface="Cambria Math" panose="02040503050406030204" pitchFamily="18" charset="0"/>
                <a:sym typeface="Wingdings" panose="05000000000000000000" pitchFamily="2" charset="2"/>
              </a:rPr>
              <a:t>). Therefore </a:t>
            </a:r>
            <a:r>
              <a:rPr lang="en-US" dirty="0" smtClean="0">
                <a:ea typeface="Cambria Math" panose="02040503050406030204" pitchFamily="18" charset="0"/>
              </a:rPr>
              <a:t>the sum of the first </a:t>
            </a:r>
            <a:r>
              <a:rPr lang="en-US" i="1" dirty="0" smtClean="0">
                <a:ea typeface="Cambria Math" panose="02040503050406030204" pitchFamily="18" charset="0"/>
              </a:rPr>
              <a:t>n </a:t>
            </a:r>
            <a:r>
              <a:rPr lang="en-US" dirty="0" smtClean="0">
                <a:ea typeface="Cambria Math" panose="02040503050406030204" pitchFamily="18" charset="0"/>
              </a:rPr>
              <a:t>positive odd integers is </a:t>
            </a:r>
            <a:r>
              <a:rPr lang="en-US" i="1" dirty="0" smtClean="0">
                <a:ea typeface="Cambria Math" panose="02040503050406030204" pitchFamily="18" charset="0"/>
              </a:rPr>
              <a:t>n</a:t>
            </a:r>
            <a:r>
              <a:rPr lang="en-US" baseline="30000" dirty="0" smtClean="0">
                <a:latin typeface="Cambria Math" panose="02040503050406030204" pitchFamily="18" charset="0"/>
                <a:ea typeface="Cambria Math" panose="02040503050406030204" pitchFamily="18" charset="0"/>
              </a:rPr>
              <a:t>2</a:t>
            </a:r>
            <a:r>
              <a:rPr lang="en-US" dirty="0" smtClean="0">
                <a:ea typeface="Cambria Math" panose="02040503050406030204" pitchFamily="18" charset="0"/>
              </a:rPr>
              <a:t>. </a:t>
            </a:r>
            <a:endParaRPr lang="en-US" dirty="0" smtClean="0">
              <a:ea typeface="Cambria Math" panose="02040503050406030204" pitchFamily="18" charset="0"/>
            </a:endParaRPr>
          </a:p>
          <a:p>
            <a:endParaRPr lang="en-US"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smtClean="0">
                <a:latin typeface="Cambria Math" panose="02040503050406030204" pitchFamily="18" charset="0"/>
                <a:ea typeface="Cambria Math" panose="02040503050406030204" pitchFamily="18" charset="0"/>
              </a:rPr>
              <a:t>Inductive Hypothesis</a:t>
            </a:r>
            <a:r>
              <a:rPr lang="en-US" sz="1400" dirty="0" smtClean="0">
                <a:latin typeface="Cambria Math" panose="02040503050406030204" pitchFamily="18" charset="0"/>
                <a:ea typeface="Cambria Math" panose="02040503050406030204" pitchFamily="18" charset="0"/>
              </a:rPr>
              <a:t>: 1 + 3 + 5 +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 1)  =</a:t>
            </a:r>
            <a:r>
              <a:rPr lang="en-US" sz="1400" i="1" dirty="0" smtClean="0">
                <a:ea typeface="Cambria Math" panose="02040503050406030204" pitchFamily="18" charset="0"/>
              </a:rPr>
              <a:t>k</a:t>
            </a:r>
            <a:r>
              <a:rPr lang="en-US" sz="1400" baseline="30000" dirty="0" smtClean="0">
                <a:latin typeface="Cambria Math" panose="02040503050406030204" pitchFamily="18" charset="0"/>
                <a:ea typeface="Cambria Math" panose="02040503050406030204" pitchFamily="18" charset="0"/>
              </a:rPr>
              <a:t>2</a:t>
            </a:r>
            <a:r>
              <a:rPr lang="en-US" sz="1400" dirty="0" smtClean="0">
                <a:latin typeface="Cambria Math" panose="02040503050406030204" pitchFamily="18" charset="0"/>
                <a:ea typeface="Cambria Math" panose="02040503050406030204"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smtClean="0">
                <a:latin typeface="Cambria Math" panose="02040503050406030204" pitchFamily="18" charset="0"/>
                <a:ea typeface="Cambria Math" panose="02040503050406030204" pitchFamily="18" charset="0"/>
              </a:rPr>
              <a:t>1 + 3 + 5 +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 1) +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+ 1) =[1 + 3 + 5 +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 1)] +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+ 1)</a:t>
            </a:r>
            <a:endParaRPr lang="en-US" sz="1400" dirty="0" smtClean="0">
              <a:latin typeface="Cambria Math" panose="02040503050406030204" pitchFamily="18" charset="0"/>
              <a:ea typeface="Cambria Math" panose="02040503050406030204" pitchFamily="18" charset="0"/>
            </a:endParaRPr>
          </a:p>
          <a:p>
            <a:r>
              <a:rPr lang="en-US" sz="1400" dirty="0" smtClean="0">
                <a:latin typeface="Cambria Math" panose="02040503050406030204" pitchFamily="18" charset="0"/>
                <a:ea typeface="Cambria Math" panose="02040503050406030204" pitchFamily="18" charset="0"/>
              </a:rPr>
              <a:t>                                                                        =</a:t>
            </a:r>
            <a:r>
              <a:rPr lang="en-US" sz="1400" i="1" dirty="0" smtClean="0">
                <a:ea typeface="Cambria Math" panose="02040503050406030204" pitchFamily="18" charset="0"/>
              </a:rPr>
              <a:t> k</a:t>
            </a:r>
            <a:r>
              <a:rPr lang="en-US" sz="1400" baseline="30000" dirty="0" smtClean="0">
                <a:latin typeface="Cambria Math" panose="02040503050406030204" pitchFamily="18" charset="0"/>
                <a:ea typeface="Cambria Math" panose="02040503050406030204" pitchFamily="18" charset="0"/>
              </a:rPr>
              <a:t>2 </a:t>
            </a:r>
            <a:r>
              <a:rPr lang="en-US" sz="1400" dirty="0" smtClean="0">
                <a:latin typeface="Cambria Math" panose="02040503050406030204" pitchFamily="18" charset="0"/>
                <a:ea typeface="Cambria Math" panose="02040503050406030204" pitchFamily="18" charset="0"/>
              </a:rPr>
              <a:t>+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+ 1)  (</a:t>
            </a:r>
            <a:r>
              <a:rPr lang="en-US" sz="1400" i="1" dirty="0" smtClean="0">
                <a:latin typeface="Cambria Math" panose="02040503050406030204" pitchFamily="18" charset="0"/>
                <a:ea typeface="Cambria Math" panose="02040503050406030204" pitchFamily="18" charset="0"/>
              </a:rPr>
              <a:t>by the inductive hypothesis</a:t>
            </a:r>
            <a:r>
              <a:rPr lang="en-US" sz="1400" dirty="0" smtClean="0">
                <a:latin typeface="Cambria Math" panose="02040503050406030204" pitchFamily="18" charset="0"/>
                <a:ea typeface="Cambria Math" panose="02040503050406030204" pitchFamily="18" charset="0"/>
              </a:rPr>
              <a:t>)</a:t>
            </a:r>
            <a:endParaRPr lang="en-US" sz="1400" dirty="0" smtClean="0">
              <a:latin typeface="Cambria Math" panose="02040503050406030204" pitchFamily="18" charset="0"/>
              <a:ea typeface="Cambria Math" panose="02040503050406030204" pitchFamily="18" charset="0"/>
            </a:endParaRPr>
          </a:p>
          <a:p>
            <a:r>
              <a:rPr lang="en-US" sz="1400" dirty="0" smtClean="0">
                <a:latin typeface="Cambria Math" panose="02040503050406030204" pitchFamily="18" charset="0"/>
                <a:ea typeface="Cambria Math" panose="02040503050406030204" pitchFamily="18" charset="0"/>
              </a:rPr>
              <a:t>                                                                        = </a:t>
            </a:r>
            <a:r>
              <a:rPr lang="en-US" sz="1400" i="1" dirty="0" smtClean="0">
                <a:ea typeface="Cambria Math" panose="02040503050406030204" pitchFamily="18" charset="0"/>
              </a:rPr>
              <a:t>k</a:t>
            </a:r>
            <a:r>
              <a:rPr lang="en-US" sz="1400" baseline="30000" dirty="0" smtClean="0">
                <a:latin typeface="Cambria Math" panose="02040503050406030204" pitchFamily="18" charset="0"/>
                <a:ea typeface="Cambria Math" panose="02040503050406030204" pitchFamily="18" charset="0"/>
              </a:rPr>
              <a:t>2 </a:t>
            </a:r>
            <a:r>
              <a:rPr lang="en-US" sz="1400" dirty="0" smtClean="0">
                <a:latin typeface="Cambria Math" panose="02040503050406030204" pitchFamily="18" charset="0"/>
                <a:ea typeface="Cambria Math" panose="02040503050406030204" pitchFamily="18" charset="0"/>
              </a:rPr>
              <a:t>+ 2</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+ 1 </a:t>
            </a:r>
            <a:endParaRPr lang="en-US" sz="1400" dirty="0" smtClean="0">
              <a:latin typeface="Cambria Math" panose="02040503050406030204" pitchFamily="18" charset="0"/>
              <a:ea typeface="Cambria Math" panose="02040503050406030204" pitchFamily="18" charset="0"/>
            </a:endParaRPr>
          </a:p>
          <a:p>
            <a:r>
              <a:rPr lang="en-US" sz="1400" dirty="0" smtClean="0">
                <a:latin typeface="Cambria Math" panose="02040503050406030204" pitchFamily="18" charset="0"/>
                <a:ea typeface="Cambria Math" panose="02040503050406030204" pitchFamily="18" charset="0"/>
              </a:rPr>
              <a:t>                                                                         = (</a:t>
            </a:r>
            <a:r>
              <a:rPr lang="en-US" sz="1400" i="1" dirty="0" smtClean="0">
                <a:ea typeface="Cambria Math" panose="02040503050406030204" pitchFamily="18" charset="0"/>
              </a:rPr>
              <a:t>k</a:t>
            </a:r>
            <a:r>
              <a:rPr lang="en-US" sz="1400" dirty="0" smtClean="0">
                <a:latin typeface="Cambria Math" panose="02040503050406030204" pitchFamily="18" charset="0"/>
                <a:ea typeface="Cambria Math" panose="02040503050406030204" pitchFamily="18" charset="0"/>
              </a:rPr>
              <a:t> + 1)</a:t>
            </a:r>
            <a:r>
              <a:rPr lang="en-US" sz="1400" baseline="30000" dirty="0" smtClean="0">
                <a:latin typeface="Cambria Math" panose="02040503050406030204" pitchFamily="18" charset="0"/>
                <a:ea typeface="Cambria Math" panose="02040503050406030204" pitchFamily="18" charset="0"/>
              </a:rPr>
              <a:t> 2</a:t>
            </a:r>
            <a:r>
              <a:rPr lang="en-US" sz="1400" dirty="0" smtClean="0">
                <a:latin typeface="Cambria Math" panose="02040503050406030204" pitchFamily="18" charset="0"/>
                <a:ea typeface="Cambria Math" panose="02040503050406030204"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3581400" y="2832146"/>
                <a:ext cx="31369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smtClean="0">
                              <a:latin typeface="Cambria Math" panose="02040503050406030204" pitchFamily="18" charset="0"/>
                            </a:rPr>
                            <m:t>2</m:t>
                          </m:r>
                        </m:sup>
                      </m:sSup>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581400" y="2832146"/>
                <a:ext cx="3136949" cy="276999"/>
              </a:xfrm>
              <a:prstGeom prst="rect">
                <a:avLst/>
              </a:prstGeom>
              <a:blipFill rotWithShape="1">
                <a:blip r:embed="rId1"/>
                <a:stretch>
                  <a:fillRect t="-17" r="-302" b="67"/>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34204</Words>
  <Application>WPS Presentation</Application>
  <PresentationFormat>On-screen Show (4:3)</PresentationFormat>
  <Paragraphs>823</Paragraphs>
  <Slides>72</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6" baseType="lpstr">
      <vt:lpstr>Arial</vt:lpstr>
      <vt:lpstr>SimSun</vt:lpstr>
      <vt:lpstr>Wingdings</vt:lpstr>
      <vt:lpstr>Wingdings 2</vt:lpstr>
      <vt:lpstr>Cambria Math</vt:lpstr>
      <vt:lpstr>Cambria Math</vt:lpstr>
      <vt:lpstr>Constantia</vt:lpstr>
      <vt:lpstr>Calibri</vt:lpstr>
      <vt:lpstr>Microsoft YaHei</vt:lpstr>
      <vt:lpstr>Arial Unicode MS</vt:lpstr>
      <vt:lpstr>Symbol</vt:lpstr>
      <vt:lpstr>Times New Roman</vt:lpstr>
      <vt:lpstr>Flow</vt:lpstr>
      <vt:lpstr>Equation.3</vt:lpstr>
      <vt:lpstr>Induction and recursion</vt:lpstr>
      <vt:lpstr>Chapter Summary</vt:lpstr>
      <vt:lpstr>Mathematical Induction</vt:lpstr>
      <vt:lpstr>Section Summary</vt:lpstr>
      <vt:lpstr>Climbing an  Infinite Ladder</vt:lpstr>
      <vt:lpstr>Principle of Mathematical Induction</vt:lpstr>
      <vt:lpstr>Remembering How Mathematical Induction Works</vt:lpstr>
      <vt:lpstr>Proving a Summation Formula</vt:lpstr>
      <vt:lpstr>Conjecturing and Proving Correct a Summation Formula</vt:lpstr>
      <vt:lpstr>Important Points About Using Mathematical  Induction</vt:lpstr>
      <vt:lpstr>Validity of Mathematical Induction</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 Induction</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Proof using Strong Induction</vt:lpstr>
      <vt:lpstr>Proof of the Same Example using Mathematical Induction</vt:lpstr>
      <vt:lpstr>Fundamental Theorem of Arithmetic</vt:lpstr>
      <vt:lpstr>Well-Ordering Property</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Structural Induction</vt:lpstr>
      <vt:lpstr>Induction and Recursively Defined Sets</vt:lpstr>
      <vt:lpstr>Full Binary Trees</vt:lpstr>
      <vt:lpstr>Structural Induction and Binary Trees</vt:lpstr>
      <vt:lpstr>Generalized Induction</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Recursion and Iteration</vt:lpstr>
      <vt:lpstr>PowerPoint 演示文稿</vt:lpstr>
      <vt:lpstr>PowerPoint 演示文稿</vt:lpstr>
      <vt:lpstr>Merge Sort</vt:lpstr>
      <vt:lpstr>Merge Sort</vt:lpstr>
      <vt:lpstr>Recursive Merge Sort</vt:lpstr>
      <vt:lpstr>Recursive Merge Sort</vt:lpstr>
      <vt:lpstr>PowerPoint 演示文稿</vt:lpstr>
      <vt:lpstr>Complexity of Merge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USER</cp:lastModifiedBy>
  <cp:revision>966</cp:revision>
  <dcterms:created xsi:type="dcterms:W3CDTF">2011-03-27T19:21:00Z</dcterms:created>
  <dcterms:modified xsi:type="dcterms:W3CDTF">2022-11-24T06:47:33Z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52429BB36D594D1D9765712E903E864F</vt:lpwstr>
  </property>
  <property fmtid="{D5CDD505-2E9C-101B-9397-08002B2CF9AE}" pid="3" name="KSOProductBuildVer">
    <vt:lpwstr>1033-11.2.0.11380</vt:lpwstr>
  </property>
</Properties>
</file>