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6" roundtripDataSignature="AMtx7mjSgv4gEVBokxlZX0i0T8w0+ZYj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erriweather-regular.fntdata"/><Relationship Id="rId21" Type="http://schemas.openxmlformats.org/officeDocument/2006/relationships/font" Target="fonts/Robot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14"/>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14"/>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14"/>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23"/>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6" name="Google Shape;56;p23"/>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57" name="Google Shape;5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15"/>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5"/>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17" name="Google Shape;17;p15"/>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18" name="Google Shape;18;p15"/>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9" name="Google Shape;19;p15"/>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0" name="Google Shape;2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21" name="Shape 21"/>
        <p:cNvGrpSpPr/>
        <p:nvPr/>
      </p:nvGrpSpPr>
      <p:grpSpPr>
        <a:xfrm>
          <a:off x="0" y="0"/>
          <a:ext cx="0" cy="0"/>
          <a:chOff x="0" y="0"/>
          <a:chExt cx="0" cy="0"/>
        </a:xfrm>
      </p:grpSpPr>
      <p:sp>
        <p:nvSpPr>
          <p:cNvPr id="22" name="Google Shape;22;p16"/>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3" name="Google Shape;23;p16"/>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4" name="Google Shape;24;p16"/>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5" name="Google Shape;2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1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9" name="Google Shape;29;p17"/>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0" name="Google Shape;30;p17"/>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1" name="Google Shape;3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18"/>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8"/>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5" name="Google Shape;35;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19"/>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9"/>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9" name="Google Shape;39;p19"/>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40" name="Google Shape;4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20"/>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3" name="Google Shape;4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21"/>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1"/>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7" name="Google Shape;47;p21"/>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21"/>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9" name="Google Shape;4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22"/>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2"/>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ctrTitle"/>
          </p:nvPr>
        </p:nvSpPr>
        <p:spPr>
          <a:xfrm>
            <a:off x="512700" y="478825"/>
            <a:ext cx="8118600" cy="657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640">
                <a:solidFill>
                  <a:schemeClr val="dk1"/>
                </a:solidFill>
              </a:rPr>
              <a:t>Machine Learning: Unveiling the Power of Data </a:t>
            </a:r>
            <a:endParaRPr sz="2640">
              <a:solidFill>
                <a:schemeClr val="dk1"/>
              </a:solidFill>
            </a:endParaRPr>
          </a:p>
        </p:txBody>
      </p:sp>
      <p:pic>
        <p:nvPicPr>
          <p:cNvPr id="65" name="Google Shape;65;p1"/>
          <p:cNvPicPr preferRelativeResize="0"/>
          <p:nvPr/>
        </p:nvPicPr>
        <p:blipFill rotWithShape="1">
          <a:blip r:embed="rId3">
            <a:alphaModFix amt="71000"/>
          </a:blip>
          <a:srcRect b="0" l="0" r="0" t="0"/>
          <a:stretch/>
        </p:blipFill>
        <p:spPr>
          <a:xfrm>
            <a:off x="2315226" y="1575975"/>
            <a:ext cx="4513550" cy="2905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0"/>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Unsupervised Machine learning </a:t>
            </a:r>
            <a:endParaRPr/>
          </a:p>
        </p:txBody>
      </p:sp>
      <p:sp>
        <p:nvSpPr>
          <p:cNvPr id="120" name="Google Shape;120;p10"/>
          <p:cNvSpPr txBox="1"/>
          <p:nvPr>
            <p:ph idx="1" type="body"/>
          </p:nvPr>
        </p:nvSpPr>
        <p:spPr>
          <a:xfrm>
            <a:off x="4644675" y="405400"/>
            <a:ext cx="4166400" cy="4098600"/>
          </a:xfrm>
          <a:prstGeom prst="rect">
            <a:avLst/>
          </a:prstGeom>
          <a:noFill/>
          <a:ln>
            <a:noFill/>
          </a:ln>
        </p:spPr>
        <p:txBody>
          <a:bodyPr anchorCtr="0" anchor="t" bIns="91425" lIns="91425" spcFirstLastPara="1" rIns="91425" wrap="square" tIns="91425">
            <a:normAutofit/>
          </a:bodyPr>
          <a:lstStyle/>
          <a:p>
            <a:pPr indent="-349250" lvl="0" marL="457200" rtl="0" algn="l">
              <a:lnSpc>
                <a:spcPct val="115000"/>
              </a:lnSpc>
              <a:spcBef>
                <a:spcPts val="1200"/>
              </a:spcBef>
              <a:spcAft>
                <a:spcPts val="0"/>
              </a:spcAft>
              <a:buClr>
                <a:srgbClr val="000000"/>
              </a:buClr>
              <a:buSzPts val="1900"/>
              <a:buFont typeface="Arial"/>
              <a:buChar char="●"/>
            </a:pPr>
            <a:r>
              <a:rPr b="1" lang="en" sz="1900">
                <a:solidFill>
                  <a:srgbClr val="000000"/>
                </a:solidFill>
                <a:latin typeface="Arial"/>
                <a:ea typeface="Arial"/>
                <a:cs typeface="Arial"/>
                <a:sym typeface="Arial"/>
              </a:rPr>
              <a:t>K-Means Clustering</a:t>
            </a:r>
            <a:endParaRPr b="1" sz="1900">
              <a:solidFill>
                <a:srgbClr val="000000"/>
              </a:solidFill>
              <a:latin typeface="Arial"/>
              <a:ea typeface="Arial"/>
              <a:cs typeface="Arial"/>
              <a:sym typeface="Arial"/>
            </a:endParaRPr>
          </a:p>
          <a:p>
            <a:pPr indent="-349250" lvl="0" marL="457200" rtl="0" algn="l">
              <a:lnSpc>
                <a:spcPct val="115000"/>
              </a:lnSpc>
              <a:spcBef>
                <a:spcPts val="0"/>
              </a:spcBef>
              <a:spcAft>
                <a:spcPts val="0"/>
              </a:spcAft>
              <a:buClr>
                <a:srgbClr val="000000"/>
              </a:buClr>
              <a:buSzPts val="1900"/>
              <a:buFont typeface="Arial"/>
              <a:buChar char="●"/>
            </a:pPr>
            <a:r>
              <a:rPr b="1" lang="en" sz="1900">
                <a:solidFill>
                  <a:srgbClr val="000000"/>
                </a:solidFill>
                <a:latin typeface="Arial"/>
                <a:ea typeface="Arial"/>
                <a:cs typeface="Arial"/>
                <a:sym typeface="Arial"/>
              </a:rPr>
              <a:t>Hierarchical Clustering</a:t>
            </a:r>
            <a:endParaRPr b="1" sz="1900">
              <a:solidFill>
                <a:srgbClr val="000000"/>
              </a:solidFill>
              <a:latin typeface="Arial"/>
              <a:ea typeface="Arial"/>
              <a:cs typeface="Arial"/>
              <a:sym typeface="Arial"/>
            </a:endParaRPr>
          </a:p>
          <a:p>
            <a:pPr indent="-349250" lvl="0" marL="457200" rtl="0" algn="l">
              <a:lnSpc>
                <a:spcPct val="115000"/>
              </a:lnSpc>
              <a:spcBef>
                <a:spcPts val="0"/>
              </a:spcBef>
              <a:spcAft>
                <a:spcPts val="0"/>
              </a:spcAft>
              <a:buClr>
                <a:srgbClr val="000000"/>
              </a:buClr>
              <a:buSzPts val="1900"/>
              <a:buFont typeface="Arial"/>
              <a:buChar char="●"/>
            </a:pPr>
            <a:r>
              <a:rPr b="1" lang="en" sz="1900">
                <a:solidFill>
                  <a:srgbClr val="000000"/>
                </a:solidFill>
                <a:latin typeface="Arial"/>
                <a:ea typeface="Arial"/>
                <a:cs typeface="Arial"/>
                <a:sym typeface="Arial"/>
              </a:rPr>
              <a:t>Principal Component Analysis</a:t>
            </a:r>
            <a:endParaRPr b="1" sz="19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20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1"/>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Machine Learning Process</a:t>
            </a:r>
            <a:endParaRPr/>
          </a:p>
        </p:txBody>
      </p:sp>
      <p:sp>
        <p:nvSpPr>
          <p:cNvPr id="126" name="Google Shape;126;p11"/>
          <p:cNvSpPr txBox="1"/>
          <p:nvPr>
            <p:ph idx="1" type="body"/>
          </p:nvPr>
        </p:nvSpPr>
        <p:spPr>
          <a:xfrm>
            <a:off x="4740225" y="1012200"/>
            <a:ext cx="4166400" cy="3119100"/>
          </a:xfrm>
          <a:prstGeom prst="rect">
            <a:avLst/>
          </a:prstGeom>
          <a:noFill/>
          <a:ln>
            <a:noFill/>
          </a:ln>
        </p:spPr>
        <p:txBody>
          <a:bodyPr anchorCtr="0" anchor="t" bIns="91425" lIns="91425" spcFirstLastPara="1" rIns="91425" wrap="square" tIns="91425">
            <a:normAutofit/>
          </a:bodyPr>
          <a:lstStyle/>
          <a:p>
            <a:pPr indent="-381000" lvl="0" marL="457200" rtl="0" algn="l">
              <a:lnSpc>
                <a:spcPct val="115000"/>
              </a:lnSpc>
              <a:spcBef>
                <a:spcPts val="0"/>
              </a:spcBef>
              <a:spcAft>
                <a:spcPts val="0"/>
              </a:spcAft>
              <a:buSzPts val="2400"/>
              <a:buChar char="●"/>
            </a:pPr>
            <a:r>
              <a:rPr lang="en" sz="2400"/>
              <a:t>Data Collection</a:t>
            </a:r>
            <a:endParaRPr sz="2400"/>
          </a:p>
          <a:p>
            <a:pPr indent="-381000" lvl="0" marL="457200" rtl="0" algn="l">
              <a:lnSpc>
                <a:spcPct val="115000"/>
              </a:lnSpc>
              <a:spcBef>
                <a:spcPts val="0"/>
              </a:spcBef>
              <a:spcAft>
                <a:spcPts val="0"/>
              </a:spcAft>
              <a:buSzPts val="2400"/>
              <a:buChar char="●"/>
            </a:pPr>
            <a:r>
              <a:rPr lang="en" sz="2400"/>
              <a:t>Data Preprocessing</a:t>
            </a:r>
            <a:endParaRPr sz="2400"/>
          </a:p>
          <a:p>
            <a:pPr indent="-381000" lvl="0" marL="457200" rtl="0" algn="l">
              <a:lnSpc>
                <a:spcPct val="115000"/>
              </a:lnSpc>
              <a:spcBef>
                <a:spcPts val="0"/>
              </a:spcBef>
              <a:spcAft>
                <a:spcPts val="0"/>
              </a:spcAft>
              <a:buSzPts val="2400"/>
              <a:buChar char="●"/>
            </a:pPr>
            <a:r>
              <a:rPr lang="en" sz="2400"/>
              <a:t>Model Selection</a:t>
            </a:r>
            <a:endParaRPr sz="2400"/>
          </a:p>
          <a:p>
            <a:pPr indent="-381000" lvl="0" marL="457200" rtl="0" algn="l">
              <a:lnSpc>
                <a:spcPct val="115000"/>
              </a:lnSpc>
              <a:spcBef>
                <a:spcPts val="0"/>
              </a:spcBef>
              <a:spcAft>
                <a:spcPts val="0"/>
              </a:spcAft>
              <a:buSzPts val="2400"/>
              <a:buChar char="●"/>
            </a:pPr>
            <a:r>
              <a:rPr lang="en" sz="2400"/>
              <a:t>Model Training</a:t>
            </a:r>
            <a:endParaRPr sz="2400"/>
          </a:p>
          <a:p>
            <a:pPr indent="-381000" lvl="0" marL="457200" rtl="0" algn="l">
              <a:lnSpc>
                <a:spcPct val="115000"/>
              </a:lnSpc>
              <a:spcBef>
                <a:spcPts val="0"/>
              </a:spcBef>
              <a:spcAft>
                <a:spcPts val="0"/>
              </a:spcAft>
              <a:buSzPts val="2400"/>
              <a:buChar char="●"/>
            </a:pPr>
            <a:r>
              <a:rPr lang="en" sz="2400"/>
              <a:t>Model Evaluation</a:t>
            </a:r>
            <a:endParaRPr sz="2400"/>
          </a:p>
          <a:p>
            <a:pPr indent="-381000" lvl="0" marL="457200" rtl="0" algn="l">
              <a:lnSpc>
                <a:spcPct val="115000"/>
              </a:lnSpc>
              <a:spcBef>
                <a:spcPts val="0"/>
              </a:spcBef>
              <a:spcAft>
                <a:spcPts val="0"/>
              </a:spcAft>
              <a:buSzPts val="2400"/>
              <a:buChar char="●"/>
            </a:pPr>
            <a:r>
              <a:rPr lang="en" sz="2400"/>
              <a:t>Model Deployment</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2"/>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Machine Learning Process</a:t>
            </a:r>
            <a:endParaRPr/>
          </a:p>
        </p:txBody>
      </p:sp>
      <p:pic>
        <p:nvPicPr>
          <p:cNvPr id="132" name="Google Shape;132;p12"/>
          <p:cNvPicPr preferRelativeResize="0"/>
          <p:nvPr/>
        </p:nvPicPr>
        <p:blipFill rotWithShape="1">
          <a:blip r:embed="rId3">
            <a:alphaModFix/>
          </a:blip>
          <a:srcRect b="0" l="0" r="0" t="0"/>
          <a:stretch/>
        </p:blipFill>
        <p:spPr>
          <a:xfrm>
            <a:off x="4402250" y="658200"/>
            <a:ext cx="4598451" cy="38709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What is Machine Learning </a:t>
            </a:r>
            <a:endParaRPr/>
          </a:p>
        </p:txBody>
      </p:sp>
      <p:sp>
        <p:nvSpPr>
          <p:cNvPr id="71" name="Google Shape;71;p2"/>
          <p:cNvSpPr txBox="1"/>
          <p:nvPr>
            <p:ph idx="1" type="body"/>
          </p:nvPr>
        </p:nvSpPr>
        <p:spPr>
          <a:xfrm>
            <a:off x="4693675" y="1396900"/>
            <a:ext cx="4299600" cy="25089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1200"/>
              </a:spcAft>
              <a:buSzPts val="1300"/>
              <a:buNone/>
            </a:pPr>
            <a:r>
              <a:rPr lang="en" sz="2300">
                <a:solidFill>
                  <a:schemeClr val="dk1"/>
                </a:solidFill>
                <a:latin typeface="Merriweather"/>
                <a:ea typeface="Merriweather"/>
                <a:cs typeface="Merriweather"/>
                <a:sym typeface="Merriweather"/>
              </a:rPr>
              <a:t>Machine Learning is a subset of Artificial Intelligence that enables computers to learn from data in order make decisions and Prediction.</a:t>
            </a:r>
            <a:r>
              <a:rPr lang="en" sz="2300">
                <a:solidFill>
                  <a:schemeClr val="lt1"/>
                </a:solidFill>
                <a:latin typeface="Merriweather"/>
                <a:ea typeface="Merriweather"/>
                <a:cs typeface="Merriweather"/>
                <a:sym typeface="Merriweather"/>
              </a:rPr>
              <a:t>.</a:t>
            </a:r>
            <a:endParaRPr sz="800"/>
          </a:p>
        </p:txBody>
      </p:sp>
      <p:pic>
        <p:nvPicPr>
          <p:cNvPr descr="Machine Learning: What Is It Really Good For?" id="72" name="Google Shape;72;p2"/>
          <p:cNvPicPr preferRelativeResize="0"/>
          <p:nvPr/>
        </p:nvPicPr>
        <p:blipFill rotWithShape="1">
          <a:blip r:embed="rId3">
            <a:alphaModFix amt="32000"/>
          </a:blip>
          <a:srcRect b="0" l="0" r="0" t="0"/>
          <a:stretch/>
        </p:blipFill>
        <p:spPr>
          <a:xfrm>
            <a:off x="0" y="2571750"/>
            <a:ext cx="4299526" cy="2571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3"/>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Basic Components of Machine Learning </a:t>
            </a:r>
            <a:endParaRPr/>
          </a:p>
        </p:txBody>
      </p:sp>
      <p:sp>
        <p:nvSpPr>
          <p:cNvPr id="78" name="Google Shape;78;p3"/>
          <p:cNvSpPr txBox="1"/>
          <p:nvPr>
            <p:ph idx="1" type="body"/>
          </p:nvPr>
        </p:nvSpPr>
        <p:spPr>
          <a:xfrm>
            <a:off x="4426925" y="180475"/>
            <a:ext cx="4384200" cy="4419000"/>
          </a:xfrm>
          <a:prstGeom prst="rect">
            <a:avLst/>
          </a:prstGeom>
          <a:noFill/>
          <a:ln>
            <a:noFill/>
          </a:ln>
        </p:spPr>
        <p:txBody>
          <a:bodyPr anchorCtr="0" anchor="t" bIns="91425" lIns="91425" spcFirstLastPara="1" rIns="91425" wrap="square" tIns="91425">
            <a:noAutofit/>
          </a:bodyPr>
          <a:lstStyle/>
          <a:p>
            <a:pPr indent="-323850" lvl="0" marL="457200" rtl="0" algn="l">
              <a:lnSpc>
                <a:spcPct val="95000"/>
              </a:lnSpc>
              <a:spcBef>
                <a:spcPts val="1200"/>
              </a:spcBef>
              <a:spcAft>
                <a:spcPts val="0"/>
              </a:spcAft>
              <a:buClr>
                <a:srgbClr val="000000"/>
              </a:buClr>
              <a:buSzPts val="1500"/>
              <a:buFont typeface="Arial"/>
              <a:buAutoNum type="arabicPeriod"/>
            </a:pPr>
            <a:r>
              <a:rPr b="1" lang="en" sz="1500">
                <a:solidFill>
                  <a:srgbClr val="000000"/>
                </a:solidFill>
                <a:latin typeface="Arial"/>
                <a:ea typeface="Arial"/>
                <a:cs typeface="Arial"/>
                <a:sym typeface="Arial"/>
              </a:rPr>
              <a:t>Data:</a:t>
            </a:r>
            <a:r>
              <a:rPr lang="en" sz="1500">
                <a:solidFill>
                  <a:srgbClr val="000000"/>
                </a:solidFill>
                <a:latin typeface="Arial"/>
                <a:ea typeface="Arial"/>
                <a:cs typeface="Arial"/>
                <a:sym typeface="Arial"/>
              </a:rPr>
              <a:t> Data is the foundation of machine learning. It consists of the input information that the model uses to learn and make predictions. Data can be structured (tabular data), unstructured (text, images), or semi-structured (JSON, XML). High-quality and relevant data are crucial for effective machine learning.</a:t>
            </a:r>
            <a:endParaRPr sz="1500">
              <a:solidFill>
                <a:srgbClr val="000000"/>
              </a:solidFill>
              <a:latin typeface="Arial"/>
              <a:ea typeface="Arial"/>
              <a:cs typeface="Arial"/>
              <a:sym typeface="Arial"/>
            </a:endParaRPr>
          </a:p>
          <a:p>
            <a:pPr indent="-323850" lvl="0" marL="457200" rtl="0" algn="l">
              <a:lnSpc>
                <a:spcPct val="95000"/>
              </a:lnSpc>
              <a:spcBef>
                <a:spcPts val="0"/>
              </a:spcBef>
              <a:spcAft>
                <a:spcPts val="0"/>
              </a:spcAft>
              <a:buClr>
                <a:srgbClr val="000000"/>
              </a:buClr>
              <a:buSzPts val="1500"/>
              <a:buFont typeface="Arial"/>
              <a:buAutoNum type="arabicPeriod"/>
            </a:pPr>
            <a:r>
              <a:rPr b="1" lang="en" sz="1500">
                <a:solidFill>
                  <a:srgbClr val="000000"/>
                </a:solidFill>
                <a:latin typeface="Arial"/>
                <a:ea typeface="Arial"/>
                <a:cs typeface="Arial"/>
                <a:sym typeface="Arial"/>
              </a:rPr>
              <a:t>Features:</a:t>
            </a:r>
            <a:r>
              <a:rPr lang="en" sz="1500">
                <a:solidFill>
                  <a:srgbClr val="000000"/>
                </a:solidFill>
                <a:latin typeface="Arial"/>
                <a:ea typeface="Arial"/>
                <a:cs typeface="Arial"/>
                <a:sym typeface="Arial"/>
              </a:rPr>
              <a:t> Features are the specific attributes or characteristics of the data that the model uses to make predictions. Feature selection and engineering involve determining which features are most relevant to the problem and sometimes creating new features to enhance the model's performance.</a:t>
            </a:r>
            <a:endParaRPr sz="1500">
              <a:solidFill>
                <a:srgbClr val="000000"/>
              </a:solidFill>
              <a:latin typeface="Arial"/>
              <a:ea typeface="Arial"/>
              <a:cs typeface="Arial"/>
              <a:sym typeface="Arial"/>
            </a:endParaRPr>
          </a:p>
          <a:p>
            <a:pPr indent="-323850" lvl="0" marL="457200" rtl="0" algn="l">
              <a:lnSpc>
                <a:spcPct val="95000"/>
              </a:lnSpc>
              <a:spcBef>
                <a:spcPts val="0"/>
              </a:spcBef>
              <a:spcAft>
                <a:spcPts val="0"/>
              </a:spcAft>
              <a:buClr>
                <a:srgbClr val="000000"/>
              </a:buClr>
              <a:buSzPts val="1500"/>
              <a:buFont typeface="Arial"/>
              <a:buAutoNum type="arabicPeriod"/>
            </a:pPr>
            <a:r>
              <a:rPr b="1" lang="en" sz="1500">
                <a:solidFill>
                  <a:srgbClr val="000000"/>
                </a:solidFill>
                <a:latin typeface="Arial"/>
                <a:ea typeface="Arial"/>
                <a:cs typeface="Arial"/>
                <a:sym typeface="Arial"/>
              </a:rPr>
              <a:t>Labels:</a:t>
            </a:r>
            <a:r>
              <a:rPr lang="en" sz="1500">
                <a:solidFill>
                  <a:srgbClr val="000000"/>
                </a:solidFill>
                <a:latin typeface="Arial"/>
                <a:ea typeface="Arial"/>
                <a:cs typeface="Arial"/>
                <a:sym typeface="Arial"/>
              </a:rPr>
              <a:t> These are the corresponding output values or categories that you want the model to learn to predict. Labels provide the desired target for the model's predictions.</a:t>
            </a:r>
            <a:endParaRPr sz="15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1300"/>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4"/>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Types of Machine Learning</a:t>
            </a:r>
            <a:endParaRPr/>
          </a:p>
        </p:txBody>
      </p:sp>
      <p:sp>
        <p:nvSpPr>
          <p:cNvPr id="84" name="Google Shape;84;p4"/>
          <p:cNvSpPr txBox="1"/>
          <p:nvPr>
            <p:ph idx="1" type="body"/>
          </p:nvPr>
        </p:nvSpPr>
        <p:spPr>
          <a:xfrm>
            <a:off x="4745400" y="522450"/>
            <a:ext cx="4235700" cy="4098600"/>
          </a:xfrm>
          <a:prstGeom prst="rect">
            <a:avLst/>
          </a:prstGeom>
          <a:noFill/>
          <a:ln>
            <a:noFill/>
          </a:ln>
        </p:spPr>
        <p:txBody>
          <a:bodyPr anchorCtr="0" anchor="t" bIns="91425" lIns="91425" spcFirstLastPara="1" rIns="91425" wrap="square" tIns="91425">
            <a:normAutofit lnSpcReduction="10000"/>
          </a:bodyPr>
          <a:lstStyle/>
          <a:p>
            <a:pPr indent="-381000" lvl="0" marL="457200" rtl="0" algn="l">
              <a:lnSpc>
                <a:spcPct val="115000"/>
              </a:lnSpc>
              <a:spcBef>
                <a:spcPts val="0"/>
              </a:spcBef>
              <a:spcAft>
                <a:spcPts val="0"/>
              </a:spcAft>
              <a:buClr>
                <a:schemeClr val="dk1"/>
              </a:buClr>
              <a:buSzPts val="2400"/>
              <a:buChar char="●"/>
            </a:pPr>
            <a:r>
              <a:rPr lang="en" sz="2400">
                <a:solidFill>
                  <a:schemeClr val="dk1"/>
                </a:solidFill>
              </a:rPr>
              <a:t>Supervised Machine Learning</a:t>
            </a:r>
            <a:endParaRPr sz="2400">
              <a:solidFill>
                <a:schemeClr val="dk1"/>
              </a:solidFill>
            </a:endParaRPr>
          </a:p>
          <a:p>
            <a:pPr indent="0" lvl="0" marL="457200" rtl="0" algn="l">
              <a:lnSpc>
                <a:spcPct val="115000"/>
              </a:lnSpc>
              <a:spcBef>
                <a:spcPts val="1200"/>
              </a:spcBef>
              <a:spcAft>
                <a:spcPts val="0"/>
              </a:spcAft>
              <a:buSzPts val="1300"/>
              <a:buNone/>
            </a:pPr>
            <a:r>
              <a:t/>
            </a:r>
            <a:endParaRPr sz="2400">
              <a:solidFill>
                <a:schemeClr val="dk1"/>
              </a:solidFill>
            </a:endParaRPr>
          </a:p>
          <a:p>
            <a:pPr indent="-381000" lvl="0" marL="457200" rtl="0" algn="l">
              <a:lnSpc>
                <a:spcPct val="115000"/>
              </a:lnSpc>
              <a:spcBef>
                <a:spcPts val="1200"/>
              </a:spcBef>
              <a:spcAft>
                <a:spcPts val="0"/>
              </a:spcAft>
              <a:buClr>
                <a:schemeClr val="dk1"/>
              </a:buClr>
              <a:buSzPts val="2400"/>
              <a:buChar char="●"/>
            </a:pPr>
            <a:r>
              <a:rPr lang="en" sz="2400">
                <a:solidFill>
                  <a:schemeClr val="dk1"/>
                </a:solidFill>
              </a:rPr>
              <a:t>Unsupervised Machine Learning</a:t>
            </a:r>
            <a:endParaRPr sz="2400">
              <a:solidFill>
                <a:schemeClr val="dk1"/>
              </a:solidFill>
            </a:endParaRPr>
          </a:p>
          <a:p>
            <a:pPr indent="0" lvl="0" marL="457200" rtl="0" algn="l">
              <a:lnSpc>
                <a:spcPct val="115000"/>
              </a:lnSpc>
              <a:spcBef>
                <a:spcPts val="1200"/>
              </a:spcBef>
              <a:spcAft>
                <a:spcPts val="0"/>
              </a:spcAft>
              <a:buSzPts val="1300"/>
              <a:buNone/>
            </a:pPr>
            <a:r>
              <a:t/>
            </a:r>
            <a:endParaRPr sz="2400">
              <a:solidFill>
                <a:schemeClr val="dk1"/>
              </a:solidFill>
            </a:endParaRPr>
          </a:p>
          <a:p>
            <a:pPr indent="-381000" lvl="0" marL="457200" rtl="0" algn="l">
              <a:lnSpc>
                <a:spcPct val="115000"/>
              </a:lnSpc>
              <a:spcBef>
                <a:spcPts val="1200"/>
              </a:spcBef>
              <a:spcAft>
                <a:spcPts val="0"/>
              </a:spcAft>
              <a:buClr>
                <a:schemeClr val="dk1"/>
              </a:buClr>
              <a:buSzPts val="2400"/>
              <a:buChar char="●"/>
            </a:pPr>
            <a:r>
              <a:rPr lang="en" sz="2400">
                <a:solidFill>
                  <a:schemeClr val="dk1"/>
                </a:solidFill>
              </a:rPr>
              <a:t>Reinforcement Machine Learning</a:t>
            </a:r>
            <a:endParaRPr sz="2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5"/>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Supervised Machine learning </a:t>
            </a:r>
            <a:endParaRPr/>
          </a:p>
        </p:txBody>
      </p:sp>
      <p:sp>
        <p:nvSpPr>
          <p:cNvPr id="90" name="Google Shape;90;p5"/>
          <p:cNvSpPr txBox="1"/>
          <p:nvPr>
            <p:ph idx="1" type="body"/>
          </p:nvPr>
        </p:nvSpPr>
        <p:spPr>
          <a:xfrm>
            <a:off x="4660600" y="437225"/>
            <a:ext cx="4166400" cy="40986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70270"/>
              <a:buNone/>
            </a:pPr>
            <a:r>
              <a:rPr lang="en" sz="2000">
                <a:solidFill>
                  <a:srgbClr val="000000"/>
                </a:solidFill>
              </a:rPr>
              <a:t>Supervised learning involves training a model on a labeled dataset, where the input data is paired with corresponding output labels.</a:t>
            </a:r>
            <a:endParaRPr sz="2000">
              <a:solidFill>
                <a:srgbClr val="000000"/>
              </a:solidFill>
            </a:endParaRPr>
          </a:p>
          <a:p>
            <a:pPr indent="0" lvl="0" marL="0" rtl="0" algn="l">
              <a:lnSpc>
                <a:spcPct val="115000"/>
              </a:lnSpc>
              <a:spcBef>
                <a:spcPts val="1200"/>
              </a:spcBef>
              <a:spcAft>
                <a:spcPts val="0"/>
              </a:spcAft>
              <a:buSzPct val="70270"/>
              <a:buNone/>
            </a:pPr>
            <a:r>
              <a:t/>
            </a:r>
            <a:endParaRPr sz="2000">
              <a:solidFill>
                <a:srgbClr val="000000"/>
              </a:solidFill>
            </a:endParaRPr>
          </a:p>
          <a:p>
            <a:pPr indent="-322580" lvl="0" marL="457200" rtl="0" algn="l">
              <a:lnSpc>
                <a:spcPct val="115000"/>
              </a:lnSpc>
              <a:spcBef>
                <a:spcPts val="1200"/>
              </a:spcBef>
              <a:spcAft>
                <a:spcPts val="0"/>
              </a:spcAft>
              <a:buClr>
                <a:srgbClr val="000000"/>
              </a:buClr>
              <a:buSzPct val="100000"/>
              <a:buFont typeface="Arial"/>
              <a:buChar char="●"/>
            </a:pPr>
            <a:r>
              <a:rPr b="1" lang="en" sz="1600">
                <a:solidFill>
                  <a:srgbClr val="000000"/>
                </a:solidFill>
                <a:latin typeface="Arial"/>
                <a:ea typeface="Arial"/>
                <a:cs typeface="Arial"/>
                <a:sym typeface="Arial"/>
              </a:rPr>
              <a:t>Classification:</a:t>
            </a:r>
            <a:r>
              <a:rPr lang="en" sz="1600">
                <a:solidFill>
                  <a:srgbClr val="000000"/>
                </a:solidFill>
                <a:latin typeface="Arial"/>
                <a:ea typeface="Arial"/>
                <a:cs typeface="Arial"/>
                <a:sym typeface="Arial"/>
              </a:rPr>
              <a:t> Predicting discrete categories or classes. Example: Spam email detection.</a:t>
            </a:r>
            <a:endParaRPr sz="1600">
              <a:solidFill>
                <a:srgbClr val="000000"/>
              </a:solidFill>
              <a:latin typeface="Arial"/>
              <a:ea typeface="Arial"/>
              <a:cs typeface="Arial"/>
              <a:sym typeface="Arial"/>
            </a:endParaRPr>
          </a:p>
          <a:p>
            <a:pPr indent="-322580" lvl="0" marL="457200" rtl="0" algn="l">
              <a:lnSpc>
                <a:spcPct val="115000"/>
              </a:lnSpc>
              <a:spcBef>
                <a:spcPts val="0"/>
              </a:spcBef>
              <a:spcAft>
                <a:spcPts val="0"/>
              </a:spcAft>
              <a:buClr>
                <a:srgbClr val="000000"/>
              </a:buClr>
              <a:buSzPct val="100000"/>
              <a:buFont typeface="Arial"/>
              <a:buChar char="●"/>
            </a:pPr>
            <a:r>
              <a:rPr b="1" lang="en" sz="1600">
                <a:solidFill>
                  <a:srgbClr val="000000"/>
                </a:solidFill>
                <a:latin typeface="Arial"/>
                <a:ea typeface="Arial"/>
                <a:cs typeface="Arial"/>
                <a:sym typeface="Arial"/>
              </a:rPr>
              <a:t>Regression:</a:t>
            </a:r>
            <a:r>
              <a:rPr lang="en" sz="1600">
                <a:solidFill>
                  <a:srgbClr val="000000"/>
                </a:solidFill>
                <a:latin typeface="Arial"/>
                <a:ea typeface="Arial"/>
                <a:cs typeface="Arial"/>
                <a:sym typeface="Arial"/>
              </a:rPr>
              <a:t> Predicting continuous values. Example: Predicting housing prices based on features like area and location.</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ct val="70270"/>
              <a:buNone/>
            </a:pPr>
            <a:r>
              <a:t/>
            </a:r>
            <a:endParaRPr sz="2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6"/>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Supervised Machine learning </a:t>
            </a:r>
            <a:endParaRPr/>
          </a:p>
        </p:txBody>
      </p:sp>
      <p:pic>
        <p:nvPicPr>
          <p:cNvPr id="96" name="Google Shape;96;p6"/>
          <p:cNvPicPr preferRelativeResize="0"/>
          <p:nvPr/>
        </p:nvPicPr>
        <p:blipFill rotWithShape="1">
          <a:blip r:embed="rId3">
            <a:alphaModFix/>
          </a:blip>
          <a:srcRect b="0" l="0" r="0" t="0"/>
          <a:stretch/>
        </p:blipFill>
        <p:spPr>
          <a:xfrm>
            <a:off x="4323025" y="1159050"/>
            <a:ext cx="4820977" cy="284155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7"/>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Supervised Machine learning </a:t>
            </a:r>
            <a:endParaRPr/>
          </a:p>
        </p:txBody>
      </p:sp>
      <p:sp>
        <p:nvSpPr>
          <p:cNvPr id="102" name="Google Shape;102;p7"/>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p>
            <a:pPr indent="-349250" lvl="0" marL="457200" rtl="0" algn="l">
              <a:lnSpc>
                <a:spcPct val="115000"/>
              </a:lnSpc>
              <a:spcBef>
                <a:spcPts val="1200"/>
              </a:spcBef>
              <a:spcAft>
                <a:spcPts val="0"/>
              </a:spcAft>
              <a:buClr>
                <a:srgbClr val="000000"/>
              </a:buClr>
              <a:buSzPts val="1900"/>
              <a:buFont typeface="Arial"/>
              <a:buAutoNum type="arabicPeriod"/>
            </a:pPr>
            <a:r>
              <a:rPr b="1" lang="en" sz="1900">
                <a:solidFill>
                  <a:srgbClr val="000000"/>
                </a:solidFill>
                <a:latin typeface="Arial"/>
                <a:ea typeface="Arial"/>
                <a:cs typeface="Arial"/>
                <a:sym typeface="Arial"/>
              </a:rPr>
              <a:t>Linear Regression</a:t>
            </a:r>
            <a:endParaRPr b="1" sz="1900">
              <a:solidFill>
                <a:srgbClr val="000000"/>
              </a:solidFill>
              <a:latin typeface="Arial"/>
              <a:ea typeface="Arial"/>
              <a:cs typeface="Arial"/>
              <a:sym typeface="Arial"/>
            </a:endParaRPr>
          </a:p>
          <a:p>
            <a:pPr indent="-349250" lvl="0" marL="457200" rtl="0" algn="l">
              <a:lnSpc>
                <a:spcPct val="115000"/>
              </a:lnSpc>
              <a:spcBef>
                <a:spcPts val="0"/>
              </a:spcBef>
              <a:spcAft>
                <a:spcPts val="0"/>
              </a:spcAft>
              <a:buClr>
                <a:srgbClr val="000000"/>
              </a:buClr>
              <a:buSzPts val="1900"/>
              <a:buFont typeface="Arial"/>
              <a:buAutoNum type="arabicPeriod"/>
            </a:pPr>
            <a:r>
              <a:rPr b="1" lang="en" sz="1900">
                <a:solidFill>
                  <a:srgbClr val="000000"/>
                </a:solidFill>
                <a:latin typeface="Arial"/>
                <a:ea typeface="Arial"/>
                <a:cs typeface="Arial"/>
                <a:sym typeface="Arial"/>
              </a:rPr>
              <a:t>Logistic Regression</a:t>
            </a:r>
            <a:endParaRPr b="1" sz="1900">
              <a:solidFill>
                <a:srgbClr val="000000"/>
              </a:solidFill>
              <a:latin typeface="Arial"/>
              <a:ea typeface="Arial"/>
              <a:cs typeface="Arial"/>
              <a:sym typeface="Arial"/>
            </a:endParaRPr>
          </a:p>
          <a:p>
            <a:pPr indent="-349250" lvl="0" marL="457200" rtl="0" algn="l">
              <a:lnSpc>
                <a:spcPct val="115000"/>
              </a:lnSpc>
              <a:spcBef>
                <a:spcPts val="0"/>
              </a:spcBef>
              <a:spcAft>
                <a:spcPts val="0"/>
              </a:spcAft>
              <a:buClr>
                <a:srgbClr val="000000"/>
              </a:buClr>
              <a:buSzPts val="1900"/>
              <a:buFont typeface="Arial"/>
              <a:buAutoNum type="arabicPeriod"/>
            </a:pPr>
            <a:r>
              <a:rPr b="1" lang="en" sz="1900">
                <a:solidFill>
                  <a:srgbClr val="000000"/>
                </a:solidFill>
                <a:latin typeface="Arial"/>
                <a:ea typeface="Arial"/>
                <a:cs typeface="Arial"/>
                <a:sym typeface="Arial"/>
              </a:rPr>
              <a:t>Decision Trees</a:t>
            </a:r>
            <a:endParaRPr b="1" sz="1900">
              <a:solidFill>
                <a:srgbClr val="000000"/>
              </a:solidFill>
              <a:latin typeface="Arial"/>
              <a:ea typeface="Arial"/>
              <a:cs typeface="Arial"/>
              <a:sym typeface="Arial"/>
            </a:endParaRPr>
          </a:p>
          <a:p>
            <a:pPr indent="-349250" lvl="0" marL="457200" rtl="0" algn="l">
              <a:lnSpc>
                <a:spcPct val="115000"/>
              </a:lnSpc>
              <a:spcBef>
                <a:spcPts val="0"/>
              </a:spcBef>
              <a:spcAft>
                <a:spcPts val="0"/>
              </a:spcAft>
              <a:buClr>
                <a:srgbClr val="000000"/>
              </a:buClr>
              <a:buSzPts val="1900"/>
              <a:buFont typeface="Arial"/>
              <a:buAutoNum type="arabicPeriod"/>
            </a:pPr>
            <a:r>
              <a:rPr b="1" lang="en" sz="1900">
                <a:solidFill>
                  <a:srgbClr val="000000"/>
                </a:solidFill>
                <a:latin typeface="Arial"/>
                <a:ea typeface="Arial"/>
                <a:cs typeface="Arial"/>
                <a:sym typeface="Arial"/>
              </a:rPr>
              <a:t>Random Forest</a:t>
            </a:r>
            <a:endParaRPr b="1" sz="1900">
              <a:solidFill>
                <a:srgbClr val="000000"/>
              </a:solidFill>
              <a:latin typeface="Arial"/>
              <a:ea typeface="Arial"/>
              <a:cs typeface="Arial"/>
              <a:sym typeface="Arial"/>
            </a:endParaRPr>
          </a:p>
          <a:p>
            <a:pPr indent="-349250" lvl="0" marL="457200" rtl="0" algn="l">
              <a:lnSpc>
                <a:spcPct val="115000"/>
              </a:lnSpc>
              <a:spcBef>
                <a:spcPts val="0"/>
              </a:spcBef>
              <a:spcAft>
                <a:spcPts val="0"/>
              </a:spcAft>
              <a:buClr>
                <a:srgbClr val="000000"/>
              </a:buClr>
              <a:buSzPts val="1900"/>
              <a:buFont typeface="Arial"/>
              <a:buAutoNum type="arabicPeriod"/>
            </a:pPr>
            <a:r>
              <a:rPr b="1" lang="en" sz="1900">
                <a:solidFill>
                  <a:srgbClr val="000000"/>
                </a:solidFill>
                <a:latin typeface="Arial"/>
                <a:ea typeface="Arial"/>
                <a:cs typeface="Arial"/>
                <a:sym typeface="Arial"/>
              </a:rPr>
              <a:t>Support Vector Machines (SVM)</a:t>
            </a:r>
            <a:endParaRPr b="1" sz="1900">
              <a:solidFill>
                <a:srgbClr val="000000"/>
              </a:solidFill>
              <a:latin typeface="Arial"/>
              <a:ea typeface="Arial"/>
              <a:cs typeface="Arial"/>
              <a:sym typeface="Arial"/>
            </a:endParaRPr>
          </a:p>
          <a:p>
            <a:pPr indent="-349250" lvl="0" marL="457200" rtl="0" algn="l">
              <a:lnSpc>
                <a:spcPct val="115000"/>
              </a:lnSpc>
              <a:spcBef>
                <a:spcPts val="0"/>
              </a:spcBef>
              <a:spcAft>
                <a:spcPts val="0"/>
              </a:spcAft>
              <a:buClr>
                <a:srgbClr val="000000"/>
              </a:buClr>
              <a:buSzPts val="1900"/>
              <a:buFont typeface="Arial"/>
              <a:buAutoNum type="arabicPeriod"/>
            </a:pPr>
            <a:r>
              <a:rPr b="1" lang="en" sz="1900">
                <a:solidFill>
                  <a:srgbClr val="000000"/>
                </a:solidFill>
                <a:latin typeface="Arial"/>
                <a:ea typeface="Arial"/>
                <a:cs typeface="Arial"/>
                <a:sym typeface="Arial"/>
              </a:rPr>
              <a:t>Naive Bayes</a:t>
            </a:r>
            <a:endParaRPr b="1" sz="1900">
              <a:solidFill>
                <a:srgbClr val="000000"/>
              </a:solidFill>
              <a:latin typeface="Arial"/>
              <a:ea typeface="Arial"/>
              <a:cs typeface="Arial"/>
              <a:sym typeface="Arial"/>
            </a:endParaRPr>
          </a:p>
          <a:p>
            <a:pPr indent="-349250" lvl="0" marL="457200" rtl="0" algn="l">
              <a:lnSpc>
                <a:spcPct val="115000"/>
              </a:lnSpc>
              <a:spcBef>
                <a:spcPts val="0"/>
              </a:spcBef>
              <a:spcAft>
                <a:spcPts val="0"/>
              </a:spcAft>
              <a:buClr>
                <a:srgbClr val="000000"/>
              </a:buClr>
              <a:buSzPts val="1900"/>
              <a:buFont typeface="Arial"/>
              <a:buAutoNum type="arabicPeriod"/>
            </a:pPr>
            <a:r>
              <a:rPr b="1" lang="en" sz="1900">
                <a:solidFill>
                  <a:srgbClr val="000000"/>
                </a:solidFill>
                <a:latin typeface="Arial"/>
                <a:ea typeface="Arial"/>
                <a:cs typeface="Arial"/>
                <a:sym typeface="Arial"/>
              </a:rPr>
              <a:t>K-Nearest Neighbors (KNN)</a:t>
            </a:r>
            <a:endParaRPr b="1" sz="19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20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8"/>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Unsupervised Machine learning </a:t>
            </a:r>
            <a:endParaRPr/>
          </a:p>
        </p:txBody>
      </p:sp>
      <p:sp>
        <p:nvSpPr>
          <p:cNvPr id="108" name="Google Shape;108;p8"/>
          <p:cNvSpPr txBox="1"/>
          <p:nvPr>
            <p:ph idx="1" type="body"/>
          </p:nvPr>
        </p:nvSpPr>
        <p:spPr>
          <a:xfrm>
            <a:off x="4644675" y="405400"/>
            <a:ext cx="4166400" cy="40986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1200"/>
              </a:spcBef>
              <a:spcAft>
                <a:spcPts val="0"/>
              </a:spcAft>
              <a:buSzPct val="75967"/>
              <a:buNone/>
            </a:pPr>
            <a:r>
              <a:rPr lang="en" sz="1850">
                <a:solidFill>
                  <a:srgbClr val="000000"/>
                </a:solidFill>
              </a:rPr>
              <a:t>Unsupervised learning involves training a model on an unlabeled dataset, where the goal is to uncover hidden patterns, structures, or relationships within the data. Since there are no predefined labels, the model identifies similarities or groupings based solely on the data's inherent characteristics</a:t>
            </a:r>
            <a:endParaRPr sz="1850">
              <a:solidFill>
                <a:srgbClr val="000000"/>
              </a:solidFill>
            </a:endParaRPr>
          </a:p>
          <a:p>
            <a:pPr indent="-335330" lvl="0" marL="457200" rtl="0" algn="l">
              <a:lnSpc>
                <a:spcPct val="115000"/>
              </a:lnSpc>
              <a:spcBef>
                <a:spcPts val="1200"/>
              </a:spcBef>
              <a:spcAft>
                <a:spcPts val="0"/>
              </a:spcAft>
              <a:buClr>
                <a:srgbClr val="000000"/>
              </a:buClr>
              <a:buSzPct val="100000"/>
              <a:buFont typeface="Arial"/>
              <a:buChar char="●"/>
            </a:pPr>
            <a:r>
              <a:rPr b="1" lang="en" sz="1816">
                <a:solidFill>
                  <a:srgbClr val="000000"/>
                </a:solidFill>
                <a:latin typeface="Arial"/>
                <a:ea typeface="Arial"/>
                <a:cs typeface="Arial"/>
                <a:sym typeface="Arial"/>
              </a:rPr>
              <a:t>Clustering:</a:t>
            </a:r>
            <a:r>
              <a:rPr lang="en" sz="1816">
                <a:solidFill>
                  <a:srgbClr val="000000"/>
                </a:solidFill>
                <a:latin typeface="Arial"/>
                <a:ea typeface="Arial"/>
                <a:cs typeface="Arial"/>
                <a:sym typeface="Arial"/>
              </a:rPr>
              <a:t> Grouping similar data points together based on some similarity metric. Example: Customer segmentation for targeted marketing.</a:t>
            </a:r>
            <a:endParaRPr sz="2566">
              <a:solidFill>
                <a:srgbClr val="000000"/>
              </a:solidFill>
            </a:endParaRPr>
          </a:p>
          <a:p>
            <a:pPr indent="0" lvl="0" marL="0" rtl="0" algn="l">
              <a:lnSpc>
                <a:spcPct val="115000"/>
              </a:lnSpc>
              <a:spcBef>
                <a:spcPts val="1200"/>
              </a:spcBef>
              <a:spcAft>
                <a:spcPts val="1200"/>
              </a:spcAft>
              <a:buSzPct val="70270"/>
              <a:buNone/>
            </a:pPr>
            <a:r>
              <a:t/>
            </a:r>
            <a:endParaRPr sz="20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9"/>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Unsupervised Machine learning </a:t>
            </a:r>
            <a:endParaRPr/>
          </a:p>
        </p:txBody>
      </p:sp>
      <p:pic>
        <p:nvPicPr>
          <p:cNvPr id="114" name="Google Shape;114;p9"/>
          <p:cNvPicPr preferRelativeResize="0"/>
          <p:nvPr/>
        </p:nvPicPr>
        <p:blipFill rotWithShape="1">
          <a:blip r:embed="rId3">
            <a:alphaModFix/>
          </a:blip>
          <a:srcRect b="0" l="0" r="0" t="0"/>
          <a:stretch/>
        </p:blipFill>
        <p:spPr>
          <a:xfrm>
            <a:off x="4492375" y="1317301"/>
            <a:ext cx="4434096" cy="250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