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261" r:id="rId6"/>
    <p:sldId id="268"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934" y="7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3C7680-B52B-4ACF-8B27-DE7BC6ECEF8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E018243-C046-4124-B1FE-58E0BED3695A}">
      <dgm:prSet/>
      <dgm:spPr/>
      <dgm:t>
        <a:bodyPr/>
        <a:lstStyle/>
        <a:p>
          <a:r>
            <a:rPr lang="en-IN"/>
            <a:t>Problem Statement </a:t>
          </a:r>
          <a:endParaRPr lang="en-US"/>
        </a:p>
      </dgm:t>
    </dgm:pt>
    <dgm:pt modelId="{198F7464-15A1-4212-BA7B-30081183FFEC}" type="parTrans" cxnId="{2A3C08CC-4A88-4C8E-BCD2-9502ECF223F8}">
      <dgm:prSet/>
      <dgm:spPr/>
      <dgm:t>
        <a:bodyPr/>
        <a:lstStyle/>
        <a:p>
          <a:endParaRPr lang="en-US"/>
        </a:p>
      </dgm:t>
    </dgm:pt>
    <dgm:pt modelId="{9B4EC6AD-B9D5-4015-B4A7-38A7FE5B588F}" type="sibTrans" cxnId="{2A3C08CC-4A88-4C8E-BCD2-9502ECF223F8}">
      <dgm:prSet/>
      <dgm:spPr/>
      <dgm:t>
        <a:bodyPr/>
        <a:lstStyle/>
        <a:p>
          <a:endParaRPr lang="en-US"/>
        </a:p>
      </dgm:t>
    </dgm:pt>
    <dgm:pt modelId="{D8980030-8AC3-4376-93FD-A8DAB9BFCC5E}">
      <dgm:prSet/>
      <dgm:spPr/>
      <dgm:t>
        <a:bodyPr/>
        <a:lstStyle/>
        <a:p>
          <a:r>
            <a:rPr lang="en-IN" dirty="0"/>
            <a:t>Motivation For Project</a:t>
          </a:r>
          <a:endParaRPr lang="en-US" dirty="0"/>
        </a:p>
      </dgm:t>
    </dgm:pt>
    <dgm:pt modelId="{EC380024-F06B-4C8A-88C7-8767592752C1}" type="parTrans" cxnId="{5B9DC00A-6A9C-4121-86E2-863E54A98266}">
      <dgm:prSet/>
      <dgm:spPr/>
      <dgm:t>
        <a:bodyPr/>
        <a:lstStyle/>
        <a:p>
          <a:endParaRPr lang="en-US"/>
        </a:p>
      </dgm:t>
    </dgm:pt>
    <dgm:pt modelId="{0F3C2008-9F1D-482A-8A09-0287419EC739}" type="sibTrans" cxnId="{5B9DC00A-6A9C-4121-86E2-863E54A98266}">
      <dgm:prSet/>
      <dgm:spPr/>
      <dgm:t>
        <a:bodyPr/>
        <a:lstStyle/>
        <a:p>
          <a:endParaRPr lang="en-US"/>
        </a:p>
      </dgm:t>
    </dgm:pt>
    <dgm:pt modelId="{0B4C91E1-C304-4B1C-9B42-0740D50B9855}">
      <dgm:prSet/>
      <dgm:spPr/>
      <dgm:t>
        <a:bodyPr/>
        <a:lstStyle/>
        <a:p>
          <a:r>
            <a:rPr lang="en-IN"/>
            <a:t>Methodology</a:t>
          </a:r>
          <a:endParaRPr lang="en-US"/>
        </a:p>
      </dgm:t>
    </dgm:pt>
    <dgm:pt modelId="{F1DA1B2B-C98A-45D3-A86D-E985D7778092}" type="parTrans" cxnId="{A1E6FB28-8A32-42E8-A543-20090BC7264C}">
      <dgm:prSet/>
      <dgm:spPr/>
      <dgm:t>
        <a:bodyPr/>
        <a:lstStyle/>
        <a:p>
          <a:endParaRPr lang="en-US"/>
        </a:p>
      </dgm:t>
    </dgm:pt>
    <dgm:pt modelId="{4FD78AB6-3651-4802-BD46-0C474BDA1793}" type="sibTrans" cxnId="{A1E6FB28-8A32-42E8-A543-20090BC7264C}">
      <dgm:prSet/>
      <dgm:spPr/>
      <dgm:t>
        <a:bodyPr/>
        <a:lstStyle/>
        <a:p>
          <a:endParaRPr lang="en-US"/>
        </a:p>
      </dgm:t>
    </dgm:pt>
    <dgm:pt modelId="{EC55969F-BE10-4E6A-B59D-A44A1EABD2E5}">
      <dgm:prSet/>
      <dgm:spPr/>
      <dgm:t>
        <a:bodyPr/>
        <a:lstStyle/>
        <a:p>
          <a:r>
            <a:rPr lang="en-IN"/>
            <a:t>Result </a:t>
          </a:r>
          <a:endParaRPr lang="en-US"/>
        </a:p>
      </dgm:t>
    </dgm:pt>
    <dgm:pt modelId="{6BBFAE4F-A2A6-4CFC-8192-F743A32629BE}" type="parTrans" cxnId="{A853E457-B355-4297-AADB-261F18C8488B}">
      <dgm:prSet/>
      <dgm:spPr/>
      <dgm:t>
        <a:bodyPr/>
        <a:lstStyle/>
        <a:p>
          <a:endParaRPr lang="en-US"/>
        </a:p>
      </dgm:t>
    </dgm:pt>
    <dgm:pt modelId="{A3D18948-6CFD-49BC-B075-128D799B383C}" type="sibTrans" cxnId="{A853E457-B355-4297-AADB-261F18C8488B}">
      <dgm:prSet/>
      <dgm:spPr/>
      <dgm:t>
        <a:bodyPr/>
        <a:lstStyle/>
        <a:p>
          <a:endParaRPr lang="en-US"/>
        </a:p>
      </dgm:t>
    </dgm:pt>
    <dgm:pt modelId="{9F60AE5F-2070-456B-8332-5686588CDCAF}">
      <dgm:prSet/>
      <dgm:spPr/>
      <dgm:t>
        <a:bodyPr/>
        <a:lstStyle/>
        <a:p>
          <a:r>
            <a:rPr lang="en-IN"/>
            <a:t>Conclusion</a:t>
          </a:r>
          <a:endParaRPr lang="en-US"/>
        </a:p>
      </dgm:t>
    </dgm:pt>
    <dgm:pt modelId="{F09A2693-DFA1-4942-A52E-205711531CFD}" type="parTrans" cxnId="{EC28BEDA-5F2A-4D57-A29C-7559D3B21589}">
      <dgm:prSet/>
      <dgm:spPr/>
      <dgm:t>
        <a:bodyPr/>
        <a:lstStyle/>
        <a:p>
          <a:endParaRPr lang="en-US"/>
        </a:p>
      </dgm:t>
    </dgm:pt>
    <dgm:pt modelId="{852D8C9C-3973-4908-B6A6-9A6EDA1380F6}" type="sibTrans" cxnId="{EC28BEDA-5F2A-4D57-A29C-7559D3B21589}">
      <dgm:prSet/>
      <dgm:spPr/>
      <dgm:t>
        <a:bodyPr/>
        <a:lstStyle/>
        <a:p>
          <a:endParaRPr lang="en-US"/>
        </a:p>
      </dgm:t>
    </dgm:pt>
    <dgm:pt modelId="{880B0BE0-ECE4-4E90-843D-76BE7ED558E2}" type="pres">
      <dgm:prSet presAssocID="{D53C7680-B52B-4ACF-8B27-DE7BC6ECEF8A}" presName="root" presStyleCnt="0">
        <dgm:presLayoutVars>
          <dgm:dir/>
          <dgm:resizeHandles val="exact"/>
        </dgm:presLayoutVars>
      </dgm:prSet>
      <dgm:spPr/>
    </dgm:pt>
    <dgm:pt modelId="{80B310B9-6EF3-45B3-8512-DDD2A59859B1}" type="pres">
      <dgm:prSet presAssocID="{CE018243-C046-4124-B1FE-58E0BED3695A}" presName="compNode" presStyleCnt="0"/>
      <dgm:spPr/>
    </dgm:pt>
    <dgm:pt modelId="{B7647E96-D6A4-4761-BC37-46B39CB5CF39}" type="pres">
      <dgm:prSet presAssocID="{CE018243-C046-4124-B1FE-58E0BED3695A}" presName="bgRect" presStyleLbl="bgShp" presStyleIdx="0" presStyleCnt="5"/>
      <dgm:spPr/>
    </dgm:pt>
    <dgm:pt modelId="{AD9E3079-E3A7-466C-823D-C3976099A97E}" type="pres">
      <dgm:prSet presAssocID="{CE018243-C046-4124-B1FE-58E0BED3695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8FDC112-A9DB-46FC-851E-320A13EACC48}" type="pres">
      <dgm:prSet presAssocID="{CE018243-C046-4124-B1FE-58E0BED3695A}" presName="spaceRect" presStyleCnt="0"/>
      <dgm:spPr/>
    </dgm:pt>
    <dgm:pt modelId="{97ECD63F-C443-4224-B253-7812BE18BAC7}" type="pres">
      <dgm:prSet presAssocID="{CE018243-C046-4124-B1FE-58E0BED3695A}" presName="parTx" presStyleLbl="revTx" presStyleIdx="0" presStyleCnt="5">
        <dgm:presLayoutVars>
          <dgm:chMax val="0"/>
          <dgm:chPref val="0"/>
        </dgm:presLayoutVars>
      </dgm:prSet>
      <dgm:spPr/>
    </dgm:pt>
    <dgm:pt modelId="{0DB0197F-7318-40FA-9C5C-7FBC828A4193}" type="pres">
      <dgm:prSet presAssocID="{9B4EC6AD-B9D5-4015-B4A7-38A7FE5B588F}" presName="sibTrans" presStyleCnt="0"/>
      <dgm:spPr/>
    </dgm:pt>
    <dgm:pt modelId="{88AE3438-D193-4691-85E9-C5AA02534CDB}" type="pres">
      <dgm:prSet presAssocID="{D8980030-8AC3-4376-93FD-A8DAB9BFCC5E}" presName="compNode" presStyleCnt="0"/>
      <dgm:spPr/>
    </dgm:pt>
    <dgm:pt modelId="{72874ACF-FC9E-489C-835E-7097BEBC2968}" type="pres">
      <dgm:prSet presAssocID="{D8980030-8AC3-4376-93FD-A8DAB9BFCC5E}" presName="bgRect" presStyleLbl="bgShp" presStyleIdx="1" presStyleCnt="5"/>
      <dgm:spPr/>
    </dgm:pt>
    <dgm:pt modelId="{72F57BB8-7529-437D-AC12-B91864805752}" type="pres">
      <dgm:prSet presAssocID="{D8980030-8AC3-4376-93FD-A8DAB9BFCC5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9D9BDE66-56E7-4881-AD50-57CA7B69F95E}" type="pres">
      <dgm:prSet presAssocID="{D8980030-8AC3-4376-93FD-A8DAB9BFCC5E}" presName="spaceRect" presStyleCnt="0"/>
      <dgm:spPr/>
    </dgm:pt>
    <dgm:pt modelId="{D408F57E-EB70-4AC7-B839-EFFDE11CC4AD}" type="pres">
      <dgm:prSet presAssocID="{D8980030-8AC3-4376-93FD-A8DAB9BFCC5E}" presName="parTx" presStyleLbl="revTx" presStyleIdx="1" presStyleCnt="5">
        <dgm:presLayoutVars>
          <dgm:chMax val="0"/>
          <dgm:chPref val="0"/>
        </dgm:presLayoutVars>
      </dgm:prSet>
      <dgm:spPr/>
    </dgm:pt>
    <dgm:pt modelId="{85F77F6B-1127-4903-B23A-D532EAB737A5}" type="pres">
      <dgm:prSet presAssocID="{0F3C2008-9F1D-482A-8A09-0287419EC739}" presName="sibTrans" presStyleCnt="0"/>
      <dgm:spPr/>
    </dgm:pt>
    <dgm:pt modelId="{5BEF6800-CF90-4B65-B80F-C7A194D2B767}" type="pres">
      <dgm:prSet presAssocID="{0B4C91E1-C304-4B1C-9B42-0740D50B9855}" presName="compNode" presStyleCnt="0"/>
      <dgm:spPr/>
    </dgm:pt>
    <dgm:pt modelId="{66165AE4-82C3-4FE7-BB20-DE10B2989A91}" type="pres">
      <dgm:prSet presAssocID="{0B4C91E1-C304-4B1C-9B42-0740D50B9855}" presName="bgRect" presStyleLbl="bgShp" presStyleIdx="2" presStyleCnt="5"/>
      <dgm:spPr/>
    </dgm:pt>
    <dgm:pt modelId="{D33192EE-26A4-423B-A623-2A0ED5EE12F8}" type="pres">
      <dgm:prSet presAssocID="{0B4C91E1-C304-4B1C-9B42-0740D50B985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59B9A783-9D6C-4754-B42A-4841D8B8E626}" type="pres">
      <dgm:prSet presAssocID="{0B4C91E1-C304-4B1C-9B42-0740D50B9855}" presName="spaceRect" presStyleCnt="0"/>
      <dgm:spPr/>
    </dgm:pt>
    <dgm:pt modelId="{13DF4854-7323-4D74-96A7-431515A2240B}" type="pres">
      <dgm:prSet presAssocID="{0B4C91E1-C304-4B1C-9B42-0740D50B9855}" presName="parTx" presStyleLbl="revTx" presStyleIdx="2" presStyleCnt="5">
        <dgm:presLayoutVars>
          <dgm:chMax val="0"/>
          <dgm:chPref val="0"/>
        </dgm:presLayoutVars>
      </dgm:prSet>
      <dgm:spPr/>
    </dgm:pt>
    <dgm:pt modelId="{C3A4F409-FF2F-46EF-9995-07C01E11B696}" type="pres">
      <dgm:prSet presAssocID="{4FD78AB6-3651-4802-BD46-0C474BDA1793}" presName="sibTrans" presStyleCnt="0"/>
      <dgm:spPr/>
    </dgm:pt>
    <dgm:pt modelId="{5FAB9666-0969-4E25-A3FD-5E1931BBAFF5}" type="pres">
      <dgm:prSet presAssocID="{EC55969F-BE10-4E6A-B59D-A44A1EABD2E5}" presName="compNode" presStyleCnt="0"/>
      <dgm:spPr/>
    </dgm:pt>
    <dgm:pt modelId="{25957A88-55CF-4531-974D-73C08EF0A8E4}" type="pres">
      <dgm:prSet presAssocID="{EC55969F-BE10-4E6A-B59D-A44A1EABD2E5}" presName="bgRect" presStyleLbl="bgShp" presStyleIdx="3" presStyleCnt="5"/>
      <dgm:spPr/>
    </dgm:pt>
    <dgm:pt modelId="{FA419821-4826-4BAA-BCD7-7E304C150820}" type="pres">
      <dgm:prSet presAssocID="{EC55969F-BE10-4E6A-B59D-A44A1EABD2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C147D797-D2B1-4C0F-86C3-798DF172BA5F}" type="pres">
      <dgm:prSet presAssocID="{EC55969F-BE10-4E6A-B59D-A44A1EABD2E5}" presName="spaceRect" presStyleCnt="0"/>
      <dgm:spPr/>
    </dgm:pt>
    <dgm:pt modelId="{31840911-F64A-4802-B2C8-019A2BF96884}" type="pres">
      <dgm:prSet presAssocID="{EC55969F-BE10-4E6A-B59D-A44A1EABD2E5}" presName="parTx" presStyleLbl="revTx" presStyleIdx="3" presStyleCnt="5">
        <dgm:presLayoutVars>
          <dgm:chMax val="0"/>
          <dgm:chPref val="0"/>
        </dgm:presLayoutVars>
      </dgm:prSet>
      <dgm:spPr/>
    </dgm:pt>
    <dgm:pt modelId="{BEDF1F23-7DD3-4130-A64F-07B321D2FB0A}" type="pres">
      <dgm:prSet presAssocID="{A3D18948-6CFD-49BC-B075-128D799B383C}" presName="sibTrans" presStyleCnt="0"/>
      <dgm:spPr/>
    </dgm:pt>
    <dgm:pt modelId="{E9AC8558-EFAD-4627-BD0C-BC9439B48555}" type="pres">
      <dgm:prSet presAssocID="{9F60AE5F-2070-456B-8332-5686588CDCAF}" presName="compNode" presStyleCnt="0"/>
      <dgm:spPr/>
    </dgm:pt>
    <dgm:pt modelId="{3D9AB7C2-AFE6-4DD2-B11A-CCA776BE0BA8}" type="pres">
      <dgm:prSet presAssocID="{9F60AE5F-2070-456B-8332-5686588CDCAF}" presName="bgRect" presStyleLbl="bgShp" presStyleIdx="4" presStyleCnt="5"/>
      <dgm:spPr/>
    </dgm:pt>
    <dgm:pt modelId="{CBE71793-74D2-4F29-8D22-31A7584F9005}" type="pres">
      <dgm:prSet presAssocID="{9F60AE5F-2070-456B-8332-5686588CDCA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2012E138-DAB5-4F08-BA7C-B14A7AA239FE}" type="pres">
      <dgm:prSet presAssocID="{9F60AE5F-2070-456B-8332-5686588CDCAF}" presName="spaceRect" presStyleCnt="0"/>
      <dgm:spPr/>
    </dgm:pt>
    <dgm:pt modelId="{A21604A9-308F-4A3E-84D6-3D0A44B49BED}" type="pres">
      <dgm:prSet presAssocID="{9F60AE5F-2070-456B-8332-5686588CDCAF}" presName="parTx" presStyleLbl="revTx" presStyleIdx="4" presStyleCnt="5">
        <dgm:presLayoutVars>
          <dgm:chMax val="0"/>
          <dgm:chPref val="0"/>
        </dgm:presLayoutVars>
      </dgm:prSet>
      <dgm:spPr/>
    </dgm:pt>
  </dgm:ptLst>
  <dgm:cxnLst>
    <dgm:cxn modelId="{5B9DC00A-6A9C-4121-86E2-863E54A98266}" srcId="{D53C7680-B52B-4ACF-8B27-DE7BC6ECEF8A}" destId="{D8980030-8AC3-4376-93FD-A8DAB9BFCC5E}" srcOrd="1" destOrd="0" parTransId="{EC380024-F06B-4C8A-88C7-8767592752C1}" sibTransId="{0F3C2008-9F1D-482A-8A09-0287419EC739}"/>
    <dgm:cxn modelId="{A1E6FB28-8A32-42E8-A543-20090BC7264C}" srcId="{D53C7680-B52B-4ACF-8B27-DE7BC6ECEF8A}" destId="{0B4C91E1-C304-4B1C-9B42-0740D50B9855}" srcOrd="2" destOrd="0" parTransId="{F1DA1B2B-C98A-45D3-A86D-E985D7778092}" sibTransId="{4FD78AB6-3651-4802-BD46-0C474BDA1793}"/>
    <dgm:cxn modelId="{AD1B0B5B-8D88-44B5-BD2D-64CFD7A2B7CD}" type="presOf" srcId="{D8980030-8AC3-4376-93FD-A8DAB9BFCC5E}" destId="{D408F57E-EB70-4AC7-B839-EFFDE11CC4AD}" srcOrd="0" destOrd="0" presId="urn:microsoft.com/office/officeart/2018/2/layout/IconVerticalSolidList"/>
    <dgm:cxn modelId="{A28DA245-01F6-4D54-ADFE-C5902BF3B6FE}" type="presOf" srcId="{EC55969F-BE10-4E6A-B59D-A44A1EABD2E5}" destId="{31840911-F64A-4802-B2C8-019A2BF96884}" srcOrd="0" destOrd="0" presId="urn:microsoft.com/office/officeart/2018/2/layout/IconVerticalSolidList"/>
    <dgm:cxn modelId="{1FE8FC47-1A8A-4E10-B888-1BF282E6E623}" type="presOf" srcId="{9F60AE5F-2070-456B-8332-5686588CDCAF}" destId="{A21604A9-308F-4A3E-84D6-3D0A44B49BED}" srcOrd="0" destOrd="0" presId="urn:microsoft.com/office/officeart/2018/2/layout/IconVerticalSolidList"/>
    <dgm:cxn modelId="{A853E457-B355-4297-AADB-261F18C8488B}" srcId="{D53C7680-B52B-4ACF-8B27-DE7BC6ECEF8A}" destId="{EC55969F-BE10-4E6A-B59D-A44A1EABD2E5}" srcOrd="3" destOrd="0" parTransId="{6BBFAE4F-A2A6-4CFC-8192-F743A32629BE}" sibTransId="{A3D18948-6CFD-49BC-B075-128D799B383C}"/>
    <dgm:cxn modelId="{4305DB59-BFB2-46D7-9CA1-95E56DA656E4}" type="presOf" srcId="{0B4C91E1-C304-4B1C-9B42-0740D50B9855}" destId="{13DF4854-7323-4D74-96A7-431515A2240B}" srcOrd="0" destOrd="0" presId="urn:microsoft.com/office/officeart/2018/2/layout/IconVerticalSolidList"/>
    <dgm:cxn modelId="{F426E8BA-4820-4FB1-87C9-6D0718809B2C}" type="presOf" srcId="{CE018243-C046-4124-B1FE-58E0BED3695A}" destId="{97ECD63F-C443-4224-B253-7812BE18BAC7}" srcOrd="0" destOrd="0" presId="urn:microsoft.com/office/officeart/2018/2/layout/IconVerticalSolidList"/>
    <dgm:cxn modelId="{2A3C08CC-4A88-4C8E-BCD2-9502ECF223F8}" srcId="{D53C7680-B52B-4ACF-8B27-DE7BC6ECEF8A}" destId="{CE018243-C046-4124-B1FE-58E0BED3695A}" srcOrd="0" destOrd="0" parTransId="{198F7464-15A1-4212-BA7B-30081183FFEC}" sibTransId="{9B4EC6AD-B9D5-4015-B4A7-38A7FE5B588F}"/>
    <dgm:cxn modelId="{EC28BEDA-5F2A-4D57-A29C-7559D3B21589}" srcId="{D53C7680-B52B-4ACF-8B27-DE7BC6ECEF8A}" destId="{9F60AE5F-2070-456B-8332-5686588CDCAF}" srcOrd="4" destOrd="0" parTransId="{F09A2693-DFA1-4942-A52E-205711531CFD}" sibTransId="{852D8C9C-3973-4908-B6A6-9A6EDA1380F6}"/>
    <dgm:cxn modelId="{44F487FC-BAD3-49D5-B4C3-D4B7F0F601A9}" type="presOf" srcId="{D53C7680-B52B-4ACF-8B27-DE7BC6ECEF8A}" destId="{880B0BE0-ECE4-4E90-843D-76BE7ED558E2}" srcOrd="0" destOrd="0" presId="urn:microsoft.com/office/officeart/2018/2/layout/IconVerticalSolidList"/>
    <dgm:cxn modelId="{30E6AEDA-7802-4744-BD22-8992B7E1C71F}" type="presParOf" srcId="{880B0BE0-ECE4-4E90-843D-76BE7ED558E2}" destId="{80B310B9-6EF3-45B3-8512-DDD2A59859B1}" srcOrd="0" destOrd="0" presId="urn:microsoft.com/office/officeart/2018/2/layout/IconVerticalSolidList"/>
    <dgm:cxn modelId="{A7CBBFD3-F760-4ACA-B4AB-FDF3AEF397AD}" type="presParOf" srcId="{80B310B9-6EF3-45B3-8512-DDD2A59859B1}" destId="{B7647E96-D6A4-4761-BC37-46B39CB5CF39}" srcOrd="0" destOrd="0" presId="urn:microsoft.com/office/officeart/2018/2/layout/IconVerticalSolidList"/>
    <dgm:cxn modelId="{550C205D-2E28-49C2-9DDE-04A204683A93}" type="presParOf" srcId="{80B310B9-6EF3-45B3-8512-DDD2A59859B1}" destId="{AD9E3079-E3A7-466C-823D-C3976099A97E}" srcOrd="1" destOrd="0" presId="urn:microsoft.com/office/officeart/2018/2/layout/IconVerticalSolidList"/>
    <dgm:cxn modelId="{F3EF71EA-34FE-42C6-B72D-CF3F30F70435}" type="presParOf" srcId="{80B310B9-6EF3-45B3-8512-DDD2A59859B1}" destId="{F8FDC112-A9DB-46FC-851E-320A13EACC48}" srcOrd="2" destOrd="0" presId="urn:microsoft.com/office/officeart/2018/2/layout/IconVerticalSolidList"/>
    <dgm:cxn modelId="{0CCBC6BA-8D50-427D-89BE-14FE254D0DA8}" type="presParOf" srcId="{80B310B9-6EF3-45B3-8512-DDD2A59859B1}" destId="{97ECD63F-C443-4224-B253-7812BE18BAC7}" srcOrd="3" destOrd="0" presId="urn:microsoft.com/office/officeart/2018/2/layout/IconVerticalSolidList"/>
    <dgm:cxn modelId="{D1F684BC-401D-4E09-BAFC-87BAA4306CFB}" type="presParOf" srcId="{880B0BE0-ECE4-4E90-843D-76BE7ED558E2}" destId="{0DB0197F-7318-40FA-9C5C-7FBC828A4193}" srcOrd="1" destOrd="0" presId="urn:microsoft.com/office/officeart/2018/2/layout/IconVerticalSolidList"/>
    <dgm:cxn modelId="{7A6574FA-B581-4927-88E1-4465F1716262}" type="presParOf" srcId="{880B0BE0-ECE4-4E90-843D-76BE7ED558E2}" destId="{88AE3438-D193-4691-85E9-C5AA02534CDB}" srcOrd="2" destOrd="0" presId="urn:microsoft.com/office/officeart/2018/2/layout/IconVerticalSolidList"/>
    <dgm:cxn modelId="{4C11167D-50F4-4B80-B89E-DDC5F5EBA98F}" type="presParOf" srcId="{88AE3438-D193-4691-85E9-C5AA02534CDB}" destId="{72874ACF-FC9E-489C-835E-7097BEBC2968}" srcOrd="0" destOrd="0" presId="urn:microsoft.com/office/officeart/2018/2/layout/IconVerticalSolidList"/>
    <dgm:cxn modelId="{590A26D8-E50D-43B7-A34E-7E5825D70126}" type="presParOf" srcId="{88AE3438-D193-4691-85E9-C5AA02534CDB}" destId="{72F57BB8-7529-437D-AC12-B91864805752}" srcOrd="1" destOrd="0" presId="urn:microsoft.com/office/officeart/2018/2/layout/IconVerticalSolidList"/>
    <dgm:cxn modelId="{D8B4709B-18C7-4685-A0B0-FB807996E47C}" type="presParOf" srcId="{88AE3438-D193-4691-85E9-C5AA02534CDB}" destId="{9D9BDE66-56E7-4881-AD50-57CA7B69F95E}" srcOrd="2" destOrd="0" presId="urn:microsoft.com/office/officeart/2018/2/layout/IconVerticalSolidList"/>
    <dgm:cxn modelId="{379CBDC2-D86B-48E8-AAD4-1D5D94A2AB1A}" type="presParOf" srcId="{88AE3438-D193-4691-85E9-C5AA02534CDB}" destId="{D408F57E-EB70-4AC7-B839-EFFDE11CC4AD}" srcOrd="3" destOrd="0" presId="urn:microsoft.com/office/officeart/2018/2/layout/IconVerticalSolidList"/>
    <dgm:cxn modelId="{4639FB42-F1A3-4150-8375-86572DF5B761}" type="presParOf" srcId="{880B0BE0-ECE4-4E90-843D-76BE7ED558E2}" destId="{85F77F6B-1127-4903-B23A-D532EAB737A5}" srcOrd="3" destOrd="0" presId="urn:microsoft.com/office/officeart/2018/2/layout/IconVerticalSolidList"/>
    <dgm:cxn modelId="{4AAAA0D9-540D-441D-BEB1-B4524E9F8B80}" type="presParOf" srcId="{880B0BE0-ECE4-4E90-843D-76BE7ED558E2}" destId="{5BEF6800-CF90-4B65-B80F-C7A194D2B767}" srcOrd="4" destOrd="0" presId="urn:microsoft.com/office/officeart/2018/2/layout/IconVerticalSolidList"/>
    <dgm:cxn modelId="{AA5B2A3F-3B8F-4CA4-9BEA-F2C85ACC7B97}" type="presParOf" srcId="{5BEF6800-CF90-4B65-B80F-C7A194D2B767}" destId="{66165AE4-82C3-4FE7-BB20-DE10B2989A91}" srcOrd="0" destOrd="0" presId="urn:microsoft.com/office/officeart/2018/2/layout/IconVerticalSolidList"/>
    <dgm:cxn modelId="{6A1304B2-A888-45E1-AA0A-1F753994B778}" type="presParOf" srcId="{5BEF6800-CF90-4B65-B80F-C7A194D2B767}" destId="{D33192EE-26A4-423B-A623-2A0ED5EE12F8}" srcOrd="1" destOrd="0" presId="urn:microsoft.com/office/officeart/2018/2/layout/IconVerticalSolidList"/>
    <dgm:cxn modelId="{23A01308-0AE2-49A2-925F-773DBC3F254B}" type="presParOf" srcId="{5BEF6800-CF90-4B65-B80F-C7A194D2B767}" destId="{59B9A783-9D6C-4754-B42A-4841D8B8E626}" srcOrd="2" destOrd="0" presId="urn:microsoft.com/office/officeart/2018/2/layout/IconVerticalSolidList"/>
    <dgm:cxn modelId="{F8F6A595-78B5-428C-948E-FF27B0526161}" type="presParOf" srcId="{5BEF6800-CF90-4B65-B80F-C7A194D2B767}" destId="{13DF4854-7323-4D74-96A7-431515A2240B}" srcOrd="3" destOrd="0" presId="urn:microsoft.com/office/officeart/2018/2/layout/IconVerticalSolidList"/>
    <dgm:cxn modelId="{5C4865BA-29A8-437A-94BF-E6FE1880E51B}" type="presParOf" srcId="{880B0BE0-ECE4-4E90-843D-76BE7ED558E2}" destId="{C3A4F409-FF2F-46EF-9995-07C01E11B696}" srcOrd="5" destOrd="0" presId="urn:microsoft.com/office/officeart/2018/2/layout/IconVerticalSolidList"/>
    <dgm:cxn modelId="{1F2A9C50-10E3-45CF-A27D-434FAB89D531}" type="presParOf" srcId="{880B0BE0-ECE4-4E90-843D-76BE7ED558E2}" destId="{5FAB9666-0969-4E25-A3FD-5E1931BBAFF5}" srcOrd="6" destOrd="0" presId="urn:microsoft.com/office/officeart/2018/2/layout/IconVerticalSolidList"/>
    <dgm:cxn modelId="{507A58E2-085B-419B-9112-9BAE45388749}" type="presParOf" srcId="{5FAB9666-0969-4E25-A3FD-5E1931BBAFF5}" destId="{25957A88-55CF-4531-974D-73C08EF0A8E4}" srcOrd="0" destOrd="0" presId="urn:microsoft.com/office/officeart/2018/2/layout/IconVerticalSolidList"/>
    <dgm:cxn modelId="{D9782A3D-194E-49F6-8760-775F5B0482D2}" type="presParOf" srcId="{5FAB9666-0969-4E25-A3FD-5E1931BBAFF5}" destId="{FA419821-4826-4BAA-BCD7-7E304C150820}" srcOrd="1" destOrd="0" presId="urn:microsoft.com/office/officeart/2018/2/layout/IconVerticalSolidList"/>
    <dgm:cxn modelId="{AA8F4758-5138-4E58-88A7-EA27103EA742}" type="presParOf" srcId="{5FAB9666-0969-4E25-A3FD-5E1931BBAFF5}" destId="{C147D797-D2B1-4C0F-86C3-798DF172BA5F}" srcOrd="2" destOrd="0" presId="urn:microsoft.com/office/officeart/2018/2/layout/IconVerticalSolidList"/>
    <dgm:cxn modelId="{4479A8E5-EBFC-4596-9D7E-2733E020ED33}" type="presParOf" srcId="{5FAB9666-0969-4E25-A3FD-5E1931BBAFF5}" destId="{31840911-F64A-4802-B2C8-019A2BF96884}" srcOrd="3" destOrd="0" presId="urn:microsoft.com/office/officeart/2018/2/layout/IconVerticalSolidList"/>
    <dgm:cxn modelId="{B7A2F8F6-F920-4106-A3D3-E7F11ECDBA9D}" type="presParOf" srcId="{880B0BE0-ECE4-4E90-843D-76BE7ED558E2}" destId="{BEDF1F23-7DD3-4130-A64F-07B321D2FB0A}" srcOrd="7" destOrd="0" presId="urn:microsoft.com/office/officeart/2018/2/layout/IconVerticalSolidList"/>
    <dgm:cxn modelId="{14290A66-9BA9-4ADA-8A8A-ED994C3DFBC0}" type="presParOf" srcId="{880B0BE0-ECE4-4E90-843D-76BE7ED558E2}" destId="{E9AC8558-EFAD-4627-BD0C-BC9439B48555}" srcOrd="8" destOrd="0" presId="urn:microsoft.com/office/officeart/2018/2/layout/IconVerticalSolidList"/>
    <dgm:cxn modelId="{CDA67642-2BD8-4081-BADC-14940459F55F}" type="presParOf" srcId="{E9AC8558-EFAD-4627-BD0C-BC9439B48555}" destId="{3D9AB7C2-AFE6-4DD2-B11A-CCA776BE0BA8}" srcOrd="0" destOrd="0" presId="urn:microsoft.com/office/officeart/2018/2/layout/IconVerticalSolidList"/>
    <dgm:cxn modelId="{F4B40D0E-D510-433A-9D31-B1314ACD1909}" type="presParOf" srcId="{E9AC8558-EFAD-4627-BD0C-BC9439B48555}" destId="{CBE71793-74D2-4F29-8D22-31A7584F9005}" srcOrd="1" destOrd="0" presId="urn:microsoft.com/office/officeart/2018/2/layout/IconVerticalSolidList"/>
    <dgm:cxn modelId="{F0B335A6-6F7E-4DA9-9A66-FB938BA66A97}" type="presParOf" srcId="{E9AC8558-EFAD-4627-BD0C-BC9439B48555}" destId="{2012E138-DAB5-4F08-BA7C-B14A7AA239FE}" srcOrd="2" destOrd="0" presId="urn:microsoft.com/office/officeart/2018/2/layout/IconVerticalSolidList"/>
    <dgm:cxn modelId="{188BB14E-202F-4BC4-AC35-20A000FD7EC3}" type="presParOf" srcId="{E9AC8558-EFAD-4627-BD0C-BC9439B48555}" destId="{A21604A9-308F-4A3E-84D6-3D0A44B49B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47E96-D6A4-4761-BC37-46B39CB5CF39}">
      <dsp:nvSpPr>
        <dsp:cNvPr id="0" name=""/>
        <dsp:cNvSpPr/>
      </dsp:nvSpPr>
      <dsp:spPr>
        <a:xfrm>
          <a:off x="0" y="4019"/>
          <a:ext cx="5031485" cy="8561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E3079-E3A7-466C-823D-C3976099A97E}">
      <dsp:nvSpPr>
        <dsp:cNvPr id="0" name=""/>
        <dsp:cNvSpPr/>
      </dsp:nvSpPr>
      <dsp:spPr>
        <a:xfrm>
          <a:off x="258992" y="196658"/>
          <a:ext cx="470896" cy="470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ECD63F-C443-4224-B253-7812BE18BAC7}">
      <dsp:nvSpPr>
        <dsp:cNvPr id="0" name=""/>
        <dsp:cNvSpPr/>
      </dsp:nvSpPr>
      <dsp:spPr>
        <a:xfrm>
          <a:off x="988881" y="4019"/>
          <a:ext cx="4042603" cy="856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12" tIns="90612" rIns="90612" bIns="90612" numCol="1" spcCol="1270" anchor="ctr" anchorCtr="0">
          <a:noAutofit/>
        </a:bodyPr>
        <a:lstStyle/>
        <a:p>
          <a:pPr marL="0" lvl="0" indent="0" algn="l" defTabSz="844550">
            <a:lnSpc>
              <a:spcPct val="90000"/>
            </a:lnSpc>
            <a:spcBef>
              <a:spcPct val="0"/>
            </a:spcBef>
            <a:spcAft>
              <a:spcPct val="35000"/>
            </a:spcAft>
            <a:buNone/>
          </a:pPr>
          <a:r>
            <a:rPr lang="en-IN" sz="1900" kern="1200"/>
            <a:t>Problem Statement </a:t>
          </a:r>
          <a:endParaRPr lang="en-US" sz="1900" kern="1200"/>
        </a:p>
      </dsp:txBody>
      <dsp:txXfrm>
        <a:off x="988881" y="4019"/>
        <a:ext cx="4042603" cy="856174"/>
      </dsp:txXfrm>
    </dsp:sp>
    <dsp:sp modelId="{72874ACF-FC9E-489C-835E-7097BEBC2968}">
      <dsp:nvSpPr>
        <dsp:cNvPr id="0" name=""/>
        <dsp:cNvSpPr/>
      </dsp:nvSpPr>
      <dsp:spPr>
        <a:xfrm>
          <a:off x="0" y="1074238"/>
          <a:ext cx="5031485" cy="8561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57BB8-7529-437D-AC12-B91864805752}">
      <dsp:nvSpPr>
        <dsp:cNvPr id="0" name=""/>
        <dsp:cNvSpPr/>
      </dsp:nvSpPr>
      <dsp:spPr>
        <a:xfrm>
          <a:off x="258992" y="1266877"/>
          <a:ext cx="470896" cy="470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08F57E-EB70-4AC7-B839-EFFDE11CC4AD}">
      <dsp:nvSpPr>
        <dsp:cNvPr id="0" name=""/>
        <dsp:cNvSpPr/>
      </dsp:nvSpPr>
      <dsp:spPr>
        <a:xfrm>
          <a:off x="988881" y="1074238"/>
          <a:ext cx="4042603" cy="856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12" tIns="90612" rIns="90612" bIns="90612" numCol="1" spcCol="1270" anchor="ctr" anchorCtr="0">
          <a:noAutofit/>
        </a:bodyPr>
        <a:lstStyle/>
        <a:p>
          <a:pPr marL="0" lvl="0" indent="0" algn="l" defTabSz="844550">
            <a:lnSpc>
              <a:spcPct val="90000"/>
            </a:lnSpc>
            <a:spcBef>
              <a:spcPct val="0"/>
            </a:spcBef>
            <a:spcAft>
              <a:spcPct val="35000"/>
            </a:spcAft>
            <a:buNone/>
          </a:pPr>
          <a:r>
            <a:rPr lang="en-IN" sz="1900" kern="1200" dirty="0"/>
            <a:t>Motivation For Project</a:t>
          </a:r>
          <a:endParaRPr lang="en-US" sz="1900" kern="1200" dirty="0"/>
        </a:p>
      </dsp:txBody>
      <dsp:txXfrm>
        <a:off x="988881" y="1074238"/>
        <a:ext cx="4042603" cy="856174"/>
      </dsp:txXfrm>
    </dsp:sp>
    <dsp:sp modelId="{66165AE4-82C3-4FE7-BB20-DE10B2989A91}">
      <dsp:nvSpPr>
        <dsp:cNvPr id="0" name=""/>
        <dsp:cNvSpPr/>
      </dsp:nvSpPr>
      <dsp:spPr>
        <a:xfrm>
          <a:off x="0" y="2144456"/>
          <a:ext cx="5031485" cy="8561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3192EE-26A4-423B-A623-2A0ED5EE12F8}">
      <dsp:nvSpPr>
        <dsp:cNvPr id="0" name=""/>
        <dsp:cNvSpPr/>
      </dsp:nvSpPr>
      <dsp:spPr>
        <a:xfrm>
          <a:off x="258992" y="2337095"/>
          <a:ext cx="470896" cy="4708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DF4854-7323-4D74-96A7-431515A2240B}">
      <dsp:nvSpPr>
        <dsp:cNvPr id="0" name=""/>
        <dsp:cNvSpPr/>
      </dsp:nvSpPr>
      <dsp:spPr>
        <a:xfrm>
          <a:off x="988881" y="2144456"/>
          <a:ext cx="4042603" cy="856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12" tIns="90612" rIns="90612" bIns="90612" numCol="1" spcCol="1270" anchor="ctr" anchorCtr="0">
          <a:noAutofit/>
        </a:bodyPr>
        <a:lstStyle/>
        <a:p>
          <a:pPr marL="0" lvl="0" indent="0" algn="l" defTabSz="844550">
            <a:lnSpc>
              <a:spcPct val="90000"/>
            </a:lnSpc>
            <a:spcBef>
              <a:spcPct val="0"/>
            </a:spcBef>
            <a:spcAft>
              <a:spcPct val="35000"/>
            </a:spcAft>
            <a:buNone/>
          </a:pPr>
          <a:r>
            <a:rPr lang="en-IN" sz="1900" kern="1200"/>
            <a:t>Methodology</a:t>
          </a:r>
          <a:endParaRPr lang="en-US" sz="1900" kern="1200"/>
        </a:p>
      </dsp:txBody>
      <dsp:txXfrm>
        <a:off x="988881" y="2144456"/>
        <a:ext cx="4042603" cy="856174"/>
      </dsp:txXfrm>
    </dsp:sp>
    <dsp:sp modelId="{25957A88-55CF-4531-974D-73C08EF0A8E4}">
      <dsp:nvSpPr>
        <dsp:cNvPr id="0" name=""/>
        <dsp:cNvSpPr/>
      </dsp:nvSpPr>
      <dsp:spPr>
        <a:xfrm>
          <a:off x="0" y="3214675"/>
          <a:ext cx="5031485" cy="8561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419821-4826-4BAA-BCD7-7E304C150820}">
      <dsp:nvSpPr>
        <dsp:cNvPr id="0" name=""/>
        <dsp:cNvSpPr/>
      </dsp:nvSpPr>
      <dsp:spPr>
        <a:xfrm>
          <a:off x="258992" y="3407314"/>
          <a:ext cx="470896" cy="4708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840911-F64A-4802-B2C8-019A2BF96884}">
      <dsp:nvSpPr>
        <dsp:cNvPr id="0" name=""/>
        <dsp:cNvSpPr/>
      </dsp:nvSpPr>
      <dsp:spPr>
        <a:xfrm>
          <a:off x="988881" y="3214675"/>
          <a:ext cx="4042603" cy="856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12" tIns="90612" rIns="90612" bIns="90612" numCol="1" spcCol="1270" anchor="ctr" anchorCtr="0">
          <a:noAutofit/>
        </a:bodyPr>
        <a:lstStyle/>
        <a:p>
          <a:pPr marL="0" lvl="0" indent="0" algn="l" defTabSz="844550">
            <a:lnSpc>
              <a:spcPct val="90000"/>
            </a:lnSpc>
            <a:spcBef>
              <a:spcPct val="0"/>
            </a:spcBef>
            <a:spcAft>
              <a:spcPct val="35000"/>
            </a:spcAft>
            <a:buNone/>
          </a:pPr>
          <a:r>
            <a:rPr lang="en-IN" sz="1900" kern="1200"/>
            <a:t>Result </a:t>
          </a:r>
          <a:endParaRPr lang="en-US" sz="1900" kern="1200"/>
        </a:p>
      </dsp:txBody>
      <dsp:txXfrm>
        <a:off x="988881" y="3214675"/>
        <a:ext cx="4042603" cy="856174"/>
      </dsp:txXfrm>
    </dsp:sp>
    <dsp:sp modelId="{3D9AB7C2-AFE6-4DD2-B11A-CCA776BE0BA8}">
      <dsp:nvSpPr>
        <dsp:cNvPr id="0" name=""/>
        <dsp:cNvSpPr/>
      </dsp:nvSpPr>
      <dsp:spPr>
        <a:xfrm>
          <a:off x="0" y="4284893"/>
          <a:ext cx="5031485" cy="8561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E71793-74D2-4F29-8D22-31A7584F9005}">
      <dsp:nvSpPr>
        <dsp:cNvPr id="0" name=""/>
        <dsp:cNvSpPr/>
      </dsp:nvSpPr>
      <dsp:spPr>
        <a:xfrm>
          <a:off x="258992" y="4477532"/>
          <a:ext cx="470896" cy="4708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1604A9-308F-4A3E-84D6-3D0A44B49BED}">
      <dsp:nvSpPr>
        <dsp:cNvPr id="0" name=""/>
        <dsp:cNvSpPr/>
      </dsp:nvSpPr>
      <dsp:spPr>
        <a:xfrm>
          <a:off x="988881" y="4284893"/>
          <a:ext cx="4042603" cy="856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12" tIns="90612" rIns="90612" bIns="90612" numCol="1" spcCol="1270" anchor="ctr" anchorCtr="0">
          <a:noAutofit/>
        </a:bodyPr>
        <a:lstStyle/>
        <a:p>
          <a:pPr marL="0" lvl="0" indent="0" algn="l" defTabSz="844550">
            <a:lnSpc>
              <a:spcPct val="90000"/>
            </a:lnSpc>
            <a:spcBef>
              <a:spcPct val="0"/>
            </a:spcBef>
            <a:spcAft>
              <a:spcPct val="35000"/>
            </a:spcAft>
            <a:buNone/>
          </a:pPr>
          <a:r>
            <a:rPr lang="en-IN" sz="1900" kern="1200"/>
            <a:t>Conclusion</a:t>
          </a:r>
          <a:endParaRPr lang="en-US" sz="1900" kern="1200"/>
        </a:p>
      </dsp:txBody>
      <dsp:txXfrm>
        <a:off x="988881" y="4284893"/>
        <a:ext cx="4042603" cy="8561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11/30/2023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4195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11/30/2023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23173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11/30/2023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16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11/30/2023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4177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11/30/2023</a:t>
            </a:fld>
            <a:endParaRPr lang="en-US" dirty="0"/>
          </a:p>
        </p:txBody>
      </p:sp>
    </p:spTree>
    <p:extLst>
      <p:ext uri="{BB962C8B-B14F-4D97-AF65-F5344CB8AC3E}">
        <p14:creationId xmlns:p14="http://schemas.microsoft.com/office/powerpoint/2010/main" val="386506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11/30/2023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4917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11/30/2023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358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11/30/2023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55758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11/30/2023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89878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11/30/2023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9112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11/30/2023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84426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11/30/2023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14295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3.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 colorful circle with dots&#10;&#10;Description automatically generated">
            <a:extLst>
              <a:ext uri="{FF2B5EF4-FFF2-40B4-BE49-F238E27FC236}">
                <a16:creationId xmlns:a16="http://schemas.microsoft.com/office/drawing/2014/main" id="{6364FFEB-4D81-DA17-6C0E-B0A7AF3DC02B}"/>
              </a:ext>
            </a:extLst>
          </p:cNvPr>
          <p:cNvPicPr>
            <a:picLocks noChangeAspect="1"/>
          </p:cNvPicPr>
          <p:nvPr/>
        </p:nvPicPr>
        <p:blipFill rotWithShape="1">
          <a:blip r:embed="rId2"/>
          <a:srcRect t="23574" r="-1" b="13924"/>
          <a:stretch/>
        </p:blipFill>
        <p:spPr>
          <a:xfrm>
            <a:off x="-34948" y="-3587"/>
            <a:ext cx="12191695" cy="6857990"/>
          </a:xfrm>
          <a:prstGeom prst="rect">
            <a:avLst/>
          </a:prstGeom>
        </p:spPr>
      </p:pic>
      <p:sp>
        <p:nvSpPr>
          <p:cNvPr id="50" name="Freeform: Shape 49">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81377" y="1386250"/>
            <a:ext cx="4598786" cy="411340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50">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48354" y="1494845"/>
            <a:ext cx="4231543" cy="386112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Shape 51">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987224" y="1122042"/>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A3440A2-7A5D-25F8-2291-162D2830EA47}"/>
              </a:ext>
            </a:extLst>
          </p:cNvPr>
          <p:cNvSpPr>
            <a:spLocks noGrp="1"/>
          </p:cNvSpPr>
          <p:nvPr>
            <p:ph type="ctrTitle"/>
          </p:nvPr>
        </p:nvSpPr>
        <p:spPr>
          <a:xfrm>
            <a:off x="1784163" y="2192141"/>
            <a:ext cx="3349812" cy="1816931"/>
          </a:xfrm>
        </p:spPr>
        <p:txBody>
          <a:bodyPr anchor="b">
            <a:normAutofit/>
          </a:bodyPr>
          <a:lstStyle/>
          <a:p>
            <a:pPr algn="ctr">
              <a:lnSpc>
                <a:spcPct val="110000"/>
              </a:lnSpc>
            </a:pPr>
            <a:r>
              <a:rPr lang="en-IN" sz="3200" dirty="0" err="1">
                <a:solidFill>
                  <a:schemeClr val="tx1">
                    <a:lumMod val="75000"/>
                    <a:lumOff val="25000"/>
                  </a:schemeClr>
                </a:solidFill>
              </a:rPr>
              <a:t>B.Tech</a:t>
            </a:r>
            <a:r>
              <a:rPr lang="en-IN" sz="3200" dirty="0">
                <a:solidFill>
                  <a:schemeClr val="tx1">
                    <a:lumMod val="75000"/>
                    <a:lumOff val="25000"/>
                  </a:schemeClr>
                </a:solidFill>
              </a:rPr>
              <a:t> Project Presentation </a:t>
            </a:r>
          </a:p>
        </p:txBody>
      </p:sp>
      <p:sp>
        <p:nvSpPr>
          <p:cNvPr id="3" name="Subtitle 2">
            <a:extLst>
              <a:ext uri="{FF2B5EF4-FFF2-40B4-BE49-F238E27FC236}">
                <a16:creationId xmlns:a16="http://schemas.microsoft.com/office/drawing/2014/main" id="{11F0FB00-FD97-8797-86A3-6F8D3547BAD8}"/>
              </a:ext>
            </a:extLst>
          </p:cNvPr>
          <p:cNvSpPr>
            <a:spLocks noGrp="1"/>
          </p:cNvSpPr>
          <p:nvPr>
            <p:ph type="subTitle" idx="1"/>
          </p:nvPr>
        </p:nvSpPr>
        <p:spPr>
          <a:xfrm>
            <a:off x="1807487" y="4012669"/>
            <a:ext cx="3146565" cy="901371"/>
          </a:xfrm>
        </p:spPr>
        <p:txBody>
          <a:bodyPr anchor="t">
            <a:noAutofit/>
          </a:bodyPr>
          <a:lstStyle/>
          <a:p>
            <a:pPr algn="ctr">
              <a:lnSpc>
                <a:spcPct val="120000"/>
              </a:lnSpc>
            </a:pPr>
            <a:r>
              <a:rPr lang="en-IN" sz="1800" dirty="0">
                <a:solidFill>
                  <a:schemeClr val="tx1">
                    <a:lumMod val="75000"/>
                    <a:lumOff val="25000"/>
                  </a:schemeClr>
                </a:solidFill>
              </a:rPr>
              <a:t>Predicting Pneumonia </a:t>
            </a:r>
            <a:r>
              <a:rPr lang="en-IN" sz="2000" dirty="0">
                <a:solidFill>
                  <a:schemeClr val="tx1">
                    <a:lumMod val="75000"/>
                    <a:lumOff val="25000"/>
                  </a:schemeClr>
                </a:solidFill>
              </a:rPr>
              <a:t>using</a:t>
            </a:r>
            <a:r>
              <a:rPr lang="en-IN" sz="1800" dirty="0">
                <a:solidFill>
                  <a:schemeClr val="tx1">
                    <a:lumMod val="75000"/>
                    <a:lumOff val="25000"/>
                  </a:schemeClr>
                </a:solidFill>
              </a:rPr>
              <a:t> CNN</a:t>
            </a:r>
          </a:p>
        </p:txBody>
      </p:sp>
      <p:sp>
        <p:nvSpPr>
          <p:cNvPr id="53" name="Freeform: Shape 52">
            <a:extLst>
              <a:ext uri="{FF2B5EF4-FFF2-40B4-BE49-F238E27FC236}">
                <a16:creationId xmlns:a16="http://schemas.microsoft.com/office/drawing/2014/main" id="{9DF0CCBF-D7FD-451C-92EB-84C362B69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0901" y="1264257"/>
            <a:ext cx="4534335" cy="423539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object 2" descr="A logo with a red and green circle and a drop of water&#10;&#10;Description automatically generated">
            <a:extLst>
              <a:ext uri="{FF2B5EF4-FFF2-40B4-BE49-F238E27FC236}">
                <a16:creationId xmlns:a16="http://schemas.microsoft.com/office/drawing/2014/main" id="{F07DD0E8-E57F-5987-5C27-C4E8945FA4D8}"/>
              </a:ext>
            </a:extLst>
          </p:cNvPr>
          <p:cNvPicPr/>
          <p:nvPr/>
        </p:nvPicPr>
        <p:blipFill rotWithShape="1">
          <a:blip r:embed="rId3" cstate="print"/>
          <a:srcRect t="2080" r="4" b="8018"/>
          <a:stretch/>
        </p:blipFill>
        <p:spPr>
          <a:xfrm>
            <a:off x="6882275" y="1494845"/>
            <a:ext cx="4117587" cy="3723066"/>
          </a:xfrm>
          <a:custGeom>
            <a:avLst/>
            <a:gdLst/>
            <a:ahLst/>
            <a:cxnLst/>
            <a:rect l="l" t="t" r="r" b="b"/>
            <a:pathLst>
              <a:path w="3952684" h="3588642">
                <a:moveTo>
                  <a:pt x="2262021" y="0"/>
                </a:moveTo>
                <a:cubicBezTo>
                  <a:pt x="2521915" y="0"/>
                  <a:pt x="2761111" y="48268"/>
                  <a:pt x="2973080" y="143330"/>
                </a:cubicBezTo>
                <a:cubicBezTo>
                  <a:pt x="3171733" y="232491"/>
                  <a:pt x="3346211" y="362626"/>
                  <a:pt x="3491678" y="530048"/>
                </a:cubicBezTo>
                <a:cubicBezTo>
                  <a:pt x="3788979" y="872350"/>
                  <a:pt x="3952684" y="1358801"/>
                  <a:pt x="3952684" y="1899831"/>
                </a:cubicBezTo>
                <a:cubicBezTo>
                  <a:pt x="3952684" y="2115686"/>
                  <a:pt x="3889322" y="2288927"/>
                  <a:pt x="3747331" y="2461593"/>
                </a:cubicBezTo>
                <a:cubicBezTo>
                  <a:pt x="3598809" y="2642210"/>
                  <a:pt x="3375643" y="2808567"/>
                  <a:pt x="3139331" y="2984675"/>
                </a:cubicBezTo>
                <a:cubicBezTo>
                  <a:pt x="3095732" y="3017128"/>
                  <a:pt x="3050692" y="3050728"/>
                  <a:pt x="3005652" y="3084736"/>
                </a:cubicBezTo>
                <a:cubicBezTo>
                  <a:pt x="2602495" y="3389096"/>
                  <a:pt x="2308249" y="3588642"/>
                  <a:pt x="1907213" y="3588642"/>
                </a:cubicBezTo>
                <a:cubicBezTo>
                  <a:pt x="1296158" y="3588642"/>
                  <a:pt x="863400" y="3343695"/>
                  <a:pt x="460242" y="2769559"/>
                </a:cubicBezTo>
                <a:cubicBezTo>
                  <a:pt x="407483" y="2694411"/>
                  <a:pt x="355911" y="2626066"/>
                  <a:pt x="306036" y="2560014"/>
                </a:cubicBezTo>
                <a:cubicBezTo>
                  <a:pt x="99326" y="2286139"/>
                  <a:pt x="0" y="2143712"/>
                  <a:pt x="0" y="1899831"/>
                </a:cubicBezTo>
                <a:cubicBezTo>
                  <a:pt x="0" y="1657671"/>
                  <a:pt x="62259" y="1418460"/>
                  <a:pt x="184911" y="1188839"/>
                </a:cubicBezTo>
                <a:cubicBezTo>
                  <a:pt x="304934" y="964216"/>
                  <a:pt x="476527" y="758606"/>
                  <a:pt x="694859" y="577907"/>
                </a:cubicBezTo>
                <a:cubicBezTo>
                  <a:pt x="909458" y="400240"/>
                  <a:pt x="1164345" y="253716"/>
                  <a:pt x="1432127" y="154228"/>
                </a:cubicBezTo>
                <a:cubicBezTo>
                  <a:pt x="1707119" y="51875"/>
                  <a:pt x="1986436" y="0"/>
                  <a:pt x="2262021" y="0"/>
                </a:cubicBezTo>
                <a:close/>
              </a:path>
            </a:pathLst>
          </a:custGeom>
        </p:spPr>
      </p:pic>
      <p:sp>
        <p:nvSpPr>
          <p:cNvPr id="54" name="Freeform: Shape 53">
            <a:extLst>
              <a:ext uri="{FF2B5EF4-FFF2-40B4-BE49-F238E27FC236}">
                <a16:creationId xmlns:a16="http://schemas.microsoft.com/office/drawing/2014/main" id="{2B1B8EEB-4E8B-43EC-AB8F-F7E2CD968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0000">
            <a:off x="6516303" y="1122043"/>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Subtitle 2">
            <a:extLst>
              <a:ext uri="{FF2B5EF4-FFF2-40B4-BE49-F238E27FC236}">
                <a16:creationId xmlns:a16="http://schemas.microsoft.com/office/drawing/2014/main" id="{FE808130-A331-3383-2B70-4A67B74ADE36}"/>
              </a:ext>
            </a:extLst>
          </p:cNvPr>
          <p:cNvSpPr txBox="1">
            <a:spLocks/>
          </p:cNvSpPr>
          <p:nvPr/>
        </p:nvSpPr>
        <p:spPr>
          <a:xfrm>
            <a:off x="-424764" y="5608247"/>
            <a:ext cx="4598786" cy="1013421"/>
          </a:xfrm>
          <a:prstGeom prst="rect">
            <a:avLst/>
          </a:prstGeom>
        </p:spPr>
        <p:txBody>
          <a:bodyPr vert="horz" lIns="109728" tIns="109728" rIns="109728" bIns="9144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400" b="0" kern="1200" spc="150" baseline="0">
                <a:solidFill>
                  <a:schemeClr val="tx1">
                    <a:lumMod val="85000"/>
                    <a:lumOff val="15000"/>
                  </a:schemeClr>
                </a:solidFill>
                <a:latin typeface="+mn-lt"/>
                <a:ea typeface="+mn-ea"/>
                <a:cs typeface="+mn-cs"/>
              </a:defRPr>
            </a:lvl1pPr>
            <a:lvl2pPr marL="457200" indent="0" algn="ctr" defTabSz="914400" rtl="0" eaLnBrk="1" latinLnBrk="0" hangingPunct="1">
              <a:lnSpc>
                <a:spcPct val="140000"/>
              </a:lnSpc>
              <a:spcBef>
                <a:spcPts val="930"/>
              </a:spcBef>
              <a:buFont typeface="Corbel" panose="020B0503020204020204" pitchFamily="34" charset="0"/>
              <a:buNone/>
              <a:defRPr sz="2000" kern="1200" spc="150" baseline="0">
                <a:solidFill>
                  <a:schemeClr val="tx1">
                    <a:lumMod val="75000"/>
                    <a:lumOff val="25000"/>
                  </a:schemeClr>
                </a:solidFill>
                <a:latin typeface="+mn-lt"/>
                <a:ea typeface="+mn-ea"/>
                <a:cs typeface="+mn-cs"/>
              </a:defRPr>
            </a:lvl2pPr>
            <a:lvl3pPr marL="914400" indent="0" algn="ctr" defTabSz="914400" rtl="0" eaLnBrk="1" latinLnBrk="0" hangingPunct="1">
              <a:lnSpc>
                <a:spcPct val="140000"/>
              </a:lnSpc>
              <a:spcBef>
                <a:spcPts val="930"/>
              </a:spcBef>
              <a:buFont typeface="Corbel" panose="020B0503020204020204" pitchFamily="34" charset="0"/>
              <a:buNone/>
              <a:defRPr sz="1800" i="1" kern="1200" spc="150" baseline="0">
                <a:solidFill>
                  <a:schemeClr val="tx1">
                    <a:lumMod val="75000"/>
                    <a:lumOff val="25000"/>
                  </a:schemeClr>
                </a:solidFill>
                <a:latin typeface="+mn-lt"/>
                <a:ea typeface="+mn-ea"/>
                <a:cs typeface="+mn-cs"/>
              </a:defRPr>
            </a:lvl3pPr>
            <a:lvl4pPr marL="1371600" indent="0" algn="ctr"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4pPr>
            <a:lvl5pPr marL="1828800" indent="0" algn="ctr" defTabSz="914400" rtl="0" eaLnBrk="1" latinLnBrk="0" hangingPunct="1">
              <a:lnSpc>
                <a:spcPct val="140000"/>
              </a:lnSpc>
              <a:spcBef>
                <a:spcPts val="930"/>
              </a:spcBef>
              <a:buFont typeface="Corbel" panose="020B0503020204020204" pitchFamily="34" charset="0"/>
              <a:buNone/>
              <a:defRPr sz="1600" i="1" kern="1200" spc="150" baseline="0">
                <a:solidFill>
                  <a:schemeClr val="tx1">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algn="ctr">
              <a:lnSpc>
                <a:spcPct val="120000"/>
              </a:lnSpc>
            </a:pPr>
            <a:r>
              <a:rPr lang="en-IN" sz="2000" b="1" dirty="0">
                <a:solidFill>
                  <a:schemeClr val="tx1">
                    <a:lumMod val="75000"/>
                    <a:lumOff val="25000"/>
                  </a:schemeClr>
                </a:solidFill>
              </a:rPr>
              <a:t>BTP Supervisor:</a:t>
            </a:r>
          </a:p>
          <a:p>
            <a:pPr algn="ctr">
              <a:lnSpc>
                <a:spcPct val="120000"/>
              </a:lnSpc>
            </a:pPr>
            <a:r>
              <a:rPr lang="en-IN" sz="2000" dirty="0">
                <a:solidFill>
                  <a:schemeClr val="tx1">
                    <a:lumMod val="75000"/>
                    <a:lumOff val="25000"/>
                  </a:schemeClr>
                </a:solidFill>
              </a:rPr>
              <a:t>Dr. Susham Biswas </a:t>
            </a:r>
            <a:br>
              <a:rPr lang="en-IN" sz="2000" dirty="0">
                <a:solidFill>
                  <a:schemeClr val="tx1">
                    <a:lumMod val="75000"/>
                    <a:lumOff val="25000"/>
                  </a:schemeClr>
                </a:solidFill>
              </a:rPr>
            </a:br>
            <a:r>
              <a:rPr lang="en-IN" sz="2000" dirty="0">
                <a:solidFill>
                  <a:schemeClr val="tx1">
                    <a:lumMod val="75000"/>
                    <a:lumOff val="25000"/>
                  </a:schemeClr>
                </a:solidFill>
              </a:rPr>
              <a:t> </a:t>
            </a:r>
          </a:p>
        </p:txBody>
      </p:sp>
    </p:spTree>
    <p:extLst>
      <p:ext uri="{BB962C8B-B14F-4D97-AF65-F5344CB8AC3E}">
        <p14:creationId xmlns:p14="http://schemas.microsoft.com/office/powerpoint/2010/main" val="4114265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5A63-D367-E97B-DCF3-37814B7820F5}"/>
              </a:ext>
            </a:extLst>
          </p:cNvPr>
          <p:cNvSpPr>
            <a:spLocks noGrp="1"/>
          </p:cNvSpPr>
          <p:nvPr>
            <p:ph type="title"/>
          </p:nvPr>
        </p:nvSpPr>
        <p:spPr>
          <a:xfrm>
            <a:off x="231585" y="233264"/>
            <a:ext cx="6665977" cy="875771"/>
          </a:xfrm>
        </p:spPr>
        <p:txBody>
          <a:bodyPr/>
          <a:lstStyle/>
          <a:p>
            <a:r>
              <a:rPr lang="en-IN" dirty="0"/>
              <a:t>Result</a:t>
            </a:r>
          </a:p>
        </p:txBody>
      </p:sp>
      <p:sp>
        <p:nvSpPr>
          <p:cNvPr id="3" name="Text Placeholder 2">
            <a:extLst>
              <a:ext uri="{FF2B5EF4-FFF2-40B4-BE49-F238E27FC236}">
                <a16:creationId xmlns:a16="http://schemas.microsoft.com/office/drawing/2014/main" id="{8EE1D5FE-F82C-8099-158F-16875F710F94}"/>
              </a:ext>
            </a:extLst>
          </p:cNvPr>
          <p:cNvSpPr>
            <a:spLocks noGrp="1"/>
          </p:cNvSpPr>
          <p:nvPr>
            <p:ph type="body" idx="1"/>
          </p:nvPr>
        </p:nvSpPr>
        <p:spPr>
          <a:xfrm>
            <a:off x="401217" y="1035698"/>
            <a:ext cx="10919054" cy="5026774"/>
          </a:xfrm>
        </p:spPr>
        <p:txBody>
          <a:bodyPr/>
          <a:lstStyle/>
          <a:p>
            <a:pPr marL="12700" marR="5080">
              <a:lnSpc>
                <a:spcPct val="117200"/>
              </a:lnSpc>
              <a:spcBef>
                <a:spcPts val="90"/>
              </a:spcBef>
            </a:pPr>
            <a:r>
              <a:rPr lang="en-US" sz="2000" dirty="0">
                <a:solidFill>
                  <a:srgbClr val="202124"/>
                </a:solidFill>
                <a:latin typeface="Arial MT"/>
                <a:cs typeface="Arial MT"/>
              </a:rPr>
              <a:t>A</a:t>
            </a:r>
            <a:r>
              <a:rPr lang="en-US" sz="2000" spc="10" dirty="0">
                <a:solidFill>
                  <a:srgbClr val="202124"/>
                </a:solidFill>
                <a:latin typeface="Arial MT"/>
                <a:cs typeface="Arial MT"/>
              </a:rPr>
              <a:t> </a:t>
            </a:r>
            <a:r>
              <a:rPr lang="en-US" sz="2000" dirty="0">
                <a:solidFill>
                  <a:srgbClr val="202124"/>
                </a:solidFill>
                <a:latin typeface="Arial MT"/>
                <a:cs typeface="Arial MT"/>
              </a:rPr>
              <a:t>Confusion</a:t>
            </a:r>
            <a:r>
              <a:rPr lang="en-US" sz="2000" spc="25" dirty="0">
                <a:solidFill>
                  <a:srgbClr val="202124"/>
                </a:solidFill>
                <a:latin typeface="Arial MT"/>
                <a:cs typeface="Arial MT"/>
              </a:rPr>
              <a:t> </a:t>
            </a:r>
            <a:r>
              <a:rPr lang="en-US" sz="2000" dirty="0">
                <a:solidFill>
                  <a:srgbClr val="202124"/>
                </a:solidFill>
                <a:latin typeface="Arial MT"/>
                <a:cs typeface="Arial MT"/>
              </a:rPr>
              <a:t>matrix</a:t>
            </a:r>
            <a:r>
              <a:rPr lang="en-US" sz="2000" spc="20" dirty="0">
                <a:solidFill>
                  <a:srgbClr val="202124"/>
                </a:solidFill>
                <a:latin typeface="Arial MT"/>
                <a:cs typeface="Arial MT"/>
              </a:rPr>
              <a:t> </a:t>
            </a:r>
            <a:r>
              <a:rPr lang="en-US" sz="2000" dirty="0">
                <a:solidFill>
                  <a:srgbClr val="202124"/>
                </a:solidFill>
                <a:latin typeface="Arial MT"/>
                <a:cs typeface="Arial MT"/>
              </a:rPr>
              <a:t>is</a:t>
            </a:r>
            <a:r>
              <a:rPr lang="en-US" sz="2000" spc="25" dirty="0">
                <a:solidFill>
                  <a:srgbClr val="202124"/>
                </a:solidFill>
                <a:latin typeface="Arial MT"/>
                <a:cs typeface="Arial MT"/>
              </a:rPr>
              <a:t> </a:t>
            </a:r>
            <a:r>
              <a:rPr lang="en-US" sz="2000" dirty="0">
                <a:solidFill>
                  <a:srgbClr val="202124"/>
                </a:solidFill>
                <a:latin typeface="Arial MT"/>
                <a:cs typeface="Arial MT"/>
              </a:rPr>
              <a:t>an</a:t>
            </a:r>
            <a:r>
              <a:rPr lang="en-US" sz="2000" spc="20" dirty="0">
                <a:solidFill>
                  <a:srgbClr val="202124"/>
                </a:solidFill>
                <a:latin typeface="Arial MT"/>
                <a:cs typeface="Arial MT"/>
              </a:rPr>
              <a:t> </a:t>
            </a:r>
            <a:r>
              <a:rPr lang="en-US" sz="2000" dirty="0">
                <a:solidFill>
                  <a:srgbClr val="202124"/>
                </a:solidFill>
                <a:latin typeface="Arial MT"/>
                <a:cs typeface="Arial MT"/>
              </a:rPr>
              <a:t>N</a:t>
            </a:r>
            <a:r>
              <a:rPr lang="en-US" sz="2000" spc="25" dirty="0">
                <a:solidFill>
                  <a:srgbClr val="202124"/>
                </a:solidFill>
                <a:latin typeface="Arial MT"/>
                <a:cs typeface="Arial MT"/>
              </a:rPr>
              <a:t> </a:t>
            </a:r>
            <a:r>
              <a:rPr lang="en-US" sz="2000" dirty="0">
                <a:solidFill>
                  <a:srgbClr val="202124"/>
                </a:solidFill>
                <a:latin typeface="Arial MT"/>
                <a:cs typeface="Arial MT"/>
              </a:rPr>
              <a:t>x</a:t>
            </a:r>
            <a:r>
              <a:rPr lang="en-US" sz="2000" spc="20" dirty="0">
                <a:solidFill>
                  <a:srgbClr val="202124"/>
                </a:solidFill>
                <a:latin typeface="Arial MT"/>
                <a:cs typeface="Arial MT"/>
              </a:rPr>
              <a:t> </a:t>
            </a:r>
            <a:r>
              <a:rPr lang="en-US" sz="2000" dirty="0">
                <a:solidFill>
                  <a:srgbClr val="202124"/>
                </a:solidFill>
                <a:latin typeface="Arial MT"/>
                <a:cs typeface="Arial MT"/>
              </a:rPr>
              <a:t>N</a:t>
            </a:r>
            <a:r>
              <a:rPr lang="en-US" sz="2000" spc="25" dirty="0">
                <a:solidFill>
                  <a:srgbClr val="202124"/>
                </a:solidFill>
                <a:latin typeface="Arial MT"/>
                <a:cs typeface="Arial MT"/>
              </a:rPr>
              <a:t> </a:t>
            </a:r>
            <a:r>
              <a:rPr lang="en-US" sz="2000" dirty="0">
                <a:solidFill>
                  <a:srgbClr val="202124"/>
                </a:solidFill>
                <a:latin typeface="Arial MT"/>
                <a:cs typeface="Arial MT"/>
              </a:rPr>
              <a:t>matrix</a:t>
            </a:r>
            <a:r>
              <a:rPr lang="en-US" sz="2000" spc="20" dirty="0">
                <a:solidFill>
                  <a:srgbClr val="202124"/>
                </a:solidFill>
                <a:latin typeface="Arial MT"/>
                <a:cs typeface="Arial MT"/>
              </a:rPr>
              <a:t> </a:t>
            </a:r>
            <a:r>
              <a:rPr lang="en-US" sz="2000" dirty="0">
                <a:solidFill>
                  <a:srgbClr val="202124"/>
                </a:solidFill>
                <a:latin typeface="Arial MT"/>
                <a:cs typeface="Arial MT"/>
              </a:rPr>
              <a:t>used</a:t>
            </a:r>
            <a:r>
              <a:rPr lang="en-US" sz="2000" spc="25" dirty="0">
                <a:solidFill>
                  <a:srgbClr val="202124"/>
                </a:solidFill>
                <a:latin typeface="Arial MT"/>
                <a:cs typeface="Arial MT"/>
              </a:rPr>
              <a:t> </a:t>
            </a:r>
            <a:r>
              <a:rPr lang="en-US" sz="2000" spc="-25" dirty="0">
                <a:solidFill>
                  <a:srgbClr val="202124"/>
                </a:solidFill>
                <a:latin typeface="Arial MT"/>
                <a:cs typeface="Arial MT"/>
              </a:rPr>
              <a:t>for </a:t>
            </a:r>
            <a:r>
              <a:rPr lang="en-US" sz="2000" dirty="0">
                <a:solidFill>
                  <a:srgbClr val="202124"/>
                </a:solidFill>
                <a:latin typeface="Arial MT"/>
                <a:cs typeface="Arial MT"/>
              </a:rPr>
              <a:t>evaluating</a:t>
            </a:r>
            <a:r>
              <a:rPr lang="en-US" sz="2000" spc="25" dirty="0">
                <a:solidFill>
                  <a:srgbClr val="202124"/>
                </a:solidFill>
                <a:latin typeface="Arial MT"/>
                <a:cs typeface="Arial MT"/>
              </a:rPr>
              <a:t> </a:t>
            </a:r>
            <a:r>
              <a:rPr lang="en-US" sz="2000" dirty="0">
                <a:solidFill>
                  <a:srgbClr val="202124"/>
                </a:solidFill>
                <a:latin typeface="Arial MT"/>
                <a:cs typeface="Arial MT"/>
              </a:rPr>
              <a:t>the</a:t>
            </a:r>
            <a:r>
              <a:rPr lang="en-US" sz="2000" spc="30" dirty="0">
                <a:solidFill>
                  <a:srgbClr val="202124"/>
                </a:solidFill>
                <a:latin typeface="Arial MT"/>
                <a:cs typeface="Arial MT"/>
              </a:rPr>
              <a:t> </a:t>
            </a:r>
            <a:r>
              <a:rPr lang="en-US" sz="2000" dirty="0">
                <a:solidFill>
                  <a:srgbClr val="202124"/>
                </a:solidFill>
                <a:latin typeface="Arial MT"/>
                <a:cs typeface="Arial MT"/>
              </a:rPr>
              <a:t>performance</a:t>
            </a:r>
            <a:r>
              <a:rPr lang="en-US" sz="2000" spc="30" dirty="0">
                <a:solidFill>
                  <a:srgbClr val="202124"/>
                </a:solidFill>
                <a:latin typeface="Arial MT"/>
                <a:cs typeface="Arial MT"/>
              </a:rPr>
              <a:t> </a:t>
            </a:r>
            <a:r>
              <a:rPr lang="en-US" sz="2000" dirty="0">
                <a:solidFill>
                  <a:srgbClr val="202124"/>
                </a:solidFill>
                <a:latin typeface="Arial MT"/>
                <a:cs typeface="Arial MT"/>
              </a:rPr>
              <a:t>of</a:t>
            </a:r>
            <a:r>
              <a:rPr lang="en-US" sz="2000" spc="30" dirty="0">
                <a:solidFill>
                  <a:srgbClr val="202124"/>
                </a:solidFill>
                <a:latin typeface="Arial MT"/>
                <a:cs typeface="Arial MT"/>
              </a:rPr>
              <a:t> </a:t>
            </a:r>
            <a:r>
              <a:rPr lang="en-US" sz="2000" dirty="0">
                <a:solidFill>
                  <a:srgbClr val="202124"/>
                </a:solidFill>
                <a:latin typeface="Arial MT"/>
                <a:cs typeface="Arial MT"/>
              </a:rPr>
              <a:t>a</a:t>
            </a:r>
            <a:r>
              <a:rPr lang="en-US" sz="2000" spc="30" dirty="0">
                <a:solidFill>
                  <a:srgbClr val="202124"/>
                </a:solidFill>
                <a:latin typeface="Arial MT"/>
                <a:cs typeface="Arial MT"/>
              </a:rPr>
              <a:t> </a:t>
            </a:r>
            <a:r>
              <a:rPr lang="en-US" sz="2000" dirty="0">
                <a:solidFill>
                  <a:srgbClr val="202124"/>
                </a:solidFill>
                <a:latin typeface="Arial MT"/>
                <a:cs typeface="Arial MT"/>
              </a:rPr>
              <a:t>classification</a:t>
            </a:r>
            <a:r>
              <a:rPr lang="en-US" sz="2000" spc="30" dirty="0">
                <a:solidFill>
                  <a:srgbClr val="202124"/>
                </a:solidFill>
                <a:latin typeface="Arial MT"/>
                <a:cs typeface="Arial MT"/>
              </a:rPr>
              <a:t> </a:t>
            </a:r>
            <a:r>
              <a:rPr lang="en-US" sz="2000" spc="-10" dirty="0">
                <a:solidFill>
                  <a:srgbClr val="202124"/>
                </a:solidFill>
                <a:latin typeface="Arial MT"/>
                <a:cs typeface="Arial MT"/>
              </a:rPr>
              <a:t>model, </a:t>
            </a:r>
            <a:r>
              <a:rPr lang="en-US" sz="2000" dirty="0">
                <a:solidFill>
                  <a:srgbClr val="202124"/>
                </a:solidFill>
                <a:latin typeface="Arial MT"/>
                <a:cs typeface="Arial MT"/>
              </a:rPr>
              <a:t>where</a:t>
            </a:r>
            <a:r>
              <a:rPr lang="en-US" sz="2000" spc="20" dirty="0">
                <a:solidFill>
                  <a:srgbClr val="202124"/>
                </a:solidFill>
                <a:latin typeface="Arial MT"/>
                <a:cs typeface="Arial MT"/>
              </a:rPr>
              <a:t> </a:t>
            </a:r>
            <a:r>
              <a:rPr lang="en-US" sz="2000" dirty="0">
                <a:solidFill>
                  <a:srgbClr val="202124"/>
                </a:solidFill>
                <a:latin typeface="Arial MT"/>
                <a:cs typeface="Arial MT"/>
              </a:rPr>
              <a:t>N</a:t>
            </a:r>
            <a:r>
              <a:rPr lang="en-US" sz="2000" spc="25" dirty="0">
                <a:solidFill>
                  <a:srgbClr val="202124"/>
                </a:solidFill>
                <a:latin typeface="Arial MT"/>
                <a:cs typeface="Arial MT"/>
              </a:rPr>
              <a:t> </a:t>
            </a:r>
            <a:r>
              <a:rPr lang="en-US" sz="2000" dirty="0">
                <a:solidFill>
                  <a:srgbClr val="202124"/>
                </a:solidFill>
                <a:latin typeface="Arial MT"/>
                <a:cs typeface="Arial MT"/>
              </a:rPr>
              <a:t>is</a:t>
            </a:r>
            <a:r>
              <a:rPr lang="en-US" sz="2000" spc="25" dirty="0">
                <a:solidFill>
                  <a:srgbClr val="202124"/>
                </a:solidFill>
                <a:latin typeface="Arial MT"/>
                <a:cs typeface="Arial MT"/>
              </a:rPr>
              <a:t> </a:t>
            </a:r>
            <a:r>
              <a:rPr lang="en-US" sz="2000" dirty="0">
                <a:solidFill>
                  <a:srgbClr val="202124"/>
                </a:solidFill>
                <a:latin typeface="Arial MT"/>
                <a:cs typeface="Arial MT"/>
              </a:rPr>
              <a:t>the</a:t>
            </a:r>
            <a:r>
              <a:rPr lang="en-US" sz="2000" spc="25" dirty="0">
                <a:solidFill>
                  <a:srgbClr val="202124"/>
                </a:solidFill>
                <a:latin typeface="Arial MT"/>
                <a:cs typeface="Arial MT"/>
              </a:rPr>
              <a:t> </a:t>
            </a:r>
            <a:r>
              <a:rPr lang="en-US" sz="2000" dirty="0">
                <a:solidFill>
                  <a:srgbClr val="202124"/>
                </a:solidFill>
                <a:latin typeface="Arial MT"/>
                <a:cs typeface="Arial MT"/>
              </a:rPr>
              <a:t>number</a:t>
            </a:r>
            <a:r>
              <a:rPr lang="en-US" sz="2000" spc="25" dirty="0">
                <a:solidFill>
                  <a:srgbClr val="202124"/>
                </a:solidFill>
                <a:latin typeface="Arial MT"/>
                <a:cs typeface="Arial MT"/>
              </a:rPr>
              <a:t> </a:t>
            </a:r>
            <a:r>
              <a:rPr lang="en-US" sz="2000" dirty="0">
                <a:solidFill>
                  <a:srgbClr val="202124"/>
                </a:solidFill>
                <a:latin typeface="Arial MT"/>
                <a:cs typeface="Arial MT"/>
              </a:rPr>
              <a:t>of</a:t>
            </a:r>
            <a:r>
              <a:rPr lang="en-US" sz="2000" spc="20" dirty="0">
                <a:solidFill>
                  <a:srgbClr val="202124"/>
                </a:solidFill>
                <a:latin typeface="Arial MT"/>
                <a:cs typeface="Arial MT"/>
              </a:rPr>
              <a:t> </a:t>
            </a:r>
            <a:r>
              <a:rPr lang="en-US" sz="2000" dirty="0">
                <a:solidFill>
                  <a:srgbClr val="202124"/>
                </a:solidFill>
                <a:latin typeface="Arial MT"/>
                <a:cs typeface="Arial MT"/>
              </a:rPr>
              <a:t>target</a:t>
            </a:r>
            <a:r>
              <a:rPr lang="en-US" sz="2000" spc="25" dirty="0">
                <a:solidFill>
                  <a:srgbClr val="202124"/>
                </a:solidFill>
                <a:latin typeface="Arial MT"/>
                <a:cs typeface="Arial MT"/>
              </a:rPr>
              <a:t> </a:t>
            </a:r>
            <a:r>
              <a:rPr lang="en-US" sz="2000" dirty="0">
                <a:solidFill>
                  <a:srgbClr val="202124"/>
                </a:solidFill>
                <a:latin typeface="Arial MT"/>
                <a:cs typeface="Arial MT"/>
              </a:rPr>
              <a:t>classes.</a:t>
            </a:r>
            <a:r>
              <a:rPr lang="en-US" sz="2000" spc="10" dirty="0">
                <a:solidFill>
                  <a:srgbClr val="202124"/>
                </a:solidFill>
                <a:latin typeface="Arial MT"/>
                <a:cs typeface="Arial MT"/>
              </a:rPr>
              <a:t> </a:t>
            </a:r>
            <a:r>
              <a:rPr lang="en-US" sz="2000" dirty="0">
                <a:solidFill>
                  <a:srgbClr val="202124"/>
                </a:solidFill>
                <a:latin typeface="Arial MT"/>
                <a:cs typeface="Arial MT"/>
              </a:rPr>
              <a:t>The</a:t>
            </a:r>
            <a:r>
              <a:rPr lang="en-US" sz="2000" spc="25" dirty="0">
                <a:solidFill>
                  <a:srgbClr val="202124"/>
                </a:solidFill>
                <a:latin typeface="Arial MT"/>
                <a:cs typeface="Arial MT"/>
              </a:rPr>
              <a:t> </a:t>
            </a:r>
            <a:r>
              <a:rPr lang="en-US" sz="2000" spc="-10" dirty="0">
                <a:solidFill>
                  <a:srgbClr val="202124"/>
                </a:solidFill>
                <a:latin typeface="Arial MT"/>
                <a:cs typeface="Arial MT"/>
              </a:rPr>
              <a:t>matrix </a:t>
            </a:r>
            <a:r>
              <a:rPr lang="en-US" sz="2000" dirty="0">
                <a:solidFill>
                  <a:srgbClr val="202124"/>
                </a:solidFill>
                <a:latin typeface="Arial MT"/>
                <a:cs typeface="Arial MT"/>
              </a:rPr>
              <a:t>compares</a:t>
            </a:r>
            <a:r>
              <a:rPr lang="en-US" sz="2000" spc="35" dirty="0">
                <a:solidFill>
                  <a:srgbClr val="202124"/>
                </a:solidFill>
                <a:latin typeface="Arial MT"/>
                <a:cs typeface="Arial MT"/>
              </a:rPr>
              <a:t> </a:t>
            </a:r>
            <a:r>
              <a:rPr lang="en-US" sz="2000" dirty="0">
                <a:solidFill>
                  <a:srgbClr val="202124"/>
                </a:solidFill>
                <a:latin typeface="Arial MT"/>
                <a:cs typeface="Arial MT"/>
              </a:rPr>
              <a:t>the</a:t>
            </a:r>
            <a:r>
              <a:rPr lang="en-US" sz="2000" spc="35" dirty="0">
                <a:solidFill>
                  <a:srgbClr val="202124"/>
                </a:solidFill>
                <a:latin typeface="Arial MT"/>
                <a:cs typeface="Arial MT"/>
              </a:rPr>
              <a:t> </a:t>
            </a:r>
            <a:r>
              <a:rPr lang="en-US" sz="2000" dirty="0">
                <a:solidFill>
                  <a:srgbClr val="202124"/>
                </a:solidFill>
                <a:latin typeface="Arial MT"/>
                <a:cs typeface="Arial MT"/>
              </a:rPr>
              <a:t>actual</a:t>
            </a:r>
            <a:r>
              <a:rPr lang="en-US" sz="2000" spc="40" dirty="0">
                <a:solidFill>
                  <a:srgbClr val="202124"/>
                </a:solidFill>
                <a:latin typeface="Arial MT"/>
                <a:cs typeface="Arial MT"/>
              </a:rPr>
              <a:t> </a:t>
            </a:r>
            <a:r>
              <a:rPr lang="en-US" sz="2000" dirty="0">
                <a:solidFill>
                  <a:srgbClr val="202124"/>
                </a:solidFill>
                <a:latin typeface="Arial MT"/>
                <a:cs typeface="Arial MT"/>
              </a:rPr>
              <a:t>target</a:t>
            </a:r>
            <a:r>
              <a:rPr lang="en-US" sz="2000" spc="35" dirty="0">
                <a:solidFill>
                  <a:srgbClr val="202124"/>
                </a:solidFill>
                <a:latin typeface="Arial MT"/>
                <a:cs typeface="Arial MT"/>
              </a:rPr>
              <a:t> </a:t>
            </a:r>
            <a:r>
              <a:rPr lang="en-US" sz="2000" dirty="0">
                <a:solidFill>
                  <a:srgbClr val="202124"/>
                </a:solidFill>
                <a:latin typeface="Arial MT"/>
                <a:cs typeface="Arial MT"/>
              </a:rPr>
              <a:t>values</a:t>
            </a:r>
            <a:r>
              <a:rPr lang="en-US" sz="2000" spc="35" dirty="0">
                <a:solidFill>
                  <a:srgbClr val="202124"/>
                </a:solidFill>
                <a:latin typeface="Arial MT"/>
                <a:cs typeface="Arial MT"/>
              </a:rPr>
              <a:t> </a:t>
            </a:r>
            <a:r>
              <a:rPr lang="en-US" sz="2000" dirty="0">
                <a:solidFill>
                  <a:srgbClr val="202124"/>
                </a:solidFill>
                <a:latin typeface="Arial MT"/>
                <a:cs typeface="Arial MT"/>
              </a:rPr>
              <a:t>with</a:t>
            </a:r>
            <a:r>
              <a:rPr lang="en-US" sz="2000" spc="40" dirty="0">
                <a:solidFill>
                  <a:srgbClr val="202124"/>
                </a:solidFill>
                <a:latin typeface="Arial MT"/>
                <a:cs typeface="Arial MT"/>
              </a:rPr>
              <a:t> </a:t>
            </a:r>
            <a:r>
              <a:rPr lang="en-US" sz="2000" spc="-10" dirty="0">
                <a:solidFill>
                  <a:srgbClr val="202124"/>
                </a:solidFill>
                <a:latin typeface="Arial MT"/>
                <a:cs typeface="Arial MT"/>
              </a:rPr>
              <a:t>those </a:t>
            </a:r>
            <a:r>
              <a:rPr lang="en-US" sz="2000" dirty="0">
                <a:solidFill>
                  <a:srgbClr val="202124"/>
                </a:solidFill>
                <a:latin typeface="Arial MT"/>
                <a:cs typeface="Arial MT"/>
              </a:rPr>
              <a:t>predicted</a:t>
            </a:r>
            <a:r>
              <a:rPr lang="en-US" sz="2000" spc="25" dirty="0">
                <a:solidFill>
                  <a:srgbClr val="202124"/>
                </a:solidFill>
                <a:latin typeface="Arial MT"/>
                <a:cs typeface="Arial MT"/>
              </a:rPr>
              <a:t> </a:t>
            </a:r>
            <a:r>
              <a:rPr lang="en-US" sz="2000" dirty="0">
                <a:solidFill>
                  <a:srgbClr val="202124"/>
                </a:solidFill>
                <a:latin typeface="Arial MT"/>
                <a:cs typeface="Arial MT"/>
              </a:rPr>
              <a:t>by</a:t>
            </a:r>
            <a:r>
              <a:rPr lang="en-US" sz="2000" spc="30" dirty="0">
                <a:solidFill>
                  <a:srgbClr val="202124"/>
                </a:solidFill>
                <a:latin typeface="Arial MT"/>
                <a:cs typeface="Arial MT"/>
              </a:rPr>
              <a:t> </a:t>
            </a:r>
            <a:r>
              <a:rPr lang="en-US" sz="2000" dirty="0">
                <a:solidFill>
                  <a:srgbClr val="202124"/>
                </a:solidFill>
                <a:latin typeface="Arial MT"/>
                <a:cs typeface="Arial MT"/>
              </a:rPr>
              <a:t>the</a:t>
            </a:r>
            <a:r>
              <a:rPr lang="en-US" sz="2000" spc="30" dirty="0">
                <a:solidFill>
                  <a:srgbClr val="202124"/>
                </a:solidFill>
                <a:latin typeface="Arial MT"/>
                <a:cs typeface="Arial MT"/>
              </a:rPr>
              <a:t> </a:t>
            </a:r>
            <a:r>
              <a:rPr lang="en-US" sz="2000" dirty="0">
                <a:solidFill>
                  <a:srgbClr val="202124"/>
                </a:solidFill>
                <a:latin typeface="Arial MT"/>
                <a:cs typeface="Arial MT"/>
              </a:rPr>
              <a:t>machine</a:t>
            </a:r>
            <a:r>
              <a:rPr lang="en-US" sz="2000" spc="30" dirty="0">
                <a:solidFill>
                  <a:srgbClr val="202124"/>
                </a:solidFill>
                <a:latin typeface="Arial MT"/>
                <a:cs typeface="Arial MT"/>
              </a:rPr>
              <a:t> </a:t>
            </a:r>
            <a:r>
              <a:rPr lang="en-US" sz="2000" dirty="0">
                <a:solidFill>
                  <a:srgbClr val="202124"/>
                </a:solidFill>
                <a:latin typeface="Arial MT"/>
                <a:cs typeface="Arial MT"/>
              </a:rPr>
              <a:t>learning</a:t>
            </a:r>
            <a:r>
              <a:rPr lang="en-US" sz="2000" spc="30" dirty="0">
                <a:solidFill>
                  <a:srgbClr val="202124"/>
                </a:solidFill>
                <a:latin typeface="Arial MT"/>
                <a:cs typeface="Arial MT"/>
              </a:rPr>
              <a:t> </a:t>
            </a:r>
            <a:r>
              <a:rPr lang="en-US" sz="2000" spc="-10" dirty="0">
                <a:solidFill>
                  <a:srgbClr val="202124"/>
                </a:solidFill>
                <a:latin typeface="Arial MT"/>
                <a:cs typeface="Arial MT"/>
              </a:rPr>
              <a:t>model.</a:t>
            </a:r>
            <a:endParaRPr lang="en-US" sz="2000" dirty="0">
              <a:latin typeface="Arial MT"/>
              <a:cs typeface="Arial MT"/>
            </a:endParaRPr>
          </a:p>
          <a:p>
            <a:pPr>
              <a:lnSpc>
                <a:spcPct val="100000"/>
              </a:lnSpc>
              <a:spcBef>
                <a:spcPts val="110"/>
              </a:spcBef>
            </a:pPr>
            <a:endParaRPr lang="en-US" sz="2000" dirty="0">
              <a:latin typeface="Arial MT"/>
              <a:cs typeface="Arial MT"/>
            </a:endParaRPr>
          </a:p>
          <a:p>
            <a:pPr marL="12700" marR="182880">
              <a:lnSpc>
                <a:spcPct val="117300"/>
              </a:lnSpc>
            </a:pPr>
            <a:r>
              <a:rPr lang="en-US" sz="2000" dirty="0">
                <a:solidFill>
                  <a:srgbClr val="202124"/>
                </a:solidFill>
                <a:latin typeface="Arial MT"/>
                <a:cs typeface="Arial MT"/>
              </a:rPr>
              <a:t>Since</a:t>
            </a:r>
            <a:r>
              <a:rPr lang="en-US" sz="2000" spc="20" dirty="0">
                <a:solidFill>
                  <a:srgbClr val="202124"/>
                </a:solidFill>
                <a:latin typeface="Arial MT"/>
                <a:cs typeface="Arial MT"/>
              </a:rPr>
              <a:t> </a:t>
            </a:r>
            <a:r>
              <a:rPr lang="en-US" sz="2000" dirty="0">
                <a:solidFill>
                  <a:srgbClr val="202124"/>
                </a:solidFill>
                <a:latin typeface="Arial MT"/>
                <a:cs typeface="Arial MT"/>
              </a:rPr>
              <a:t>in</a:t>
            </a:r>
            <a:r>
              <a:rPr lang="en-US" sz="2000" spc="25" dirty="0">
                <a:solidFill>
                  <a:srgbClr val="202124"/>
                </a:solidFill>
                <a:latin typeface="Arial MT"/>
                <a:cs typeface="Arial MT"/>
              </a:rPr>
              <a:t> </a:t>
            </a:r>
            <a:r>
              <a:rPr lang="en-US" sz="2000" dirty="0">
                <a:solidFill>
                  <a:srgbClr val="202124"/>
                </a:solidFill>
                <a:latin typeface="Arial MT"/>
                <a:cs typeface="Arial MT"/>
              </a:rPr>
              <a:t>our</a:t>
            </a:r>
            <a:r>
              <a:rPr lang="en-US" sz="2000" spc="25" dirty="0">
                <a:solidFill>
                  <a:srgbClr val="202124"/>
                </a:solidFill>
                <a:latin typeface="Arial MT"/>
                <a:cs typeface="Arial MT"/>
              </a:rPr>
              <a:t> </a:t>
            </a:r>
            <a:r>
              <a:rPr lang="en-US" sz="2000" dirty="0">
                <a:solidFill>
                  <a:srgbClr val="202124"/>
                </a:solidFill>
                <a:latin typeface="Arial MT"/>
                <a:cs typeface="Arial MT"/>
              </a:rPr>
              <a:t>project</a:t>
            </a:r>
            <a:r>
              <a:rPr lang="en-US" sz="2000" spc="20" dirty="0">
                <a:solidFill>
                  <a:srgbClr val="202124"/>
                </a:solidFill>
                <a:latin typeface="Arial MT"/>
                <a:cs typeface="Arial MT"/>
              </a:rPr>
              <a:t> </a:t>
            </a:r>
            <a:r>
              <a:rPr lang="en-US" sz="2000" dirty="0">
                <a:solidFill>
                  <a:srgbClr val="202124"/>
                </a:solidFill>
                <a:latin typeface="Arial MT"/>
                <a:cs typeface="Arial MT"/>
              </a:rPr>
              <a:t>we</a:t>
            </a:r>
            <a:r>
              <a:rPr lang="en-US" sz="2000" spc="25" dirty="0">
                <a:solidFill>
                  <a:srgbClr val="202124"/>
                </a:solidFill>
                <a:latin typeface="Arial MT"/>
                <a:cs typeface="Arial MT"/>
              </a:rPr>
              <a:t> </a:t>
            </a:r>
            <a:r>
              <a:rPr lang="en-US" sz="2000" dirty="0">
                <a:solidFill>
                  <a:srgbClr val="202124"/>
                </a:solidFill>
                <a:latin typeface="Arial MT"/>
                <a:cs typeface="Arial MT"/>
              </a:rPr>
              <a:t>are</a:t>
            </a:r>
            <a:r>
              <a:rPr lang="en-US" sz="2000" spc="25" dirty="0">
                <a:solidFill>
                  <a:srgbClr val="202124"/>
                </a:solidFill>
                <a:latin typeface="Arial MT"/>
                <a:cs typeface="Arial MT"/>
              </a:rPr>
              <a:t> </a:t>
            </a:r>
            <a:r>
              <a:rPr lang="en-US" sz="2000" dirty="0">
                <a:solidFill>
                  <a:srgbClr val="202124"/>
                </a:solidFill>
                <a:latin typeface="Arial MT"/>
                <a:cs typeface="Arial MT"/>
              </a:rPr>
              <a:t>predicting</a:t>
            </a:r>
            <a:r>
              <a:rPr lang="en-US" sz="2000" spc="25" dirty="0">
                <a:solidFill>
                  <a:srgbClr val="202124"/>
                </a:solidFill>
                <a:latin typeface="Arial MT"/>
                <a:cs typeface="Arial MT"/>
              </a:rPr>
              <a:t> </a:t>
            </a:r>
            <a:r>
              <a:rPr lang="en-US" sz="2000" dirty="0">
                <a:solidFill>
                  <a:srgbClr val="202124"/>
                </a:solidFill>
                <a:latin typeface="Arial MT"/>
                <a:cs typeface="Arial MT"/>
              </a:rPr>
              <a:t>an</a:t>
            </a:r>
            <a:r>
              <a:rPr lang="en-US" sz="2000" spc="20" dirty="0">
                <a:solidFill>
                  <a:srgbClr val="202124"/>
                </a:solidFill>
                <a:latin typeface="Arial MT"/>
                <a:cs typeface="Arial MT"/>
              </a:rPr>
              <a:t> </a:t>
            </a:r>
            <a:r>
              <a:rPr lang="en-US" sz="2000" dirty="0">
                <a:solidFill>
                  <a:srgbClr val="202124"/>
                </a:solidFill>
                <a:latin typeface="Arial MT"/>
                <a:cs typeface="Arial MT"/>
              </a:rPr>
              <a:t>image</a:t>
            </a:r>
            <a:r>
              <a:rPr lang="en-US" sz="2000" spc="25" dirty="0">
                <a:solidFill>
                  <a:srgbClr val="202124"/>
                </a:solidFill>
                <a:latin typeface="Arial MT"/>
                <a:cs typeface="Arial MT"/>
              </a:rPr>
              <a:t> </a:t>
            </a:r>
            <a:r>
              <a:rPr lang="en-US" sz="2000" spc="-25" dirty="0">
                <a:solidFill>
                  <a:srgbClr val="202124"/>
                </a:solidFill>
                <a:latin typeface="Arial MT"/>
                <a:cs typeface="Arial MT"/>
              </a:rPr>
              <a:t>is </a:t>
            </a:r>
            <a:r>
              <a:rPr lang="en-US" sz="2000" dirty="0">
                <a:solidFill>
                  <a:srgbClr val="202124"/>
                </a:solidFill>
                <a:latin typeface="Arial MT"/>
                <a:cs typeface="Arial MT"/>
              </a:rPr>
              <a:t>pneumonic</a:t>
            </a:r>
            <a:r>
              <a:rPr lang="en-US" sz="2000" spc="30" dirty="0">
                <a:solidFill>
                  <a:srgbClr val="202124"/>
                </a:solidFill>
                <a:latin typeface="Arial MT"/>
                <a:cs typeface="Arial MT"/>
              </a:rPr>
              <a:t> </a:t>
            </a:r>
            <a:r>
              <a:rPr lang="en-US" sz="2000" dirty="0">
                <a:solidFill>
                  <a:srgbClr val="202124"/>
                </a:solidFill>
                <a:latin typeface="Arial MT"/>
                <a:cs typeface="Arial MT"/>
              </a:rPr>
              <a:t>or</a:t>
            </a:r>
            <a:r>
              <a:rPr lang="en-US" sz="2000" spc="30" dirty="0">
                <a:solidFill>
                  <a:srgbClr val="202124"/>
                </a:solidFill>
                <a:latin typeface="Arial MT"/>
                <a:cs typeface="Arial MT"/>
              </a:rPr>
              <a:t> </a:t>
            </a:r>
            <a:r>
              <a:rPr lang="en-US" sz="2000" dirty="0">
                <a:solidFill>
                  <a:srgbClr val="202124"/>
                </a:solidFill>
                <a:latin typeface="Arial MT"/>
                <a:cs typeface="Arial MT"/>
              </a:rPr>
              <a:t>normal,</a:t>
            </a:r>
            <a:r>
              <a:rPr lang="en-US" sz="2000" spc="35" dirty="0">
                <a:solidFill>
                  <a:srgbClr val="202124"/>
                </a:solidFill>
                <a:latin typeface="Arial MT"/>
                <a:cs typeface="Arial MT"/>
              </a:rPr>
              <a:t> </a:t>
            </a:r>
            <a:r>
              <a:rPr lang="en-US" sz="2000" dirty="0">
                <a:solidFill>
                  <a:srgbClr val="202124"/>
                </a:solidFill>
                <a:latin typeface="Arial MT"/>
                <a:cs typeface="Arial MT"/>
              </a:rPr>
              <a:t>or</a:t>
            </a:r>
            <a:r>
              <a:rPr lang="en-US" sz="2000" spc="30" dirty="0">
                <a:solidFill>
                  <a:srgbClr val="202124"/>
                </a:solidFill>
                <a:latin typeface="Arial MT"/>
                <a:cs typeface="Arial MT"/>
              </a:rPr>
              <a:t> </a:t>
            </a:r>
            <a:r>
              <a:rPr lang="en-US" sz="2000" dirty="0">
                <a:solidFill>
                  <a:srgbClr val="202124"/>
                </a:solidFill>
                <a:latin typeface="Arial MT"/>
                <a:cs typeface="Arial MT"/>
              </a:rPr>
              <a:t>we</a:t>
            </a:r>
            <a:r>
              <a:rPr lang="en-US" sz="2000" spc="30" dirty="0">
                <a:solidFill>
                  <a:srgbClr val="202124"/>
                </a:solidFill>
                <a:latin typeface="Arial MT"/>
                <a:cs typeface="Arial MT"/>
              </a:rPr>
              <a:t> </a:t>
            </a:r>
            <a:r>
              <a:rPr lang="en-US" sz="2000" dirty="0">
                <a:solidFill>
                  <a:srgbClr val="202124"/>
                </a:solidFill>
                <a:latin typeface="Arial MT"/>
                <a:cs typeface="Arial MT"/>
              </a:rPr>
              <a:t>are</a:t>
            </a:r>
            <a:r>
              <a:rPr lang="en-US" sz="2000" spc="35" dirty="0">
                <a:solidFill>
                  <a:srgbClr val="202124"/>
                </a:solidFill>
                <a:latin typeface="Arial MT"/>
                <a:cs typeface="Arial MT"/>
              </a:rPr>
              <a:t> </a:t>
            </a:r>
            <a:r>
              <a:rPr lang="en-US" sz="2000" dirty="0">
                <a:solidFill>
                  <a:srgbClr val="202124"/>
                </a:solidFill>
                <a:latin typeface="Arial MT"/>
                <a:cs typeface="Arial MT"/>
              </a:rPr>
              <a:t>doing</a:t>
            </a:r>
            <a:r>
              <a:rPr lang="en-US" sz="2000" spc="30" dirty="0">
                <a:solidFill>
                  <a:srgbClr val="202124"/>
                </a:solidFill>
                <a:latin typeface="Arial MT"/>
                <a:cs typeface="Arial MT"/>
              </a:rPr>
              <a:t> </a:t>
            </a:r>
            <a:r>
              <a:rPr lang="en-US" sz="2000" spc="-10" dirty="0">
                <a:solidFill>
                  <a:srgbClr val="202124"/>
                </a:solidFill>
                <a:latin typeface="Arial MT"/>
                <a:cs typeface="Arial MT"/>
              </a:rPr>
              <a:t>binary </a:t>
            </a:r>
            <a:r>
              <a:rPr lang="en-US" sz="2000" dirty="0">
                <a:solidFill>
                  <a:srgbClr val="202124"/>
                </a:solidFill>
                <a:latin typeface="Arial MT"/>
                <a:cs typeface="Arial MT"/>
              </a:rPr>
              <a:t>classification</a:t>
            </a:r>
            <a:r>
              <a:rPr lang="en-US" sz="2000" spc="15" dirty="0">
                <a:solidFill>
                  <a:srgbClr val="202124"/>
                </a:solidFill>
                <a:latin typeface="Arial MT"/>
                <a:cs typeface="Arial MT"/>
              </a:rPr>
              <a:t> </a:t>
            </a:r>
            <a:r>
              <a:rPr lang="en-US" sz="2000" dirty="0">
                <a:solidFill>
                  <a:srgbClr val="202124"/>
                </a:solidFill>
                <a:latin typeface="Arial MT"/>
                <a:cs typeface="Arial MT"/>
              </a:rPr>
              <a:t>we</a:t>
            </a:r>
            <a:r>
              <a:rPr lang="en-US" sz="2000" spc="15" dirty="0">
                <a:solidFill>
                  <a:srgbClr val="202124"/>
                </a:solidFill>
                <a:latin typeface="Arial MT"/>
                <a:cs typeface="Arial MT"/>
              </a:rPr>
              <a:t> </a:t>
            </a:r>
            <a:r>
              <a:rPr lang="en-US" sz="2000" dirty="0">
                <a:solidFill>
                  <a:srgbClr val="202124"/>
                </a:solidFill>
                <a:latin typeface="Arial MT"/>
                <a:cs typeface="Arial MT"/>
              </a:rPr>
              <a:t>will</a:t>
            </a:r>
            <a:r>
              <a:rPr lang="en-US" sz="2000" spc="15" dirty="0">
                <a:solidFill>
                  <a:srgbClr val="202124"/>
                </a:solidFill>
                <a:latin typeface="Arial MT"/>
                <a:cs typeface="Arial MT"/>
              </a:rPr>
              <a:t> </a:t>
            </a:r>
            <a:r>
              <a:rPr lang="en-US" sz="2000" dirty="0">
                <a:solidFill>
                  <a:srgbClr val="202124"/>
                </a:solidFill>
                <a:latin typeface="Arial MT"/>
                <a:cs typeface="Arial MT"/>
              </a:rPr>
              <a:t>be</a:t>
            </a:r>
            <a:r>
              <a:rPr lang="en-US" sz="2000" spc="30" dirty="0">
                <a:solidFill>
                  <a:srgbClr val="202124"/>
                </a:solidFill>
                <a:latin typeface="Arial MT"/>
                <a:cs typeface="Arial MT"/>
              </a:rPr>
              <a:t> </a:t>
            </a:r>
            <a:r>
              <a:rPr lang="en-US" sz="2000" dirty="0">
                <a:solidFill>
                  <a:srgbClr val="202124"/>
                </a:solidFill>
                <a:latin typeface="Arial MT"/>
                <a:cs typeface="Arial MT"/>
              </a:rPr>
              <a:t>having</a:t>
            </a:r>
            <a:r>
              <a:rPr lang="en-US" sz="2000" spc="15" dirty="0">
                <a:solidFill>
                  <a:srgbClr val="202124"/>
                </a:solidFill>
                <a:latin typeface="Arial MT"/>
                <a:cs typeface="Arial MT"/>
              </a:rPr>
              <a:t> </a:t>
            </a:r>
            <a:r>
              <a:rPr lang="en-US" sz="2000" dirty="0">
                <a:solidFill>
                  <a:srgbClr val="202124"/>
                </a:solidFill>
                <a:latin typeface="Arial MT"/>
                <a:cs typeface="Arial MT"/>
              </a:rPr>
              <a:t>a</a:t>
            </a:r>
            <a:r>
              <a:rPr lang="en-US" sz="2000" spc="15" dirty="0">
                <a:solidFill>
                  <a:srgbClr val="202124"/>
                </a:solidFill>
                <a:latin typeface="Arial MT"/>
                <a:cs typeface="Arial MT"/>
              </a:rPr>
              <a:t> </a:t>
            </a:r>
            <a:r>
              <a:rPr lang="en-US" sz="2000" dirty="0">
                <a:solidFill>
                  <a:srgbClr val="202124"/>
                </a:solidFill>
                <a:latin typeface="Arial MT"/>
                <a:cs typeface="Arial MT"/>
              </a:rPr>
              <a:t>2</a:t>
            </a:r>
            <a:r>
              <a:rPr lang="en-US" sz="2000" spc="20" dirty="0">
                <a:solidFill>
                  <a:srgbClr val="202124"/>
                </a:solidFill>
                <a:latin typeface="Arial MT"/>
                <a:cs typeface="Arial MT"/>
              </a:rPr>
              <a:t> </a:t>
            </a:r>
            <a:r>
              <a:rPr lang="en-US" sz="2000" dirty="0">
                <a:solidFill>
                  <a:srgbClr val="202124"/>
                </a:solidFill>
                <a:latin typeface="Arial MT"/>
                <a:cs typeface="Arial MT"/>
              </a:rPr>
              <a:t>x</a:t>
            </a:r>
            <a:r>
              <a:rPr lang="en-US" sz="2000" spc="15" dirty="0">
                <a:solidFill>
                  <a:srgbClr val="202124"/>
                </a:solidFill>
                <a:latin typeface="Arial MT"/>
                <a:cs typeface="Arial MT"/>
              </a:rPr>
              <a:t> </a:t>
            </a:r>
            <a:r>
              <a:rPr lang="en-US" sz="2000" dirty="0">
                <a:solidFill>
                  <a:srgbClr val="202124"/>
                </a:solidFill>
                <a:latin typeface="Arial MT"/>
                <a:cs typeface="Arial MT"/>
              </a:rPr>
              <a:t>2</a:t>
            </a:r>
            <a:r>
              <a:rPr lang="en-US" sz="2000" spc="15" dirty="0">
                <a:solidFill>
                  <a:srgbClr val="202124"/>
                </a:solidFill>
                <a:latin typeface="Arial MT"/>
                <a:cs typeface="Arial MT"/>
              </a:rPr>
              <a:t> </a:t>
            </a:r>
            <a:r>
              <a:rPr lang="en-US" sz="2000" spc="-10" dirty="0">
                <a:solidFill>
                  <a:srgbClr val="202124"/>
                </a:solidFill>
                <a:latin typeface="Arial MT"/>
                <a:cs typeface="Arial MT"/>
              </a:rPr>
              <a:t>matrix</a:t>
            </a:r>
            <a:endParaRPr lang="en-US" sz="2000" dirty="0">
              <a:latin typeface="Arial MT"/>
              <a:cs typeface="Arial MT"/>
            </a:endParaRPr>
          </a:p>
          <a:p>
            <a:pPr>
              <a:lnSpc>
                <a:spcPct val="100000"/>
              </a:lnSpc>
              <a:spcBef>
                <a:spcPts val="285"/>
              </a:spcBef>
            </a:pPr>
            <a:endParaRPr lang="en-US" sz="2000" dirty="0">
              <a:latin typeface="Arial MT"/>
              <a:cs typeface="Arial MT"/>
            </a:endParaRPr>
          </a:p>
          <a:p>
            <a:pPr marL="12700">
              <a:lnSpc>
                <a:spcPct val="100000"/>
              </a:lnSpc>
            </a:pPr>
            <a:r>
              <a:rPr lang="en-US" sz="2000" dirty="0">
                <a:solidFill>
                  <a:srgbClr val="434343"/>
                </a:solidFill>
                <a:latin typeface="Arial MT"/>
                <a:cs typeface="Arial MT"/>
              </a:rPr>
              <a:t>The</a:t>
            </a:r>
            <a:r>
              <a:rPr lang="en-US" sz="2000" spc="-25" dirty="0">
                <a:solidFill>
                  <a:srgbClr val="434343"/>
                </a:solidFill>
                <a:latin typeface="Arial MT"/>
                <a:cs typeface="Arial MT"/>
              </a:rPr>
              <a:t> </a:t>
            </a:r>
            <a:r>
              <a:rPr lang="en-US" sz="2000" dirty="0">
                <a:solidFill>
                  <a:srgbClr val="434343"/>
                </a:solidFill>
                <a:latin typeface="Arial MT"/>
                <a:cs typeface="Arial MT"/>
              </a:rPr>
              <a:t>Confusion</a:t>
            </a:r>
            <a:r>
              <a:rPr lang="en-US" sz="2000" spc="-25" dirty="0">
                <a:solidFill>
                  <a:srgbClr val="434343"/>
                </a:solidFill>
                <a:latin typeface="Arial MT"/>
                <a:cs typeface="Arial MT"/>
              </a:rPr>
              <a:t> </a:t>
            </a:r>
            <a:r>
              <a:rPr lang="en-US" sz="2000" dirty="0">
                <a:solidFill>
                  <a:srgbClr val="434343"/>
                </a:solidFill>
                <a:latin typeface="Arial MT"/>
                <a:cs typeface="Arial MT"/>
              </a:rPr>
              <a:t>Matrix</a:t>
            </a:r>
            <a:r>
              <a:rPr lang="en-US" sz="2000" spc="-25" dirty="0">
                <a:solidFill>
                  <a:srgbClr val="434343"/>
                </a:solidFill>
                <a:latin typeface="Arial MT"/>
                <a:cs typeface="Arial MT"/>
              </a:rPr>
              <a:t> </a:t>
            </a:r>
            <a:r>
              <a:rPr lang="en-US" sz="2000" dirty="0">
                <a:solidFill>
                  <a:srgbClr val="434343"/>
                </a:solidFill>
                <a:latin typeface="Arial MT"/>
                <a:cs typeface="Arial MT"/>
              </a:rPr>
              <a:t>obtained</a:t>
            </a:r>
            <a:r>
              <a:rPr lang="en-US" sz="2000" spc="-20" dirty="0">
                <a:solidFill>
                  <a:srgbClr val="434343"/>
                </a:solidFill>
                <a:latin typeface="Arial MT"/>
                <a:cs typeface="Arial MT"/>
              </a:rPr>
              <a:t> </a:t>
            </a:r>
            <a:r>
              <a:rPr lang="en-US" sz="2000" dirty="0">
                <a:solidFill>
                  <a:srgbClr val="434343"/>
                </a:solidFill>
                <a:latin typeface="Arial MT"/>
                <a:cs typeface="Arial MT"/>
              </a:rPr>
              <a:t>is</a:t>
            </a:r>
            <a:r>
              <a:rPr lang="en-US" sz="2000" spc="-25" dirty="0">
                <a:solidFill>
                  <a:srgbClr val="434343"/>
                </a:solidFill>
                <a:latin typeface="Arial MT"/>
                <a:cs typeface="Arial MT"/>
              </a:rPr>
              <a:t> </a:t>
            </a:r>
            <a:r>
              <a:rPr lang="en-US" sz="2000" dirty="0">
                <a:solidFill>
                  <a:srgbClr val="434343"/>
                </a:solidFill>
                <a:latin typeface="Arial MT"/>
                <a:cs typeface="Arial MT"/>
              </a:rPr>
              <a:t>given</a:t>
            </a:r>
            <a:r>
              <a:rPr lang="en-US" sz="2000" spc="-25" dirty="0">
                <a:solidFill>
                  <a:srgbClr val="434343"/>
                </a:solidFill>
                <a:latin typeface="Arial MT"/>
                <a:cs typeface="Arial MT"/>
              </a:rPr>
              <a:t> </a:t>
            </a:r>
            <a:r>
              <a:rPr lang="en-US" sz="2000" spc="-10" dirty="0">
                <a:solidFill>
                  <a:srgbClr val="434343"/>
                </a:solidFill>
                <a:latin typeface="Arial MT"/>
                <a:cs typeface="Arial MT"/>
              </a:rPr>
              <a:t>beside</a:t>
            </a:r>
            <a:r>
              <a:rPr lang="en-US" sz="1800" spc="-10" dirty="0">
                <a:solidFill>
                  <a:srgbClr val="434343"/>
                </a:solidFill>
                <a:latin typeface="Arial MT"/>
                <a:cs typeface="Arial MT"/>
              </a:rPr>
              <a:t>:</a:t>
            </a:r>
            <a:endParaRPr lang="en-US" sz="1800" dirty="0">
              <a:latin typeface="Arial MT"/>
              <a:cs typeface="Arial MT"/>
            </a:endParaRPr>
          </a:p>
          <a:p>
            <a:endParaRPr lang="en-IN" dirty="0"/>
          </a:p>
        </p:txBody>
      </p:sp>
      <p:pic>
        <p:nvPicPr>
          <p:cNvPr id="4" name="object 2">
            <a:extLst>
              <a:ext uri="{FF2B5EF4-FFF2-40B4-BE49-F238E27FC236}">
                <a16:creationId xmlns:a16="http://schemas.microsoft.com/office/drawing/2014/main" id="{F55A09B1-E6F3-F7C4-84D4-BBFBC85C46F6}"/>
              </a:ext>
            </a:extLst>
          </p:cNvPr>
          <p:cNvPicPr/>
          <p:nvPr/>
        </p:nvPicPr>
        <p:blipFill>
          <a:blip r:embed="rId2" cstate="print"/>
          <a:stretch>
            <a:fillRect/>
          </a:stretch>
        </p:blipFill>
        <p:spPr>
          <a:xfrm>
            <a:off x="6486525" y="3257550"/>
            <a:ext cx="5095875" cy="3448050"/>
          </a:xfrm>
          <a:prstGeom prst="rect">
            <a:avLst/>
          </a:prstGeom>
        </p:spPr>
      </p:pic>
    </p:spTree>
    <p:extLst>
      <p:ext uri="{BB962C8B-B14F-4D97-AF65-F5344CB8AC3E}">
        <p14:creationId xmlns:p14="http://schemas.microsoft.com/office/powerpoint/2010/main" val="4143111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0DA5-9991-5893-42DF-55A8C0F78553}"/>
              </a:ext>
            </a:extLst>
          </p:cNvPr>
          <p:cNvSpPr>
            <a:spLocks noGrp="1"/>
          </p:cNvSpPr>
          <p:nvPr>
            <p:ph type="ctrTitle"/>
          </p:nvPr>
        </p:nvSpPr>
        <p:spPr>
          <a:xfrm>
            <a:off x="261259" y="178239"/>
            <a:ext cx="7142430" cy="1150200"/>
          </a:xfrm>
        </p:spPr>
        <p:txBody>
          <a:bodyPr/>
          <a:lstStyle/>
          <a:p>
            <a:r>
              <a:rPr lang="en-IN" dirty="0"/>
              <a:t>Conclusion </a:t>
            </a:r>
          </a:p>
        </p:txBody>
      </p:sp>
      <p:sp>
        <p:nvSpPr>
          <p:cNvPr id="3" name="Subtitle 2">
            <a:extLst>
              <a:ext uri="{FF2B5EF4-FFF2-40B4-BE49-F238E27FC236}">
                <a16:creationId xmlns:a16="http://schemas.microsoft.com/office/drawing/2014/main" id="{9F842130-6A20-AEE2-012B-93E0F935AF79}"/>
              </a:ext>
            </a:extLst>
          </p:cNvPr>
          <p:cNvSpPr>
            <a:spLocks noGrp="1"/>
          </p:cNvSpPr>
          <p:nvPr>
            <p:ph type="subTitle" idx="1"/>
          </p:nvPr>
        </p:nvSpPr>
        <p:spPr>
          <a:xfrm>
            <a:off x="261260" y="1328439"/>
            <a:ext cx="11453170" cy="4453236"/>
          </a:xfrm>
        </p:spPr>
        <p:txBody>
          <a:bodyPr>
            <a:normAutofit/>
          </a:bodyPr>
          <a:lstStyle/>
          <a:p>
            <a:r>
              <a:rPr lang="en-US" sz="2400" dirty="0">
                <a:latin typeface="Times New Roman"/>
                <a:cs typeface="Times New Roman"/>
              </a:rPr>
              <a:t>We</a:t>
            </a:r>
            <a:r>
              <a:rPr lang="en-US" sz="2400" spc="50" dirty="0">
                <a:latin typeface="Times New Roman"/>
                <a:cs typeface="Times New Roman"/>
              </a:rPr>
              <a:t> </a:t>
            </a:r>
            <a:r>
              <a:rPr lang="en-US" sz="2400" dirty="0">
                <a:latin typeface="Times New Roman"/>
                <a:cs typeface="Times New Roman"/>
              </a:rPr>
              <a:t>have</a:t>
            </a:r>
            <a:r>
              <a:rPr lang="en-US" sz="2400" spc="50" dirty="0">
                <a:latin typeface="Times New Roman"/>
                <a:cs typeface="Times New Roman"/>
              </a:rPr>
              <a:t> </a:t>
            </a:r>
            <a:r>
              <a:rPr lang="en-US" sz="2400" dirty="0">
                <a:latin typeface="Times New Roman"/>
                <a:cs typeface="Times New Roman"/>
              </a:rPr>
              <a:t>created</a:t>
            </a:r>
            <a:r>
              <a:rPr lang="en-US" sz="2400" spc="50" dirty="0">
                <a:latin typeface="Times New Roman"/>
                <a:cs typeface="Times New Roman"/>
              </a:rPr>
              <a:t> </a:t>
            </a:r>
            <a:r>
              <a:rPr lang="en-US" sz="2400" dirty="0">
                <a:latin typeface="Times New Roman"/>
                <a:cs typeface="Times New Roman"/>
              </a:rPr>
              <a:t>a</a:t>
            </a:r>
            <a:r>
              <a:rPr lang="en-US" sz="2400" spc="50" dirty="0">
                <a:latin typeface="Times New Roman"/>
                <a:cs typeface="Times New Roman"/>
              </a:rPr>
              <a:t> </a:t>
            </a:r>
            <a:r>
              <a:rPr lang="en-US" sz="2400" dirty="0">
                <a:latin typeface="Times New Roman"/>
                <a:cs typeface="Times New Roman"/>
              </a:rPr>
              <a:t>web-based</a:t>
            </a:r>
            <a:r>
              <a:rPr lang="en-US" sz="2400" spc="55" dirty="0">
                <a:latin typeface="Times New Roman"/>
                <a:cs typeface="Times New Roman"/>
              </a:rPr>
              <a:t> </a:t>
            </a:r>
            <a:r>
              <a:rPr lang="en-US" sz="2400" dirty="0">
                <a:latin typeface="Times New Roman"/>
                <a:cs typeface="Times New Roman"/>
              </a:rPr>
              <a:t>application</a:t>
            </a:r>
            <a:r>
              <a:rPr lang="en-US" sz="2400" spc="50" dirty="0">
                <a:latin typeface="Times New Roman"/>
                <a:cs typeface="Times New Roman"/>
              </a:rPr>
              <a:t> </a:t>
            </a:r>
            <a:r>
              <a:rPr lang="en-US" sz="2400" dirty="0">
                <a:latin typeface="Times New Roman"/>
                <a:cs typeface="Times New Roman"/>
              </a:rPr>
              <a:t>to</a:t>
            </a:r>
            <a:r>
              <a:rPr lang="en-US" sz="2400" spc="50" dirty="0">
                <a:latin typeface="Times New Roman"/>
                <a:cs typeface="Times New Roman"/>
              </a:rPr>
              <a:t> </a:t>
            </a:r>
            <a:r>
              <a:rPr lang="en-US" sz="2400" dirty="0">
                <a:latin typeface="Times New Roman"/>
                <a:cs typeface="Times New Roman"/>
              </a:rPr>
              <a:t>help</a:t>
            </a:r>
            <a:r>
              <a:rPr lang="en-US" sz="2400" spc="50" dirty="0">
                <a:latin typeface="Times New Roman"/>
                <a:cs typeface="Times New Roman"/>
              </a:rPr>
              <a:t> </a:t>
            </a:r>
            <a:r>
              <a:rPr lang="en-US" sz="2400" dirty="0">
                <a:latin typeface="Times New Roman"/>
                <a:cs typeface="Times New Roman"/>
              </a:rPr>
              <a:t>medical</a:t>
            </a:r>
            <a:r>
              <a:rPr lang="en-US" sz="2400" spc="50" dirty="0">
                <a:latin typeface="Times New Roman"/>
                <a:cs typeface="Times New Roman"/>
              </a:rPr>
              <a:t> </a:t>
            </a:r>
            <a:r>
              <a:rPr lang="en-US" sz="2400" dirty="0">
                <a:latin typeface="Times New Roman"/>
                <a:cs typeface="Times New Roman"/>
              </a:rPr>
              <a:t>practitioners</a:t>
            </a:r>
            <a:r>
              <a:rPr lang="en-US" sz="2400" spc="55" dirty="0">
                <a:latin typeface="Times New Roman"/>
                <a:cs typeface="Times New Roman"/>
              </a:rPr>
              <a:t> </a:t>
            </a:r>
            <a:r>
              <a:rPr lang="en-US" sz="2400" dirty="0">
                <a:latin typeface="Times New Roman"/>
                <a:cs typeface="Times New Roman"/>
              </a:rPr>
              <a:t>to</a:t>
            </a:r>
            <a:r>
              <a:rPr lang="en-US" sz="2400" spc="50" dirty="0">
                <a:latin typeface="Times New Roman"/>
                <a:cs typeface="Times New Roman"/>
              </a:rPr>
              <a:t> </a:t>
            </a:r>
            <a:r>
              <a:rPr lang="en-US" sz="2400" dirty="0">
                <a:latin typeface="Times New Roman"/>
                <a:cs typeface="Times New Roman"/>
              </a:rPr>
              <a:t>systematize</a:t>
            </a:r>
            <a:r>
              <a:rPr lang="en-US" sz="2400" spc="50" dirty="0">
                <a:latin typeface="Times New Roman"/>
                <a:cs typeface="Times New Roman"/>
              </a:rPr>
              <a:t> </a:t>
            </a:r>
            <a:r>
              <a:rPr lang="en-US" sz="2400" dirty="0">
                <a:latin typeface="Times New Roman"/>
                <a:cs typeface="Times New Roman"/>
              </a:rPr>
              <a:t>chest</a:t>
            </a:r>
            <a:r>
              <a:rPr lang="en-US" sz="2400" spc="50" dirty="0">
                <a:latin typeface="Times New Roman"/>
                <a:cs typeface="Times New Roman"/>
              </a:rPr>
              <a:t> </a:t>
            </a:r>
            <a:r>
              <a:rPr lang="en-US" sz="2400" dirty="0">
                <a:latin typeface="Times New Roman"/>
                <a:cs typeface="Times New Roman"/>
              </a:rPr>
              <a:t>X-ray</a:t>
            </a:r>
            <a:r>
              <a:rPr lang="en-US" sz="2400" spc="50" dirty="0">
                <a:latin typeface="Times New Roman"/>
                <a:cs typeface="Times New Roman"/>
              </a:rPr>
              <a:t> </a:t>
            </a:r>
            <a:r>
              <a:rPr lang="en-US" sz="2400" dirty="0">
                <a:latin typeface="Times New Roman"/>
                <a:cs typeface="Times New Roman"/>
              </a:rPr>
              <a:t>images</a:t>
            </a:r>
            <a:r>
              <a:rPr lang="en-US" sz="2400" spc="55" dirty="0">
                <a:latin typeface="Times New Roman"/>
                <a:cs typeface="Times New Roman"/>
              </a:rPr>
              <a:t> </a:t>
            </a:r>
            <a:r>
              <a:rPr lang="en-US" sz="2400" dirty="0">
                <a:latin typeface="Times New Roman"/>
                <a:cs typeface="Times New Roman"/>
              </a:rPr>
              <a:t>into</a:t>
            </a:r>
            <a:r>
              <a:rPr lang="en-US" sz="2400" spc="50" dirty="0">
                <a:latin typeface="Times New Roman"/>
                <a:cs typeface="Times New Roman"/>
              </a:rPr>
              <a:t> </a:t>
            </a:r>
            <a:r>
              <a:rPr lang="en-US" sz="2400" dirty="0">
                <a:latin typeface="Times New Roman"/>
                <a:cs typeface="Times New Roman"/>
              </a:rPr>
              <a:t>“Pneumonia”</a:t>
            </a:r>
            <a:r>
              <a:rPr lang="en-US" sz="2400" spc="50" dirty="0">
                <a:latin typeface="Times New Roman"/>
                <a:cs typeface="Times New Roman"/>
              </a:rPr>
              <a:t> </a:t>
            </a:r>
            <a:r>
              <a:rPr lang="en-US" sz="2400" dirty="0">
                <a:latin typeface="Times New Roman"/>
                <a:cs typeface="Times New Roman"/>
              </a:rPr>
              <a:t>and</a:t>
            </a:r>
            <a:r>
              <a:rPr lang="en-US" sz="2400" spc="50" dirty="0">
                <a:latin typeface="Times New Roman"/>
                <a:cs typeface="Times New Roman"/>
              </a:rPr>
              <a:t> </a:t>
            </a:r>
            <a:r>
              <a:rPr lang="en-US" sz="2400" spc="-10" dirty="0">
                <a:latin typeface="Times New Roman"/>
                <a:cs typeface="Times New Roman"/>
              </a:rPr>
              <a:t>“Normal” </a:t>
            </a:r>
            <a:r>
              <a:rPr lang="en-US" sz="2400" dirty="0">
                <a:latin typeface="Times New Roman"/>
                <a:cs typeface="Times New Roman"/>
              </a:rPr>
              <a:t>two</a:t>
            </a:r>
            <a:r>
              <a:rPr lang="en-US" sz="2400" spc="25" dirty="0">
                <a:latin typeface="Times New Roman"/>
                <a:cs typeface="Times New Roman"/>
              </a:rPr>
              <a:t> </a:t>
            </a:r>
            <a:r>
              <a:rPr lang="en-US" sz="2400" dirty="0">
                <a:latin typeface="Times New Roman"/>
                <a:cs typeface="Times New Roman"/>
              </a:rPr>
              <a:t>different</a:t>
            </a:r>
            <a:r>
              <a:rPr lang="en-US" sz="2400" spc="30" dirty="0">
                <a:latin typeface="Times New Roman"/>
                <a:cs typeface="Times New Roman"/>
              </a:rPr>
              <a:t> </a:t>
            </a:r>
            <a:r>
              <a:rPr lang="en-US" sz="2400" dirty="0">
                <a:latin typeface="Times New Roman"/>
                <a:cs typeface="Times New Roman"/>
              </a:rPr>
              <a:t>classes</a:t>
            </a:r>
            <a:r>
              <a:rPr lang="en-US" sz="2400" spc="30" dirty="0">
                <a:latin typeface="Times New Roman"/>
                <a:cs typeface="Times New Roman"/>
              </a:rPr>
              <a:t> </a:t>
            </a:r>
            <a:r>
              <a:rPr lang="en-US" sz="2400" dirty="0">
                <a:latin typeface="Times New Roman"/>
                <a:cs typeface="Times New Roman"/>
              </a:rPr>
              <a:t>using</a:t>
            </a:r>
            <a:r>
              <a:rPr lang="en-US" sz="2400" spc="25" dirty="0">
                <a:latin typeface="Times New Roman"/>
                <a:cs typeface="Times New Roman"/>
              </a:rPr>
              <a:t> </a:t>
            </a:r>
            <a:r>
              <a:rPr lang="en-US" sz="2400" dirty="0">
                <a:latin typeface="Times New Roman"/>
                <a:cs typeface="Times New Roman"/>
              </a:rPr>
              <a:t>categorization</a:t>
            </a:r>
            <a:r>
              <a:rPr lang="en-US" sz="2400" spc="30" dirty="0">
                <a:latin typeface="Times New Roman"/>
                <a:cs typeface="Times New Roman"/>
              </a:rPr>
              <a:t> </a:t>
            </a:r>
            <a:r>
              <a:rPr lang="en-US" sz="2400" dirty="0">
                <a:latin typeface="Times New Roman"/>
                <a:cs typeface="Times New Roman"/>
              </a:rPr>
              <a:t>based</a:t>
            </a:r>
            <a:r>
              <a:rPr lang="en-US" sz="2400" spc="30" dirty="0">
                <a:latin typeface="Times New Roman"/>
                <a:cs typeface="Times New Roman"/>
              </a:rPr>
              <a:t> </a:t>
            </a:r>
            <a:r>
              <a:rPr lang="en-US" sz="2400" dirty="0">
                <a:latin typeface="Times New Roman"/>
                <a:cs typeface="Times New Roman"/>
              </a:rPr>
              <a:t>on</a:t>
            </a:r>
            <a:r>
              <a:rPr lang="en-US" sz="2400" spc="25" dirty="0">
                <a:latin typeface="Times New Roman"/>
                <a:cs typeface="Times New Roman"/>
              </a:rPr>
              <a:t> </a:t>
            </a:r>
            <a:r>
              <a:rPr lang="en-US" sz="2400" dirty="0">
                <a:latin typeface="Times New Roman"/>
                <a:cs typeface="Times New Roman"/>
              </a:rPr>
              <a:t>deep</a:t>
            </a:r>
            <a:r>
              <a:rPr lang="en-US" sz="2400" spc="30" dirty="0">
                <a:latin typeface="Times New Roman"/>
                <a:cs typeface="Times New Roman"/>
              </a:rPr>
              <a:t> </a:t>
            </a:r>
            <a:r>
              <a:rPr lang="en-US" sz="2400" spc="-10" dirty="0">
                <a:latin typeface="Times New Roman"/>
                <a:cs typeface="Times New Roman"/>
              </a:rPr>
              <a:t>learning.</a:t>
            </a:r>
            <a:endParaRPr lang="en-US" sz="2400" dirty="0">
              <a:latin typeface="Times New Roman"/>
              <a:cs typeface="Times New Roman"/>
            </a:endParaRPr>
          </a:p>
          <a:p>
            <a:endParaRPr lang="en-IN" dirty="0"/>
          </a:p>
        </p:txBody>
      </p:sp>
      <p:pic>
        <p:nvPicPr>
          <p:cNvPr id="5" name="Picture 4">
            <a:extLst>
              <a:ext uri="{FF2B5EF4-FFF2-40B4-BE49-F238E27FC236}">
                <a16:creationId xmlns:a16="http://schemas.microsoft.com/office/drawing/2014/main" id="{03344CE4-B0E1-8920-91D2-AE2F5ACFC9FC}"/>
              </a:ext>
            </a:extLst>
          </p:cNvPr>
          <p:cNvPicPr>
            <a:picLocks noChangeAspect="1"/>
          </p:cNvPicPr>
          <p:nvPr/>
        </p:nvPicPr>
        <p:blipFill>
          <a:blip r:embed="rId2"/>
          <a:stretch>
            <a:fillRect/>
          </a:stretch>
        </p:blipFill>
        <p:spPr>
          <a:xfrm>
            <a:off x="4610100" y="3230961"/>
            <a:ext cx="6924675" cy="3326344"/>
          </a:xfrm>
          <a:prstGeom prst="rect">
            <a:avLst/>
          </a:prstGeom>
        </p:spPr>
      </p:pic>
    </p:spTree>
    <p:extLst>
      <p:ext uri="{BB962C8B-B14F-4D97-AF65-F5344CB8AC3E}">
        <p14:creationId xmlns:p14="http://schemas.microsoft.com/office/powerpoint/2010/main" val="2822010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2C7CEC6-40E5-574B-997A-47700B8B54F8}"/>
              </a:ext>
            </a:extLst>
          </p:cNvPr>
          <p:cNvSpPr>
            <a:spLocks noGrp="1"/>
          </p:cNvSpPr>
          <p:nvPr>
            <p:ph type="ctrTitle"/>
          </p:nvPr>
        </p:nvSpPr>
        <p:spPr>
          <a:xfrm>
            <a:off x="1689617" y="3352205"/>
            <a:ext cx="8394306" cy="1396053"/>
          </a:xfrm>
        </p:spPr>
        <p:txBody>
          <a:bodyPr anchor="b">
            <a:normAutofit/>
          </a:bodyPr>
          <a:lstStyle/>
          <a:p>
            <a:pPr algn="ctr"/>
            <a:r>
              <a:rPr lang="en-IN" dirty="0"/>
              <a:t>Thank You</a:t>
            </a:r>
          </a:p>
        </p:txBody>
      </p:sp>
      <p:pic>
        <p:nvPicPr>
          <p:cNvPr id="6" name="Graphic 5" descr="Smiling Face with No Fill">
            <a:extLst>
              <a:ext uri="{FF2B5EF4-FFF2-40B4-BE49-F238E27FC236}">
                <a16:creationId xmlns:a16="http://schemas.microsoft.com/office/drawing/2014/main" id="{8FAE186B-87D3-29AB-8539-D1CD79BF45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3319" y="821665"/>
            <a:ext cx="2946903" cy="2946903"/>
          </a:xfrm>
          <a:prstGeom prst="rect">
            <a:avLst/>
          </a:prstGeom>
        </p:spPr>
      </p:pic>
      <p:sp>
        <p:nvSpPr>
          <p:cNvPr id="4" name="Subtitle 2">
            <a:extLst>
              <a:ext uri="{FF2B5EF4-FFF2-40B4-BE49-F238E27FC236}">
                <a16:creationId xmlns:a16="http://schemas.microsoft.com/office/drawing/2014/main" id="{C88F7B87-D867-4F28-9BB1-87952044D3A2}"/>
              </a:ext>
            </a:extLst>
          </p:cNvPr>
          <p:cNvSpPr txBox="1">
            <a:spLocks/>
          </p:cNvSpPr>
          <p:nvPr/>
        </p:nvSpPr>
        <p:spPr>
          <a:xfrm>
            <a:off x="3131540" y="4973215"/>
            <a:ext cx="5362500" cy="1474237"/>
          </a:xfrm>
          <a:prstGeom prst="rect">
            <a:avLst/>
          </a:prstGeom>
        </p:spPr>
        <p:txBody>
          <a:bodyPr vert="horz" lIns="109728" tIns="109728" rIns="109728" bIns="9144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400" b="0" kern="1200" spc="150" baseline="0">
                <a:solidFill>
                  <a:schemeClr val="tx1">
                    <a:lumMod val="85000"/>
                    <a:lumOff val="15000"/>
                  </a:schemeClr>
                </a:solidFill>
                <a:latin typeface="+mn-lt"/>
                <a:ea typeface="+mn-ea"/>
                <a:cs typeface="+mn-cs"/>
              </a:defRPr>
            </a:lvl1pPr>
            <a:lvl2pPr marL="457200" indent="0" algn="ctr" defTabSz="914400" rtl="0" eaLnBrk="1" latinLnBrk="0" hangingPunct="1">
              <a:lnSpc>
                <a:spcPct val="140000"/>
              </a:lnSpc>
              <a:spcBef>
                <a:spcPts val="930"/>
              </a:spcBef>
              <a:buFont typeface="Corbel" panose="020B0503020204020204" pitchFamily="34" charset="0"/>
              <a:buNone/>
              <a:defRPr sz="2000" kern="1200" spc="150" baseline="0">
                <a:solidFill>
                  <a:schemeClr val="tx1">
                    <a:lumMod val="75000"/>
                    <a:lumOff val="25000"/>
                  </a:schemeClr>
                </a:solidFill>
                <a:latin typeface="+mn-lt"/>
                <a:ea typeface="+mn-ea"/>
                <a:cs typeface="+mn-cs"/>
              </a:defRPr>
            </a:lvl2pPr>
            <a:lvl3pPr marL="914400" indent="0" algn="ctr" defTabSz="914400" rtl="0" eaLnBrk="1" latinLnBrk="0" hangingPunct="1">
              <a:lnSpc>
                <a:spcPct val="140000"/>
              </a:lnSpc>
              <a:spcBef>
                <a:spcPts val="930"/>
              </a:spcBef>
              <a:buFont typeface="Corbel" panose="020B0503020204020204" pitchFamily="34" charset="0"/>
              <a:buNone/>
              <a:defRPr sz="1800" i="1" kern="1200" spc="150" baseline="0">
                <a:solidFill>
                  <a:schemeClr val="tx1">
                    <a:lumMod val="75000"/>
                    <a:lumOff val="25000"/>
                  </a:schemeClr>
                </a:solidFill>
                <a:latin typeface="+mn-lt"/>
                <a:ea typeface="+mn-ea"/>
                <a:cs typeface="+mn-cs"/>
              </a:defRPr>
            </a:lvl3pPr>
            <a:lvl4pPr marL="1371600" indent="0" algn="ctr"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4pPr>
            <a:lvl5pPr marL="1828800" indent="0" algn="ctr" defTabSz="914400" rtl="0" eaLnBrk="1" latinLnBrk="0" hangingPunct="1">
              <a:lnSpc>
                <a:spcPct val="140000"/>
              </a:lnSpc>
              <a:spcBef>
                <a:spcPts val="930"/>
              </a:spcBef>
              <a:buFont typeface="Corbel" panose="020B0503020204020204" pitchFamily="34" charset="0"/>
              <a:buNone/>
              <a:defRPr sz="1600" i="1" kern="1200" spc="150" baseline="0">
                <a:solidFill>
                  <a:schemeClr val="tx1">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algn="ctr">
              <a:lnSpc>
                <a:spcPct val="120000"/>
              </a:lnSpc>
            </a:pPr>
            <a:r>
              <a:rPr lang="en-IN" sz="1800" b="1" dirty="0">
                <a:solidFill>
                  <a:schemeClr val="tx1">
                    <a:lumMod val="75000"/>
                    <a:lumOff val="25000"/>
                  </a:schemeClr>
                </a:solidFill>
              </a:rPr>
              <a:t>Present By:</a:t>
            </a:r>
          </a:p>
          <a:p>
            <a:pPr algn="ctr">
              <a:lnSpc>
                <a:spcPct val="120000"/>
              </a:lnSpc>
            </a:pPr>
            <a:r>
              <a:rPr lang="en-IN" sz="1800" dirty="0">
                <a:solidFill>
                  <a:schemeClr val="tx1">
                    <a:lumMod val="75000"/>
                    <a:lumOff val="25000"/>
                  </a:schemeClr>
                </a:solidFill>
              </a:rPr>
              <a:t>Mann Gupta</a:t>
            </a:r>
          </a:p>
          <a:p>
            <a:pPr algn="ctr">
              <a:lnSpc>
                <a:spcPct val="120000"/>
              </a:lnSpc>
            </a:pPr>
            <a:r>
              <a:rPr lang="en-IN" sz="1800" dirty="0">
                <a:solidFill>
                  <a:schemeClr val="tx1">
                    <a:lumMod val="75000"/>
                    <a:lumOff val="25000"/>
                  </a:schemeClr>
                </a:solidFill>
              </a:rPr>
              <a:t>21IT3018</a:t>
            </a:r>
          </a:p>
        </p:txBody>
      </p:sp>
    </p:spTree>
    <p:extLst>
      <p:ext uri="{BB962C8B-B14F-4D97-AF65-F5344CB8AC3E}">
        <p14:creationId xmlns:p14="http://schemas.microsoft.com/office/powerpoint/2010/main" val="11150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A93A942-330B-71E7-C3AF-D8A9EDCC6201}"/>
              </a:ext>
            </a:extLst>
          </p:cNvPr>
          <p:cNvSpPr>
            <a:spLocks noGrp="1"/>
          </p:cNvSpPr>
          <p:nvPr>
            <p:ph type="title"/>
          </p:nvPr>
        </p:nvSpPr>
        <p:spPr>
          <a:xfrm>
            <a:off x="1188340" y="1105232"/>
            <a:ext cx="3013545" cy="4277802"/>
          </a:xfrm>
        </p:spPr>
        <p:txBody>
          <a:bodyPr vert="horz" lIns="109728" tIns="109728" rIns="109728" bIns="91440" rtlCol="0" anchor="ctr">
            <a:normAutofit/>
          </a:bodyPr>
          <a:lstStyle/>
          <a:p>
            <a:r>
              <a:rPr lang="en-US" dirty="0"/>
              <a:t>Table of content</a:t>
            </a:r>
          </a:p>
        </p:txBody>
      </p:sp>
      <p:grpSp>
        <p:nvGrpSpPr>
          <p:cNvPr id="38" name="Group 37">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5" name="Freeform: Shape 14">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aphicFrame>
        <p:nvGraphicFramePr>
          <p:cNvPr id="40" name="TextBox 3">
            <a:extLst>
              <a:ext uri="{FF2B5EF4-FFF2-40B4-BE49-F238E27FC236}">
                <a16:creationId xmlns:a16="http://schemas.microsoft.com/office/drawing/2014/main" id="{EC15581B-B059-7C1C-2FCB-82A0B3132074}"/>
              </a:ext>
            </a:extLst>
          </p:cNvPr>
          <p:cNvGraphicFramePr/>
          <p:nvPr>
            <p:extLst>
              <p:ext uri="{D42A27DB-BD31-4B8C-83A1-F6EECF244321}">
                <p14:modId xmlns:p14="http://schemas.microsoft.com/office/powerpoint/2010/main" val="293427680"/>
              </p:ext>
            </p:extLst>
          </p:nvPr>
        </p:nvGraphicFramePr>
        <p:xfrm>
          <a:off x="5972174" y="819150"/>
          <a:ext cx="5031485" cy="5145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3832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Desk with stethoscope and computer keyboard">
            <a:extLst>
              <a:ext uri="{FF2B5EF4-FFF2-40B4-BE49-F238E27FC236}">
                <a16:creationId xmlns:a16="http://schemas.microsoft.com/office/drawing/2014/main" id="{E45B1EA8-10D0-CD05-920E-8BFF7B76562C}"/>
              </a:ext>
            </a:extLst>
          </p:cNvPr>
          <p:cNvPicPr>
            <a:picLocks noChangeAspect="1"/>
          </p:cNvPicPr>
          <p:nvPr/>
        </p:nvPicPr>
        <p:blipFill rotWithShape="1">
          <a:blip r:embed="rId2"/>
          <a:srcRect l="26993" r="-2" b="-2"/>
          <a:stretch/>
        </p:blipFill>
        <p:spPr>
          <a:xfrm>
            <a:off x="4691118" y="1"/>
            <a:ext cx="7500882" cy="6857999"/>
          </a:xfrm>
          <a:custGeom>
            <a:avLst/>
            <a:gdLst/>
            <a:ahLst/>
            <a:cxnLst/>
            <a:rect l="l" t="t" r="r" b="b"/>
            <a:pathLst>
              <a:path w="7500882" h="6857999">
                <a:moveTo>
                  <a:pt x="898230" y="0"/>
                </a:moveTo>
                <a:lnTo>
                  <a:pt x="7500882" y="0"/>
                </a:lnTo>
                <a:lnTo>
                  <a:pt x="7500882" y="6857999"/>
                </a:lnTo>
                <a:lnTo>
                  <a:pt x="0" y="6857999"/>
                </a:lnTo>
                <a:lnTo>
                  <a:pt x="114106" y="6780598"/>
                </a:lnTo>
                <a:cubicBezTo>
                  <a:pt x="291579" y="6653107"/>
                  <a:pt x="465794" y="6515396"/>
                  <a:pt x="641619" y="6374813"/>
                </a:cubicBezTo>
                <a:cubicBezTo>
                  <a:pt x="1607125" y="5602838"/>
                  <a:pt x="2555378" y="4969130"/>
                  <a:pt x="2555378" y="3621655"/>
                </a:cubicBezTo>
                <a:cubicBezTo>
                  <a:pt x="2555378" y="2093191"/>
                  <a:pt x="1969579" y="754640"/>
                  <a:pt x="920818" y="14996"/>
                </a:cubicBezTo>
                <a:close/>
              </a:path>
            </a:pathLst>
          </a:custGeom>
        </p:spPr>
      </p:pic>
      <p:sp>
        <p:nvSpPr>
          <p:cNvPr id="26" name="Freeform: Shape 25">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useBgFill="1">
        <p:nvSpPr>
          <p:cNvPr id="28" name="Freeform: Shape 27">
            <a:extLst>
              <a:ext uri="{FF2B5EF4-FFF2-40B4-BE49-F238E27FC236}">
                <a16:creationId xmlns:a16="http://schemas.microsoft.com/office/drawing/2014/main" id="{0BA56A81-C9DD-4EBA-9E13-32FFB51CF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307402" cy="6858000"/>
          </a:xfrm>
          <a:custGeom>
            <a:avLst/>
            <a:gdLst>
              <a:gd name="connsiteX0" fmla="*/ 0 w 7097265"/>
              <a:gd name="connsiteY0" fmla="*/ 0 h 6858000"/>
              <a:gd name="connsiteX1" fmla="*/ 5474242 w 7097265"/>
              <a:gd name="connsiteY1" fmla="*/ 0 h 6858000"/>
              <a:gd name="connsiteX2" fmla="*/ 5496366 w 7097265"/>
              <a:gd name="connsiteY2" fmla="*/ 14997 h 6858000"/>
              <a:gd name="connsiteX3" fmla="*/ 7097265 w 7097265"/>
              <a:gd name="connsiteY3" fmla="*/ 3621656 h 6858000"/>
              <a:gd name="connsiteX4" fmla="*/ 5222916 w 7097265"/>
              <a:gd name="connsiteY4" fmla="*/ 6374814 h 6858000"/>
              <a:gd name="connsiteX5" fmla="*/ 4706267 w 7097265"/>
              <a:gd name="connsiteY5" fmla="*/ 6780599 h 6858000"/>
              <a:gd name="connsiteX6" fmla="*/ 4594511 w 7097265"/>
              <a:gd name="connsiteY6" fmla="*/ 6858000 h 6858000"/>
              <a:gd name="connsiteX7" fmla="*/ 0 w 709726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7265" h="6858000">
                <a:moveTo>
                  <a:pt x="0" y="0"/>
                </a:moveTo>
                <a:lnTo>
                  <a:pt x="5474242" y="0"/>
                </a:lnTo>
                <a:lnTo>
                  <a:pt x="5496366" y="14997"/>
                </a:lnTo>
                <a:cubicBezTo>
                  <a:pt x="6523529" y="754641"/>
                  <a:pt x="7097265" y="2093192"/>
                  <a:pt x="7097265" y="3621656"/>
                </a:cubicBezTo>
                <a:cubicBezTo>
                  <a:pt x="7097265" y="4969131"/>
                  <a:pt x="6168540" y="5602839"/>
                  <a:pt x="5222916" y="6374814"/>
                </a:cubicBezTo>
                <a:cubicBezTo>
                  <a:pt x="5050713" y="6515397"/>
                  <a:pt x="4880085" y="6653108"/>
                  <a:pt x="4706267" y="6780599"/>
                </a:cubicBezTo>
                <a:lnTo>
                  <a:pt x="45945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03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FB5974E-1BB4-3FC7-EF05-D6114B4B2085}"/>
              </a:ext>
            </a:extLst>
          </p:cNvPr>
          <p:cNvSpPr>
            <a:spLocks noGrp="1"/>
          </p:cNvSpPr>
          <p:nvPr>
            <p:ph type="title"/>
          </p:nvPr>
        </p:nvSpPr>
        <p:spPr>
          <a:xfrm>
            <a:off x="992518" y="442913"/>
            <a:ext cx="4780129" cy="1639888"/>
          </a:xfrm>
        </p:spPr>
        <p:txBody>
          <a:bodyPr vert="horz" lIns="109728" tIns="109728" rIns="109728" bIns="91440" rtlCol="0" anchor="b">
            <a:normAutofit/>
          </a:bodyPr>
          <a:lstStyle/>
          <a:p>
            <a:pPr>
              <a:lnSpc>
                <a:spcPct val="130000"/>
              </a:lnSpc>
            </a:pPr>
            <a:r>
              <a:rPr lang="en-US" sz="3200" dirty="0"/>
              <a:t>Problem Statement</a:t>
            </a:r>
          </a:p>
        </p:txBody>
      </p:sp>
      <p:sp>
        <p:nvSpPr>
          <p:cNvPr id="3" name="Content Placeholder 2">
            <a:extLst>
              <a:ext uri="{FF2B5EF4-FFF2-40B4-BE49-F238E27FC236}">
                <a16:creationId xmlns:a16="http://schemas.microsoft.com/office/drawing/2014/main" id="{B2B76E61-8255-B937-F980-91D88FC3CD6C}"/>
              </a:ext>
            </a:extLst>
          </p:cNvPr>
          <p:cNvSpPr>
            <a:spLocks noGrp="1"/>
          </p:cNvSpPr>
          <p:nvPr>
            <p:ph idx="1"/>
          </p:nvPr>
        </p:nvSpPr>
        <p:spPr>
          <a:xfrm>
            <a:off x="992518" y="2312988"/>
            <a:ext cx="5368525" cy="3651250"/>
          </a:xfrm>
        </p:spPr>
        <p:txBody>
          <a:bodyPr vert="horz" lIns="109728" tIns="109728" rIns="109728" bIns="91440" rtlCol="0">
            <a:normAutofit/>
          </a:bodyPr>
          <a:lstStyle/>
          <a:p>
            <a:pPr>
              <a:lnSpc>
                <a:spcPct val="130000"/>
              </a:lnSpc>
            </a:pPr>
            <a:r>
              <a:rPr lang="en-US" sz="1700" b="0" i="0">
                <a:effectLst/>
              </a:rPr>
              <a:t>The problem statement for our project is </a:t>
            </a:r>
            <a:r>
              <a:rPr lang="en-US" sz="1700" b="1" i="0">
                <a:effectLst/>
              </a:rPr>
              <a:t>Predicting Pneumonia using CNN. </a:t>
            </a:r>
            <a:r>
              <a:rPr lang="en-US" sz="1700" b="0" i="0">
                <a:effectLst/>
              </a:rPr>
              <a:t>We will employ CNN to make the classification between a normal X-ray image and a Pneumonic X-ray image. Also we will deploy our model in an web based application so that any normal person having a lung X-ray can tell if the image is Pneumonic or not</a:t>
            </a:r>
            <a:r>
              <a:rPr lang="en-US" sz="1700"/>
              <a:t> </a:t>
            </a:r>
            <a:br>
              <a:rPr lang="en-US" sz="1700"/>
            </a:br>
            <a:endParaRPr lang="en-US" sz="1700"/>
          </a:p>
        </p:txBody>
      </p:sp>
    </p:spTree>
    <p:extLst>
      <p:ext uri="{BB962C8B-B14F-4D97-AF65-F5344CB8AC3E}">
        <p14:creationId xmlns:p14="http://schemas.microsoft.com/office/powerpoint/2010/main" val="3399268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C32DAB08-FE60-FCF1-A949-AEF2B953695E}"/>
              </a:ext>
            </a:extLst>
          </p:cNvPr>
          <p:cNvSpPr>
            <a:spLocks noGrp="1"/>
          </p:cNvSpPr>
          <p:nvPr>
            <p:ph type="title"/>
          </p:nvPr>
        </p:nvSpPr>
        <p:spPr>
          <a:xfrm>
            <a:off x="1920875" y="442913"/>
            <a:ext cx="6857365" cy="1344612"/>
          </a:xfrm>
        </p:spPr>
        <p:txBody>
          <a:bodyPr anchor="b">
            <a:normAutofit/>
          </a:bodyPr>
          <a:lstStyle/>
          <a:p>
            <a:r>
              <a:rPr lang="en-IN" dirty="0"/>
              <a:t>Motivation for this</a:t>
            </a:r>
          </a:p>
        </p:txBody>
      </p:sp>
      <p:sp>
        <p:nvSpPr>
          <p:cNvPr id="17" name="Content Placeholder 2">
            <a:extLst>
              <a:ext uri="{FF2B5EF4-FFF2-40B4-BE49-F238E27FC236}">
                <a16:creationId xmlns:a16="http://schemas.microsoft.com/office/drawing/2014/main" id="{A0A12F43-6377-AD8B-1317-A1D99C28181B}"/>
              </a:ext>
            </a:extLst>
          </p:cNvPr>
          <p:cNvSpPr>
            <a:spLocks noGrp="1"/>
          </p:cNvSpPr>
          <p:nvPr>
            <p:ph idx="1"/>
          </p:nvPr>
        </p:nvSpPr>
        <p:spPr>
          <a:xfrm>
            <a:off x="1123950" y="1857375"/>
            <a:ext cx="7816215" cy="4287838"/>
          </a:xfrm>
        </p:spPr>
        <p:txBody>
          <a:bodyPr>
            <a:normAutofit/>
          </a:bodyPr>
          <a:lstStyle/>
          <a:p>
            <a:pPr marL="352425" marR="490855" indent="-340360">
              <a:lnSpc>
                <a:spcPct val="130000"/>
              </a:lnSpc>
              <a:spcBef>
                <a:spcPts val="100"/>
              </a:spcBef>
              <a:buFont typeface="Arial MT"/>
              <a:buChar char="●"/>
              <a:tabLst>
                <a:tab pos="352425" algn="l"/>
              </a:tabLst>
            </a:pPr>
            <a:r>
              <a:rPr lang="en-US" sz="1400" spc="-10" dirty="0">
                <a:latin typeface="Arial" panose="020B0604020202020204" pitchFamily="34" charset="0"/>
                <a:cs typeface="Arial" panose="020B0604020202020204" pitchFamily="34" charset="0"/>
              </a:rPr>
              <a:t>Pneumonia</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respiratory</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infection</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lung</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illness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caused</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by</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number</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bacteria,</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fungi,</a:t>
            </a:r>
            <a:r>
              <a:rPr lang="en-US" sz="1400" spc="-30" dirty="0">
                <a:latin typeface="Arial" panose="020B0604020202020204" pitchFamily="34" charset="0"/>
                <a:cs typeface="Arial" panose="020B0604020202020204" pitchFamily="34" charset="0"/>
              </a:rPr>
              <a:t> </a:t>
            </a:r>
            <a:r>
              <a:rPr lang="en-US" sz="1400" spc="-25" dirty="0">
                <a:latin typeface="Arial" panose="020B0604020202020204" pitchFamily="34" charset="0"/>
                <a:cs typeface="Arial" panose="020B0604020202020204" pitchFamily="34" charset="0"/>
              </a:rPr>
              <a:t>or </a:t>
            </a:r>
            <a:r>
              <a:rPr lang="en-US" sz="1400" spc="-10" dirty="0">
                <a:latin typeface="Arial" panose="020B0604020202020204" pitchFamily="34" charset="0"/>
                <a:cs typeface="Arial" panose="020B0604020202020204" pitchFamily="34" charset="0"/>
              </a:rPr>
              <a:t>viruses;</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it</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is</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more</a:t>
            </a:r>
            <a:r>
              <a:rPr lang="en-US" sz="1400" spc="-2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frequent</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a:t>
            </a:r>
            <a:r>
              <a:rPr lang="en-US" sz="1400" spc="-2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developing</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a:t>
            </a:r>
            <a:r>
              <a:rPr lang="en-US" sz="1400" spc="-2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impoverished</a:t>
            </a:r>
            <a:r>
              <a:rPr lang="en-US" sz="1400" spc="-2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countries</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due</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high</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levels</a:t>
            </a:r>
            <a:r>
              <a:rPr lang="en-US" sz="1400" spc="-25" dirty="0">
                <a:latin typeface="Arial" panose="020B0604020202020204" pitchFamily="34" charset="0"/>
                <a:cs typeface="Arial" panose="020B0604020202020204" pitchFamily="34" charset="0"/>
              </a:rPr>
              <a:t> of </a:t>
            </a:r>
            <a:r>
              <a:rPr lang="en-US" sz="1400" spc="-10" dirty="0">
                <a:latin typeface="Arial" panose="020B0604020202020204" pitchFamily="34" charset="0"/>
                <a:cs typeface="Arial" panose="020B0604020202020204" pitchFamily="34" charset="0"/>
              </a:rPr>
              <a:t>pollution,</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unsanitary</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living</a:t>
            </a:r>
            <a:r>
              <a:rPr lang="en-US" sz="1400" spc="-2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conditions,</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a:t>
            </a:r>
            <a:r>
              <a:rPr lang="en-US" sz="1400" spc="-2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overpopulation,</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as</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well</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as</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limited</a:t>
            </a:r>
            <a:r>
              <a:rPr lang="en-US" sz="1400" spc="-2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medical infrastructure.</a:t>
            </a:r>
            <a:endParaRPr lang="en-US" sz="1400" dirty="0">
              <a:latin typeface="Arial" panose="020B0604020202020204" pitchFamily="34" charset="0"/>
              <a:cs typeface="Arial" panose="020B0604020202020204" pitchFamily="34" charset="0"/>
            </a:endParaRPr>
          </a:p>
          <a:p>
            <a:pPr marL="352425" marR="5080" indent="-340360">
              <a:lnSpc>
                <a:spcPct val="130000"/>
              </a:lnSpc>
              <a:buFont typeface="Arial MT"/>
              <a:buChar char="●"/>
              <a:tabLst>
                <a:tab pos="352425" algn="l"/>
              </a:tabLst>
            </a:pPr>
            <a:r>
              <a:rPr lang="en-US" sz="1400" dirty="0">
                <a:latin typeface="Arial" panose="020B0604020202020204" pitchFamily="34" charset="0"/>
                <a:cs typeface="Arial" panose="020B0604020202020204" pitchFamily="34" charset="0"/>
              </a:rPr>
              <a:t>The</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main</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aim</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this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project</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2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identify</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Pneumonia</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just</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by</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using</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X-</a:t>
            </a:r>
            <a:r>
              <a:rPr lang="en-US" sz="1400" dirty="0">
                <a:latin typeface="Arial" panose="020B0604020202020204" pitchFamily="34" charset="0"/>
                <a:cs typeface="Arial" panose="020B0604020202020204" pitchFamily="34" charset="0"/>
              </a:rPr>
              <a:t>Ray</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images</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30" dirty="0">
                <a:latin typeface="Arial" panose="020B0604020202020204" pitchFamily="34" charset="0"/>
                <a:cs typeface="Arial" panose="020B0604020202020204" pitchFamily="34" charset="0"/>
              </a:rPr>
              <a:t> </a:t>
            </a:r>
            <a:r>
              <a:rPr lang="en-US" sz="1400" spc="-25" dirty="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patients.</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doctors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must</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do</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lot</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certain</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tests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identify</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if</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patient</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has</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Pneumonia</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or</a:t>
            </a:r>
            <a:r>
              <a:rPr lang="en-US" sz="1400" spc="-30" dirty="0">
                <a:latin typeface="Arial" panose="020B0604020202020204" pitchFamily="34" charset="0"/>
                <a:cs typeface="Arial" panose="020B0604020202020204" pitchFamily="34" charset="0"/>
              </a:rPr>
              <a:t> </a:t>
            </a:r>
            <a:r>
              <a:rPr lang="en-US" sz="1400" spc="-25" dirty="0">
                <a:latin typeface="Arial" panose="020B0604020202020204" pitchFamily="34" charset="0"/>
                <a:cs typeface="Arial" panose="020B0604020202020204" pitchFamily="34" charset="0"/>
              </a:rPr>
              <a:t>not </a:t>
            </a:r>
            <a:r>
              <a:rPr lang="en-US" sz="1400" dirty="0">
                <a:latin typeface="Arial" panose="020B0604020202020204" pitchFamily="34" charset="0"/>
                <a:cs typeface="Arial" panose="020B0604020202020204" pitchFamily="34" charset="0"/>
              </a:rPr>
              <a:t>because</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there</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might</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be</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some</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cases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which</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identifying</a:t>
            </a:r>
            <a:r>
              <a:rPr lang="en-US" sz="1400" spc="-3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infection</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lungs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by</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naked</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eye</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is</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difficult </a:t>
            </a:r>
            <a:r>
              <a:rPr lang="en-US" sz="1400" dirty="0">
                <a:latin typeface="Arial" panose="020B0604020202020204" pitchFamily="34" charset="0"/>
                <a:cs typeface="Arial" panose="020B0604020202020204" pitchFamily="34" charset="0"/>
              </a:rPr>
              <a:t>so</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achieve</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remarkable</a:t>
            </a:r>
            <a:r>
              <a:rPr lang="en-US" sz="1400" spc="-3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efficiency</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accuracy</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deep</a:t>
            </a:r>
            <a:r>
              <a:rPr lang="en-US" sz="1400" spc="-3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learning</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models</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is</a:t>
            </a:r>
            <a:r>
              <a:rPr lang="en-US" sz="1400" spc="-3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developed.</a:t>
            </a:r>
            <a:endParaRPr lang="en-US" sz="1400" dirty="0">
              <a:latin typeface="Arial" panose="020B0604020202020204" pitchFamily="34" charset="0"/>
              <a:cs typeface="Arial" panose="020B0604020202020204" pitchFamily="34" charset="0"/>
            </a:endParaRPr>
          </a:p>
          <a:p>
            <a:pPr marL="352425" marR="68580" indent="-340360">
              <a:lnSpc>
                <a:spcPct val="130000"/>
              </a:lnSpc>
              <a:buFont typeface="Arial MT"/>
              <a:buChar char="●"/>
              <a:tabLst>
                <a:tab pos="352425" algn="l"/>
              </a:tabLst>
            </a:pPr>
            <a:r>
              <a:rPr lang="en-US" sz="1400" spc="-10" dirty="0">
                <a:latin typeface="Arial" panose="020B0604020202020204" pitchFamily="34" charset="0"/>
                <a:cs typeface="Arial" panose="020B0604020202020204" pitchFamily="34" charset="0"/>
              </a:rPr>
              <a:t>Pneumonia</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detection</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on</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CXR</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is</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hectic,</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improve</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2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efficiency</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accuracy</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make</a:t>
            </a:r>
            <a:r>
              <a:rPr lang="en-US" sz="1400" spc="-25" dirty="0">
                <a:latin typeface="Arial" panose="020B0604020202020204" pitchFamily="34" charset="0"/>
                <a:cs typeface="Arial" panose="020B0604020202020204" pitchFamily="34" charset="0"/>
              </a:rPr>
              <a:t> the </a:t>
            </a:r>
            <a:r>
              <a:rPr lang="en-US" sz="1400" dirty="0">
                <a:latin typeface="Arial" panose="020B0604020202020204" pitchFamily="34" charset="0"/>
                <a:cs typeface="Arial" panose="020B0604020202020204" pitchFamily="34" charset="0"/>
              </a:rPr>
              <a:t>work</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doctors</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simpler</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by</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making</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4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diagnosis</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process</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quicker</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cheaper</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with</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4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reduced reliance</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on</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intervention</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human</a:t>
            </a:r>
            <a:r>
              <a:rPr lang="en-US" sz="1400" spc="-3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experts.</a:t>
            </a:r>
            <a:endParaRPr lang="en-US" sz="1400" dirty="0">
              <a:latin typeface="Arial" panose="020B0604020202020204" pitchFamily="34" charset="0"/>
              <a:cs typeface="Arial" panose="020B0604020202020204" pitchFamily="34" charset="0"/>
            </a:endParaRPr>
          </a:p>
          <a:p>
            <a:pPr marL="352425" indent="-339725">
              <a:lnSpc>
                <a:spcPct val="130000"/>
              </a:lnSpc>
              <a:spcBef>
                <a:spcPts val="260"/>
              </a:spcBef>
              <a:buFont typeface="Arial MT"/>
              <a:buChar char="●"/>
              <a:tabLst>
                <a:tab pos="352425" algn="l"/>
              </a:tabLst>
            </a:pPr>
            <a:r>
              <a:rPr lang="en-US" sz="1400" spc="-10" dirty="0">
                <a:latin typeface="Arial" panose="020B0604020202020204" pitchFamily="34" charset="0"/>
                <a:cs typeface="Arial" panose="020B0604020202020204" pitchFamily="34" charset="0"/>
              </a:rPr>
              <a:t>Automated</a:t>
            </a:r>
            <a:r>
              <a:rPr lang="en-US" sz="1400" spc="-4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methods</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detect</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classify</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human</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diseases</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from</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medical</a:t>
            </a:r>
            <a:r>
              <a:rPr lang="en-US" sz="1400" spc="-4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images.</a:t>
            </a:r>
            <a:endParaRPr lang="en-US" sz="1400" dirty="0">
              <a:latin typeface="Arial" panose="020B0604020202020204" pitchFamily="34" charset="0"/>
              <a:cs typeface="Arial" panose="020B0604020202020204" pitchFamily="34" charset="0"/>
            </a:endParaRPr>
          </a:p>
          <a:p>
            <a:pPr>
              <a:lnSpc>
                <a:spcPct val="130000"/>
              </a:lnSpc>
            </a:pP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5790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Title 3">
            <a:extLst>
              <a:ext uri="{FF2B5EF4-FFF2-40B4-BE49-F238E27FC236}">
                <a16:creationId xmlns:a16="http://schemas.microsoft.com/office/drawing/2014/main" id="{4383750B-5BA2-0F97-85FE-9BA3A87A5858}"/>
              </a:ext>
            </a:extLst>
          </p:cNvPr>
          <p:cNvSpPr>
            <a:spLocks noGrp="1"/>
          </p:cNvSpPr>
          <p:nvPr>
            <p:ph type="ctrTitle"/>
          </p:nvPr>
        </p:nvSpPr>
        <p:spPr>
          <a:xfrm>
            <a:off x="1188340" y="1105232"/>
            <a:ext cx="3013545" cy="4277802"/>
          </a:xfrm>
        </p:spPr>
        <p:txBody>
          <a:bodyPr vert="horz" lIns="109728" tIns="109728" rIns="109728" bIns="91440" rtlCol="0" anchor="ctr">
            <a:normAutofit/>
          </a:bodyPr>
          <a:lstStyle/>
          <a:p>
            <a:pPr>
              <a:lnSpc>
                <a:spcPct val="130000"/>
              </a:lnSpc>
            </a:pPr>
            <a:r>
              <a:rPr lang="en-US" sz="2700">
                <a:solidFill>
                  <a:schemeClr val="tx1">
                    <a:lumMod val="75000"/>
                    <a:lumOff val="25000"/>
                  </a:schemeClr>
                </a:solidFill>
              </a:rPr>
              <a:t>Methodology </a:t>
            </a:r>
          </a:p>
        </p:txBody>
      </p:sp>
      <p:grpSp>
        <p:nvGrpSpPr>
          <p:cNvPr id="14" name="Group 13">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5" name="Freeform: Shape 14">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5" name="Subtitle 4">
            <a:extLst>
              <a:ext uri="{FF2B5EF4-FFF2-40B4-BE49-F238E27FC236}">
                <a16:creationId xmlns:a16="http://schemas.microsoft.com/office/drawing/2014/main" id="{DA6747DA-7752-F1E1-1086-9C1050AEC8E5}"/>
              </a:ext>
            </a:extLst>
          </p:cNvPr>
          <p:cNvSpPr>
            <a:spLocks noGrp="1"/>
          </p:cNvSpPr>
          <p:nvPr>
            <p:ph type="subTitle" idx="1"/>
          </p:nvPr>
        </p:nvSpPr>
        <p:spPr>
          <a:xfrm>
            <a:off x="5653872" y="933782"/>
            <a:ext cx="6591300" cy="4935173"/>
          </a:xfrm>
        </p:spPr>
        <p:txBody>
          <a:bodyPr vert="horz" lIns="109728" tIns="109728" rIns="109728" bIns="91440" rtlCol="0" anchor="ctr">
            <a:normAutofit/>
          </a:bodyPr>
          <a:lstStyle/>
          <a:p>
            <a:pPr marR="275590" indent="-335280">
              <a:buFont typeface="Corbel" panose="020B0503020204020204" pitchFamily="34" charset="0"/>
              <a:buChar char="●"/>
              <a:tabLst>
                <a:tab pos="554990" algn="l"/>
              </a:tabLst>
            </a:pPr>
            <a:r>
              <a:rPr lang="en-US" sz="1100" dirty="0">
                <a:solidFill>
                  <a:schemeClr val="tx1">
                    <a:lumMod val="75000"/>
                    <a:lumOff val="25000"/>
                  </a:schemeClr>
                </a:solidFill>
              </a:rPr>
              <a:t>We will be using Convolutional Neural Networks in our project since we are trying to a solve an  image classification problem where we need to select features and CNN is good in feature extraction .</a:t>
            </a:r>
          </a:p>
          <a:p>
            <a:pPr marR="525780" indent="-335280">
              <a:buClr>
                <a:srgbClr val="434343"/>
              </a:buClr>
              <a:buSzPct val="96428"/>
              <a:buFont typeface="Corbel" panose="020B0503020204020204" pitchFamily="34" charset="0"/>
              <a:buChar char="●"/>
              <a:tabLst>
                <a:tab pos="554990" algn="l"/>
              </a:tabLst>
            </a:pPr>
            <a:r>
              <a:rPr lang="en-US" sz="1100" dirty="0">
                <a:solidFill>
                  <a:schemeClr val="tx1">
                    <a:lumMod val="75000"/>
                    <a:lumOff val="25000"/>
                  </a:schemeClr>
                </a:solidFill>
              </a:rPr>
              <a:t>The convolutional neural network is formed by building a layered neural network called convolutional layers. Convolutional layers use a filter of defined size to extract various features.</a:t>
            </a:r>
          </a:p>
          <a:p>
            <a:r>
              <a:rPr lang="en-US" sz="1100" b="1" dirty="0">
                <a:solidFill>
                  <a:schemeClr val="tx1">
                    <a:lumMod val="75000"/>
                    <a:lumOff val="25000"/>
                  </a:schemeClr>
                </a:solidFill>
              </a:rPr>
              <a:t>What is CNN ?</a:t>
            </a:r>
            <a:endParaRPr lang="en-US" sz="1100" dirty="0">
              <a:solidFill>
                <a:schemeClr val="tx1">
                  <a:lumMod val="75000"/>
                  <a:lumOff val="25000"/>
                </a:schemeClr>
              </a:solidFill>
            </a:endParaRPr>
          </a:p>
          <a:p>
            <a:pPr marR="495300" indent="-340360">
              <a:buFont typeface="Corbel" panose="020B0503020204020204" pitchFamily="34" charset="0"/>
              <a:buChar char="●"/>
              <a:tabLst>
                <a:tab pos="367665" algn="l"/>
              </a:tabLst>
            </a:pPr>
            <a:r>
              <a:rPr lang="en-US" sz="1100" dirty="0">
                <a:solidFill>
                  <a:schemeClr val="tx1">
                    <a:lumMod val="75000"/>
                    <a:lumOff val="25000"/>
                  </a:schemeClr>
                </a:solidFill>
              </a:rPr>
              <a:t>A convolutional neural network (CNN) is a type of artificial neural network used in image recognition and processing that is specifically designed to process pixel data.</a:t>
            </a:r>
          </a:p>
          <a:p>
            <a:pPr marR="5080" indent="-355600">
              <a:buClr>
                <a:srgbClr val="202124"/>
              </a:buClr>
              <a:buSzPct val="117857"/>
              <a:buFont typeface="Corbel" panose="020B0503020204020204" pitchFamily="34" charset="0"/>
              <a:buChar char="●"/>
              <a:tabLst>
                <a:tab pos="367665" algn="l"/>
              </a:tabLst>
            </a:pPr>
            <a:r>
              <a:rPr lang="en-US" sz="1100" dirty="0">
                <a:solidFill>
                  <a:schemeClr val="tx1">
                    <a:lumMod val="75000"/>
                    <a:lumOff val="25000"/>
                  </a:schemeClr>
                </a:solidFill>
              </a:rPr>
              <a:t>CNN does not require much pre-processing. The CNN image classifier takes an input, evaluates it, and categorizes it.</a:t>
            </a:r>
          </a:p>
          <a:p>
            <a:pPr indent="-335915">
              <a:buClr>
                <a:srgbClr val="434343"/>
              </a:buClr>
              <a:buFont typeface="Corbel" panose="020B0503020204020204" pitchFamily="34" charset="0"/>
              <a:buChar char="●"/>
              <a:tabLst>
                <a:tab pos="367665" algn="l"/>
              </a:tabLst>
            </a:pPr>
            <a:r>
              <a:rPr lang="en-US" sz="1100" dirty="0">
                <a:solidFill>
                  <a:schemeClr val="tx1">
                    <a:lumMod val="75000"/>
                    <a:lumOff val="25000"/>
                  </a:schemeClr>
                </a:solidFill>
              </a:rPr>
              <a:t>Images are fed into convolutional neural networks (CNNs), which prioritize different parts of the image.</a:t>
            </a:r>
          </a:p>
          <a:p>
            <a:pPr marR="25400" indent="-336550">
              <a:buClr>
                <a:srgbClr val="434343"/>
              </a:buClr>
              <a:buFont typeface="Corbel" panose="020B0503020204020204" pitchFamily="34" charset="0"/>
              <a:buChar char="●"/>
              <a:tabLst>
                <a:tab pos="367665" algn="l"/>
              </a:tabLst>
            </a:pPr>
            <a:r>
              <a:rPr lang="en-US" sz="1100" dirty="0">
                <a:solidFill>
                  <a:schemeClr val="tx1">
                    <a:lumMod val="75000"/>
                    <a:lumOff val="25000"/>
                  </a:schemeClr>
                </a:solidFill>
              </a:rPr>
              <a:t>CNN’s are equipped with an input layer, an output layer, and hidden layers, all of which help process and classify images. The hidden layers comprise convolutional layers, </a:t>
            </a:r>
            <a:r>
              <a:rPr lang="en-US" sz="1100" dirty="0" err="1">
                <a:solidFill>
                  <a:schemeClr val="tx1">
                    <a:lumMod val="75000"/>
                    <a:lumOff val="25000"/>
                  </a:schemeClr>
                </a:solidFill>
              </a:rPr>
              <a:t>ReLU</a:t>
            </a:r>
            <a:r>
              <a:rPr lang="en-US" sz="1100" dirty="0">
                <a:solidFill>
                  <a:schemeClr val="tx1">
                    <a:lumMod val="75000"/>
                    <a:lumOff val="25000"/>
                  </a:schemeClr>
                </a:solidFill>
              </a:rPr>
              <a:t> layers, pooling layers</a:t>
            </a:r>
          </a:p>
        </p:txBody>
      </p:sp>
    </p:spTree>
    <p:extLst>
      <p:ext uri="{BB962C8B-B14F-4D97-AF65-F5344CB8AC3E}">
        <p14:creationId xmlns:p14="http://schemas.microsoft.com/office/powerpoint/2010/main" val="210725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2" name="object 4" descr="A diagram of a machine&#10;&#10;Description automatically generated">
            <a:extLst>
              <a:ext uri="{FF2B5EF4-FFF2-40B4-BE49-F238E27FC236}">
                <a16:creationId xmlns:a16="http://schemas.microsoft.com/office/drawing/2014/main" id="{5F9598CB-F34B-B9EB-9C40-552DD07843F2}"/>
              </a:ext>
            </a:extLst>
          </p:cNvPr>
          <p:cNvPicPr/>
          <p:nvPr/>
        </p:nvPicPr>
        <p:blipFill rotWithShape="1">
          <a:blip r:embed="rId2" cstate="print"/>
          <a:srcRect b="10358"/>
          <a:stretch/>
        </p:blipFill>
        <p:spPr>
          <a:xfrm>
            <a:off x="1524" y="10"/>
            <a:ext cx="12188952" cy="6857990"/>
          </a:xfrm>
          <a:prstGeom prst="rect">
            <a:avLst/>
          </a:prstGeom>
        </p:spPr>
      </p:pic>
      <p:grpSp>
        <p:nvGrpSpPr>
          <p:cNvPr id="56" name="Group 55">
            <a:extLst>
              <a:ext uri="{FF2B5EF4-FFF2-40B4-BE49-F238E27FC236}">
                <a16:creationId xmlns:a16="http://schemas.microsoft.com/office/drawing/2014/main" id="{B331CCB1-0D68-44E3-B5A2-C3301B351C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2574" y="1272209"/>
            <a:ext cx="5147826" cy="4839241"/>
            <a:chOff x="6892268" y="1497535"/>
            <a:chExt cx="4908132" cy="4613915"/>
          </a:xfrm>
        </p:grpSpPr>
        <p:sp>
          <p:nvSpPr>
            <p:cNvPr id="57" name="Freeform: Shape 56">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997148" y="1733385"/>
              <a:ext cx="4588058" cy="414176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139134" y="1901498"/>
              <a:ext cx="4245803" cy="38404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58">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892268" y="1497535"/>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4383750B-5BA2-0F97-85FE-9BA3A87A5858}"/>
              </a:ext>
            </a:extLst>
          </p:cNvPr>
          <p:cNvSpPr>
            <a:spLocks noGrp="1"/>
          </p:cNvSpPr>
          <p:nvPr>
            <p:ph type="ctrTitle"/>
          </p:nvPr>
        </p:nvSpPr>
        <p:spPr>
          <a:xfrm>
            <a:off x="7269764" y="2247663"/>
            <a:ext cx="3691581" cy="2186393"/>
          </a:xfrm>
        </p:spPr>
        <p:txBody>
          <a:bodyPr vert="horz" lIns="109728" tIns="109728" rIns="109728" bIns="91440" rtlCol="0" anchor="b">
            <a:normAutofit/>
          </a:bodyPr>
          <a:lstStyle/>
          <a:p>
            <a:pPr algn="ctr">
              <a:lnSpc>
                <a:spcPct val="110000"/>
              </a:lnSpc>
            </a:pPr>
            <a:r>
              <a:rPr lang="en-US" sz="3700">
                <a:solidFill>
                  <a:schemeClr val="tx1">
                    <a:lumMod val="75000"/>
                    <a:lumOff val="25000"/>
                  </a:schemeClr>
                </a:solidFill>
              </a:rPr>
              <a:t>How CNN used in My project</a:t>
            </a:r>
          </a:p>
        </p:txBody>
      </p:sp>
      <p:sp>
        <p:nvSpPr>
          <p:cNvPr id="5" name="Subtitle 4">
            <a:extLst>
              <a:ext uri="{FF2B5EF4-FFF2-40B4-BE49-F238E27FC236}">
                <a16:creationId xmlns:a16="http://schemas.microsoft.com/office/drawing/2014/main" id="{DA6747DA-7752-F1E1-1086-9C1050AEC8E5}"/>
              </a:ext>
            </a:extLst>
          </p:cNvPr>
          <p:cNvSpPr>
            <a:spLocks noGrp="1"/>
          </p:cNvSpPr>
          <p:nvPr>
            <p:ph type="subTitle" idx="1"/>
          </p:nvPr>
        </p:nvSpPr>
        <p:spPr>
          <a:xfrm>
            <a:off x="5550401" y="4669825"/>
            <a:ext cx="6641599" cy="1605872"/>
          </a:xfrm>
        </p:spPr>
        <p:txBody>
          <a:bodyPr vert="horz" lIns="109728" tIns="109728" rIns="109728" bIns="91440" rtlCol="0" anchor="t">
            <a:normAutofit fontScale="92500"/>
          </a:bodyPr>
          <a:lstStyle/>
          <a:p>
            <a:pPr indent="-171450" algn="ctr">
              <a:lnSpc>
                <a:spcPct val="120000"/>
              </a:lnSpc>
              <a:buFont typeface="Corbel" panose="020B0503020204020204" pitchFamily="34" charset="0"/>
              <a:buChar char="•"/>
            </a:pPr>
            <a:r>
              <a:rPr lang="en-US" sz="1100" b="0" i="0" dirty="0">
                <a:solidFill>
                  <a:schemeClr val="tx1">
                    <a:lumMod val="75000"/>
                    <a:lumOff val="25000"/>
                  </a:schemeClr>
                </a:solidFill>
                <a:effectLst/>
              </a:rPr>
              <a:t>In our input layer we are taking images of dimension 150x150x1 (grayscale)</a:t>
            </a:r>
            <a:r>
              <a:rPr lang="en-US" sz="1100" dirty="0">
                <a:solidFill>
                  <a:schemeClr val="tx1">
                    <a:lumMod val="75000"/>
                    <a:lumOff val="25000"/>
                  </a:schemeClr>
                </a:solidFill>
              </a:rPr>
              <a:t> </a:t>
            </a:r>
            <a:r>
              <a:rPr lang="en-US" sz="1100" b="0" i="0" dirty="0">
                <a:solidFill>
                  <a:schemeClr val="tx1">
                    <a:lumMod val="75000"/>
                    <a:lumOff val="25000"/>
                  </a:schemeClr>
                </a:solidFill>
                <a:effectLst/>
              </a:rPr>
              <a:t>image. The filter (3x3) convolutes over the image and gives a feature map after that a activation map is produced . Now the different activation function is used and hence we extract features that is required in our project.</a:t>
            </a:r>
          </a:p>
          <a:p>
            <a:pPr indent="-171450" algn="ctr">
              <a:lnSpc>
                <a:spcPct val="120000"/>
              </a:lnSpc>
              <a:buFont typeface="Corbel" panose="020B0503020204020204" pitchFamily="34" charset="0"/>
              <a:buChar char="•"/>
            </a:pPr>
            <a:r>
              <a:rPr lang="en-US" sz="1100" b="0" i="0" dirty="0">
                <a:solidFill>
                  <a:schemeClr val="tx1">
                    <a:lumMod val="75000"/>
                    <a:lumOff val="25000"/>
                  </a:schemeClr>
                </a:solidFill>
                <a:effectLst/>
              </a:rPr>
              <a:t>Similarly many layer are added to extract features of the image</a:t>
            </a:r>
            <a:r>
              <a:rPr lang="en-US" sz="1100" dirty="0">
                <a:solidFill>
                  <a:schemeClr val="tx1">
                    <a:lumMod val="75000"/>
                    <a:lumOff val="25000"/>
                  </a:schemeClr>
                </a:solidFill>
              </a:rPr>
              <a:t> </a:t>
            </a:r>
            <a:br>
              <a:rPr lang="en-US" sz="1100" dirty="0">
                <a:solidFill>
                  <a:schemeClr val="tx1">
                    <a:lumMod val="75000"/>
                    <a:lumOff val="25000"/>
                  </a:schemeClr>
                </a:solidFill>
              </a:rPr>
            </a:br>
            <a:endParaRPr lang="en-US" sz="1100" dirty="0">
              <a:solidFill>
                <a:schemeClr val="tx1">
                  <a:lumMod val="75000"/>
                  <a:lumOff val="25000"/>
                </a:schemeClr>
              </a:solidFill>
            </a:endParaRPr>
          </a:p>
        </p:txBody>
      </p:sp>
    </p:spTree>
    <p:extLst>
      <p:ext uri="{BB962C8B-B14F-4D97-AF65-F5344CB8AC3E}">
        <p14:creationId xmlns:p14="http://schemas.microsoft.com/office/powerpoint/2010/main" val="386101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EA88BB9-6972-D12A-8118-80E2F6BA1C1B}"/>
              </a:ext>
            </a:extLst>
          </p:cNvPr>
          <p:cNvSpPr>
            <a:spLocks noGrp="1"/>
          </p:cNvSpPr>
          <p:nvPr>
            <p:ph type="ctrTitle"/>
          </p:nvPr>
        </p:nvSpPr>
        <p:spPr>
          <a:xfrm>
            <a:off x="956736" y="355940"/>
            <a:ext cx="5271804" cy="800554"/>
          </a:xfrm>
        </p:spPr>
        <p:txBody>
          <a:bodyPr vert="horz" lIns="109728" tIns="109728" rIns="109728" bIns="91440" rtlCol="0" anchor="b">
            <a:normAutofit/>
          </a:bodyPr>
          <a:lstStyle/>
          <a:p>
            <a:pPr>
              <a:lnSpc>
                <a:spcPct val="130000"/>
              </a:lnSpc>
            </a:pPr>
            <a:r>
              <a:rPr lang="en-US" sz="3200" dirty="0">
                <a:solidFill>
                  <a:schemeClr val="tx1">
                    <a:lumMod val="75000"/>
                    <a:lumOff val="25000"/>
                  </a:schemeClr>
                </a:solidFill>
              </a:rPr>
              <a:t>Methodology</a:t>
            </a:r>
          </a:p>
        </p:txBody>
      </p:sp>
      <p:sp>
        <p:nvSpPr>
          <p:cNvPr id="3" name="Subtitle 2">
            <a:extLst>
              <a:ext uri="{FF2B5EF4-FFF2-40B4-BE49-F238E27FC236}">
                <a16:creationId xmlns:a16="http://schemas.microsoft.com/office/drawing/2014/main" id="{B8855E44-7276-4151-EB75-3C87E302099C}"/>
              </a:ext>
            </a:extLst>
          </p:cNvPr>
          <p:cNvSpPr>
            <a:spLocks noGrp="1"/>
          </p:cNvSpPr>
          <p:nvPr>
            <p:ph type="subTitle" idx="1"/>
          </p:nvPr>
        </p:nvSpPr>
        <p:spPr>
          <a:xfrm>
            <a:off x="238124" y="1156494"/>
            <a:ext cx="7800975" cy="5530056"/>
          </a:xfrm>
        </p:spPr>
        <p:txBody>
          <a:bodyPr vert="horz" lIns="109728" tIns="109728" rIns="109728" bIns="91440" rtlCol="0">
            <a:normAutofit/>
          </a:bodyPr>
          <a:lstStyle/>
          <a:p>
            <a:pPr indent="-320040">
              <a:buSzPct val="85714"/>
              <a:buFont typeface="Corbel" panose="020B0503020204020204" pitchFamily="34" charset="0"/>
              <a:buChar char="●"/>
              <a:tabLst>
                <a:tab pos="469265" algn="l"/>
              </a:tabLst>
            </a:pPr>
            <a:r>
              <a:rPr lang="en-US" sz="1050" dirty="0">
                <a:solidFill>
                  <a:schemeClr val="tx1">
                    <a:lumMod val="75000"/>
                    <a:lumOff val="25000"/>
                  </a:schemeClr>
                </a:solidFill>
              </a:rPr>
              <a:t>We have a training dataset of 5216 x-ray images in jpg format divided into Pneumonic and Normal images.</a:t>
            </a:r>
          </a:p>
          <a:p>
            <a:pPr marR="167640" indent="-328295">
              <a:buClr>
                <a:srgbClr val="434343"/>
              </a:buClr>
              <a:buSzPct val="92857"/>
              <a:buFont typeface="Corbel" panose="020B0503020204020204" pitchFamily="34" charset="0"/>
              <a:buChar char="●"/>
              <a:tabLst>
                <a:tab pos="469900" algn="l"/>
              </a:tabLst>
            </a:pPr>
            <a:r>
              <a:rPr lang="en-US" sz="1050" dirty="0">
                <a:solidFill>
                  <a:schemeClr val="tx1">
                    <a:lumMod val="75000"/>
                    <a:lumOff val="25000"/>
                  </a:schemeClr>
                </a:solidFill>
              </a:rPr>
              <a:t>Before we fit our dataset into our model we have normalized our dataset and have used data augmentation to diversify our dataset and enhance the performance of the model. The techniques used are:</a:t>
            </a:r>
          </a:p>
          <a:p>
            <a:pPr marL="0" lvl="1" indent="-320040" algn="l">
              <a:lnSpc>
                <a:spcPct val="130000"/>
              </a:lnSpc>
              <a:buSzPct val="85714"/>
              <a:buFont typeface="Corbel" panose="020B0503020204020204" pitchFamily="34" charset="0"/>
              <a:buChar char="●"/>
              <a:tabLst>
                <a:tab pos="926465" algn="l"/>
              </a:tabLst>
            </a:pPr>
            <a:r>
              <a:rPr lang="en-US" sz="1050" dirty="0"/>
              <a:t>Rotating image by </a:t>
            </a:r>
            <a:r>
              <a:rPr lang="en-US" sz="1050" dirty="0" err="1"/>
              <a:t>upto</a:t>
            </a:r>
            <a:r>
              <a:rPr lang="en-US" sz="1050" dirty="0"/>
              <a:t> 30 degrees</a:t>
            </a:r>
          </a:p>
          <a:p>
            <a:pPr marL="0" lvl="1" indent="-320040" algn="l">
              <a:lnSpc>
                <a:spcPct val="130000"/>
              </a:lnSpc>
              <a:buSzPct val="85714"/>
              <a:buFont typeface="Corbel" panose="020B0503020204020204" pitchFamily="34" charset="0"/>
              <a:buChar char="●"/>
              <a:tabLst>
                <a:tab pos="926465" algn="l"/>
              </a:tabLst>
            </a:pPr>
            <a:r>
              <a:rPr lang="en-US" sz="1050" dirty="0"/>
              <a:t>A zoom of 20%</a:t>
            </a:r>
          </a:p>
          <a:p>
            <a:pPr marL="0" lvl="1" indent="-320040" algn="l">
              <a:lnSpc>
                <a:spcPct val="130000"/>
              </a:lnSpc>
              <a:buSzPct val="85714"/>
              <a:buFont typeface="Corbel" panose="020B0503020204020204" pitchFamily="34" charset="0"/>
              <a:buChar char="●"/>
              <a:tabLst>
                <a:tab pos="926465" algn="l"/>
              </a:tabLst>
            </a:pPr>
            <a:r>
              <a:rPr lang="en-US" sz="1050" dirty="0"/>
              <a:t>Horizontal and vertical shifting by 10%</a:t>
            </a:r>
          </a:p>
          <a:p>
            <a:pPr marR="5080" indent="457200"/>
            <a:r>
              <a:rPr lang="en-US" sz="1050" dirty="0">
                <a:solidFill>
                  <a:schemeClr val="tx1">
                    <a:lumMod val="75000"/>
                    <a:lumOff val="25000"/>
                  </a:schemeClr>
                </a:solidFill>
              </a:rPr>
              <a:t>Thus by doing this we can ensure randomness in the data in our dataset so that our model does not over fit and is not vulnerable to real world data.</a:t>
            </a:r>
          </a:p>
          <a:p>
            <a:pPr marR="57785" indent="-320675">
              <a:buSzPct val="85714"/>
              <a:buFont typeface="Corbel" panose="020B0503020204020204" pitchFamily="34" charset="0"/>
              <a:buChar char="●"/>
              <a:tabLst>
                <a:tab pos="469900" algn="l"/>
              </a:tabLst>
            </a:pPr>
            <a:r>
              <a:rPr lang="en-US" sz="1050" dirty="0">
                <a:solidFill>
                  <a:schemeClr val="tx1">
                    <a:lumMod val="75000"/>
                    <a:lumOff val="25000"/>
                  </a:schemeClr>
                </a:solidFill>
              </a:rPr>
              <a:t>We have also used a variable </a:t>
            </a:r>
            <a:r>
              <a:rPr lang="en-US" sz="1050" dirty="0" err="1">
                <a:solidFill>
                  <a:schemeClr val="tx1">
                    <a:lumMod val="75000"/>
                    <a:lumOff val="25000"/>
                  </a:schemeClr>
                </a:solidFill>
              </a:rPr>
              <a:t>reduce_lr</a:t>
            </a:r>
            <a:r>
              <a:rPr lang="en-US" sz="1050" dirty="0">
                <a:solidFill>
                  <a:schemeClr val="tx1">
                    <a:lumMod val="75000"/>
                    <a:lumOff val="25000"/>
                  </a:schemeClr>
                </a:solidFill>
              </a:rPr>
              <a:t>. It reduces the loss when we find cases where the gradient is constant at the increase of epochs in the loss v/s epoch graph</a:t>
            </a:r>
          </a:p>
          <a:p>
            <a:endParaRPr lang="en-US" sz="1050" dirty="0">
              <a:solidFill>
                <a:schemeClr val="tx1">
                  <a:lumMod val="75000"/>
                  <a:lumOff val="25000"/>
                </a:schemeClr>
              </a:solidFill>
            </a:endParaRPr>
          </a:p>
          <a:p>
            <a:r>
              <a:rPr lang="en-US" sz="1050" b="1" dirty="0">
                <a:solidFill>
                  <a:schemeClr val="tx1">
                    <a:lumMod val="75000"/>
                    <a:lumOff val="25000"/>
                  </a:schemeClr>
                </a:solidFill>
              </a:rPr>
              <a:t>Model Summary:</a:t>
            </a:r>
          </a:p>
          <a:p>
            <a:pPr indent="-316230">
              <a:buFont typeface="Corbel" panose="020B0503020204020204" pitchFamily="34" charset="0"/>
              <a:buChar char="●"/>
              <a:tabLst>
                <a:tab pos="469265" algn="l"/>
              </a:tabLst>
            </a:pPr>
            <a:r>
              <a:rPr lang="en-US" sz="1050" dirty="0">
                <a:solidFill>
                  <a:schemeClr val="tx1">
                    <a:lumMod val="75000"/>
                    <a:lumOff val="25000"/>
                  </a:schemeClr>
                </a:solidFill>
              </a:rPr>
              <a:t>Implementation of 4 layer CNN with 2 dense layers.</a:t>
            </a:r>
          </a:p>
          <a:p>
            <a:pPr marR="73660" indent="-316865">
              <a:buFont typeface="Corbel" panose="020B0503020204020204" pitchFamily="34" charset="0"/>
              <a:buChar char="●"/>
              <a:tabLst>
                <a:tab pos="469900" algn="l"/>
              </a:tabLst>
            </a:pPr>
            <a:r>
              <a:rPr lang="en-US" sz="1050" dirty="0">
                <a:solidFill>
                  <a:schemeClr val="tx1">
                    <a:lumMod val="75000"/>
                    <a:lumOff val="25000"/>
                  </a:schemeClr>
                </a:solidFill>
              </a:rPr>
              <a:t>Activation function used is </a:t>
            </a:r>
            <a:r>
              <a:rPr lang="en-US" sz="1050" dirty="0" err="1">
                <a:solidFill>
                  <a:schemeClr val="tx1">
                    <a:lumMod val="75000"/>
                    <a:lumOff val="25000"/>
                  </a:schemeClr>
                </a:solidFill>
              </a:rPr>
              <a:t>ReLU</a:t>
            </a:r>
            <a:r>
              <a:rPr lang="en-US" sz="1050" dirty="0">
                <a:solidFill>
                  <a:schemeClr val="tx1">
                    <a:lumMod val="75000"/>
                    <a:lumOff val="25000"/>
                  </a:schemeClr>
                </a:solidFill>
              </a:rPr>
              <a:t> and in the output layer Sigmoid activation function is used</a:t>
            </a:r>
          </a:p>
          <a:p>
            <a:pPr indent="-316230">
              <a:buFont typeface="Corbel" panose="020B0503020204020204" pitchFamily="34" charset="0"/>
              <a:buChar char="●"/>
              <a:tabLst>
                <a:tab pos="469265" algn="l"/>
              </a:tabLst>
            </a:pPr>
            <a:r>
              <a:rPr lang="en-US" sz="1050" dirty="0">
                <a:solidFill>
                  <a:schemeClr val="tx1">
                    <a:lumMod val="75000"/>
                    <a:lumOff val="25000"/>
                  </a:schemeClr>
                </a:solidFill>
              </a:rPr>
              <a:t>We have used 50 epochs</a:t>
            </a:r>
          </a:p>
          <a:p>
            <a:pPr indent="-316230">
              <a:buFont typeface="Corbel" panose="020B0503020204020204" pitchFamily="34" charset="0"/>
              <a:buChar char="●"/>
              <a:tabLst>
                <a:tab pos="469265" algn="l"/>
              </a:tabLst>
            </a:pPr>
            <a:r>
              <a:rPr lang="en-US" sz="1050" dirty="0">
                <a:solidFill>
                  <a:schemeClr val="tx1">
                    <a:lumMod val="75000"/>
                    <a:lumOff val="25000"/>
                  </a:schemeClr>
                </a:solidFill>
              </a:rPr>
              <a:t>Optimizer used is Adam</a:t>
            </a:r>
          </a:p>
          <a:p>
            <a:endParaRPr lang="en-US" sz="1050" dirty="0">
              <a:solidFill>
                <a:schemeClr val="tx1">
                  <a:lumMod val="75000"/>
                  <a:lumOff val="25000"/>
                </a:schemeClr>
              </a:solidFill>
            </a:endParaRPr>
          </a:p>
        </p:txBody>
      </p:sp>
      <p:sp>
        <p:nvSpPr>
          <p:cNvPr id="21" name="Freeform: Shape 2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object 2">
            <a:extLst>
              <a:ext uri="{FF2B5EF4-FFF2-40B4-BE49-F238E27FC236}">
                <a16:creationId xmlns:a16="http://schemas.microsoft.com/office/drawing/2014/main" id="{D21887C9-942F-3B00-5FD7-B0E152C52D79}"/>
              </a:ext>
            </a:extLst>
          </p:cNvPr>
          <p:cNvPicPr/>
          <p:nvPr/>
        </p:nvPicPr>
        <p:blipFill rotWithShape="1">
          <a:blip r:embed="rId2" cstate="print"/>
          <a:srcRect r="3542" b="3"/>
          <a:stretch/>
        </p:blipFill>
        <p:spPr>
          <a:xfrm>
            <a:off x="8467724" y="544513"/>
            <a:ext cx="3486151" cy="52943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78669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D3D4-69DA-64FE-B7D0-4944C0DF7B86}"/>
              </a:ext>
            </a:extLst>
          </p:cNvPr>
          <p:cNvSpPr>
            <a:spLocks noGrp="1"/>
          </p:cNvSpPr>
          <p:nvPr>
            <p:ph type="ctrTitle"/>
          </p:nvPr>
        </p:nvSpPr>
        <p:spPr>
          <a:xfrm>
            <a:off x="569168" y="394545"/>
            <a:ext cx="3107094" cy="880257"/>
          </a:xfrm>
        </p:spPr>
        <p:txBody>
          <a:bodyPr/>
          <a:lstStyle/>
          <a:p>
            <a:r>
              <a:rPr lang="en-IN" dirty="0"/>
              <a:t>Result</a:t>
            </a:r>
          </a:p>
        </p:txBody>
      </p:sp>
      <p:sp>
        <p:nvSpPr>
          <p:cNvPr id="3" name="Subtitle 2">
            <a:extLst>
              <a:ext uri="{FF2B5EF4-FFF2-40B4-BE49-F238E27FC236}">
                <a16:creationId xmlns:a16="http://schemas.microsoft.com/office/drawing/2014/main" id="{68188D0E-EF1C-A976-81AC-C82AFD6F7A27}"/>
              </a:ext>
            </a:extLst>
          </p:cNvPr>
          <p:cNvSpPr>
            <a:spLocks noGrp="1"/>
          </p:cNvSpPr>
          <p:nvPr>
            <p:ph type="subTitle" idx="1"/>
          </p:nvPr>
        </p:nvSpPr>
        <p:spPr>
          <a:xfrm>
            <a:off x="342238" y="1169818"/>
            <a:ext cx="7052117" cy="1150200"/>
          </a:xfrm>
        </p:spPr>
        <p:txBody>
          <a:bodyPr>
            <a:normAutofit fontScale="70000" lnSpcReduction="20000"/>
          </a:bodyPr>
          <a:lstStyle/>
          <a:p>
            <a:r>
              <a:rPr lang="en-US" sz="2400" dirty="0">
                <a:latin typeface="Roboto"/>
                <a:cs typeface="Roboto"/>
              </a:rPr>
              <a:t>We</a:t>
            </a:r>
            <a:r>
              <a:rPr lang="en-US" sz="2400" spc="-45" dirty="0">
                <a:latin typeface="Roboto"/>
                <a:cs typeface="Roboto"/>
              </a:rPr>
              <a:t> </a:t>
            </a:r>
            <a:r>
              <a:rPr lang="en-US" sz="2400" spc="-10" dirty="0">
                <a:latin typeface="Roboto"/>
                <a:cs typeface="Roboto"/>
              </a:rPr>
              <a:t>have</a:t>
            </a:r>
            <a:r>
              <a:rPr lang="en-US" sz="2400" spc="-45" dirty="0">
                <a:latin typeface="Roboto"/>
                <a:cs typeface="Roboto"/>
              </a:rPr>
              <a:t> </a:t>
            </a:r>
            <a:r>
              <a:rPr lang="en-US" sz="2400" dirty="0">
                <a:latin typeface="Roboto"/>
                <a:cs typeface="Roboto"/>
              </a:rPr>
              <a:t>seen</a:t>
            </a:r>
            <a:r>
              <a:rPr lang="en-US" sz="2400" spc="-40" dirty="0">
                <a:latin typeface="Roboto"/>
                <a:cs typeface="Roboto"/>
              </a:rPr>
              <a:t> </a:t>
            </a:r>
            <a:r>
              <a:rPr lang="en-US" sz="2400" dirty="0">
                <a:latin typeface="Roboto"/>
                <a:cs typeface="Roboto"/>
              </a:rPr>
              <a:t>a</a:t>
            </a:r>
            <a:r>
              <a:rPr lang="en-US" sz="2400" spc="-45" dirty="0">
                <a:latin typeface="Roboto"/>
                <a:cs typeface="Roboto"/>
              </a:rPr>
              <a:t> </a:t>
            </a:r>
            <a:r>
              <a:rPr lang="en-US" sz="2400" spc="-25" dirty="0">
                <a:latin typeface="Roboto"/>
                <a:cs typeface="Roboto"/>
              </a:rPr>
              <a:t>gradual</a:t>
            </a:r>
            <a:r>
              <a:rPr lang="en-US" sz="2400" spc="-45" dirty="0">
                <a:latin typeface="Roboto"/>
                <a:cs typeface="Roboto"/>
              </a:rPr>
              <a:t> </a:t>
            </a:r>
            <a:r>
              <a:rPr lang="en-US" sz="2400" spc="-10" dirty="0">
                <a:latin typeface="Roboto"/>
                <a:cs typeface="Roboto"/>
              </a:rPr>
              <a:t>increase</a:t>
            </a:r>
            <a:r>
              <a:rPr lang="en-US" sz="2400" spc="-40" dirty="0">
                <a:latin typeface="Roboto"/>
                <a:cs typeface="Roboto"/>
              </a:rPr>
              <a:t> </a:t>
            </a:r>
            <a:r>
              <a:rPr lang="en-US" sz="2400" dirty="0">
                <a:latin typeface="Roboto"/>
                <a:cs typeface="Roboto"/>
              </a:rPr>
              <a:t>in</a:t>
            </a:r>
            <a:r>
              <a:rPr lang="en-US" sz="2400" spc="-45" dirty="0">
                <a:latin typeface="Roboto"/>
                <a:cs typeface="Roboto"/>
              </a:rPr>
              <a:t> </a:t>
            </a:r>
            <a:r>
              <a:rPr lang="en-US" sz="2400" dirty="0">
                <a:latin typeface="Roboto"/>
                <a:cs typeface="Roboto"/>
              </a:rPr>
              <a:t>our</a:t>
            </a:r>
            <a:r>
              <a:rPr lang="en-US" sz="2400" spc="-45" dirty="0">
                <a:latin typeface="Roboto"/>
                <a:cs typeface="Roboto"/>
              </a:rPr>
              <a:t> </a:t>
            </a:r>
            <a:r>
              <a:rPr lang="en-US" sz="2400" spc="-25" dirty="0">
                <a:latin typeface="Roboto"/>
                <a:cs typeface="Roboto"/>
              </a:rPr>
              <a:t>validation</a:t>
            </a:r>
            <a:r>
              <a:rPr lang="en-US" sz="2400" spc="-40" dirty="0">
                <a:latin typeface="Roboto"/>
                <a:cs typeface="Roboto"/>
              </a:rPr>
              <a:t> </a:t>
            </a:r>
            <a:r>
              <a:rPr lang="en-US" sz="2400" spc="-20" dirty="0">
                <a:latin typeface="Roboto"/>
                <a:cs typeface="Roboto"/>
              </a:rPr>
              <a:t>accuracy</a:t>
            </a:r>
            <a:r>
              <a:rPr lang="en-US" sz="2400" spc="-45" dirty="0">
                <a:latin typeface="Roboto"/>
                <a:cs typeface="Roboto"/>
              </a:rPr>
              <a:t> </a:t>
            </a:r>
            <a:r>
              <a:rPr lang="en-US" sz="2400" dirty="0">
                <a:latin typeface="Roboto"/>
                <a:cs typeface="Roboto"/>
              </a:rPr>
              <a:t>and</a:t>
            </a:r>
            <a:r>
              <a:rPr lang="en-US" sz="2400" spc="-45" dirty="0">
                <a:latin typeface="Roboto"/>
                <a:cs typeface="Roboto"/>
              </a:rPr>
              <a:t> </a:t>
            </a:r>
            <a:r>
              <a:rPr lang="en-US" sz="2400" dirty="0">
                <a:latin typeface="Roboto"/>
                <a:cs typeface="Roboto"/>
              </a:rPr>
              <a:t>a</a:t>
            </a:r>
            <a:r>
              <a:rPr lang="en-US" sz="2400" spc="-40" dirty="0">
                <a:latin typeface="Roboto"/>
                <a:cs typeface="Roboto"/>
              </a:rPr>
              <a:t> </a:t>
            </a:r>
            <a:r>
              <a:rPr lang="en-US" sz="2400" spc="-25" dirty="0">
                <a:latin typeface="Roboto"/>
                <a:cs typeface="Roboto"/>
              </a:rPr>
              <a:t>gradual</a:t>
            </a:r>
            <a:r>
              <a:rPr lang="en-US" sz="2400" spc="-45" dirty="0">
                <a:latin typeface="Roboto"/>
                <a:cs typeface="Roboto"/>
              </a:rPr>
              <a:t> </a:t>
            </a:r>
            <a:r>
              <a:rPr lang="en-US" sz="2400" spc="-10" dirty="0">
                <a:latin typeface="Roboto"/>
                <a:cs typeface="Roboto"/>
              </a:rPr>
              <a:t>decrease</a:t>
            </a:r>
            <a:r>
              <a:rPr lang="en-US" sz="2400" spc="-45" dirty="0">
                <a:latin typeface="Roboto"/>
                <a:cs typeface="Roboto"/>
              </a:rPr>
              <a:t> </a:t>
            </a:r>
            <a:r>
              <a:rPr lang="en-US" sz="2400" spc="-25" dirty="0">
                <a:latin typeface="Roboto"/>
                <a:cs typeface="Roboto"/>
              </a:rPr>
              <a:t>in validation</a:t>
            </a:r>
            <a:r>
              <a:rPr lang="en-US" sz="2400" spc="-55" dirty="0">
                <a:latin typeface="Roboto"/>
                <a:cs typeface="Roboto"/>
              </a:rPr>
              <a:t> </a:t>
            </a:r>
            <a:r>
              <a:rPr lang="en-US" sz="2400" dirty="0">
                <a:latin typeface="Roboto"/>
                <a:cs typeface="Roboto"/>
              </a:rPr>
              <a:t>loss</a:t>
            </a:r>
            <a:r>
              <a:rPr lang="en-US" sz="2400" spc="-50" dirty="0">
                <a:latin typeface="Roboto"/>
                <a:cs typeface="Roboto"/>
              </a:rPr>
              <a:t> </a:t>
            </a:r>
            <a:r>
              <a:rPr lang="en-US" sz="2400" spc="-10" dirty="0">
                <a:latin typeface="Roboto"/>
                <a:cs typeface="Roboto"/>
              </a:rPr>
              <a:t>with</a:t>
            </a:r>
            <a:r>
              <a:rPr lang="en-US" sz="2400" spc="-50" dirty="0">
                <a:latin typeface="Roboto"/>
                <a:cs typeface="Roboto"/>
              </a:rPr>
              <a:t> </a:t>
            </a:r>
            <a:r>
              <a:rPr lang="en-US" sz="2400" dirty="0">
                <a:latin typeface="Roboto"/>
                <a:cs typeface="Roboto"/>
              </a:rPr>
              <a:t>the</a:t>
            </a:r>
            <a:r>
              <a:rPr lang="en-US" sz="2400" spc="-50" dirty="0">
                <a:latin typeface="Roboto"/>
                <a:cs typeface="Roboto"/>
              </a:rPr>
              <a:t> </a:t>
            </a:r>
            <a:r>
              <a:rPr lang="en-US" sz="2400" spc="-10" dirty="0">
                <a:latin typeface="Roboto"/>
                <a:cs typeface="Roboto"/>
              </a:rPr>
              <a:t>increase</a:t>
            </a:r>
            <a:r>
              <a:rPr lang="en-US" sz="2400" spc="-50" dirty="0">
                <a:latin typeface="Roboto"/>
                <a:cs typeface="Roboto"/>
              </a:rPr>
              <a:t> </a:t>
            </a:r>
            <a:r>
              <a:rPr lang="en-US" sz="2400" dirty="0">
                <a:latin typeface="Roboto"/>
                <a:cs typeface="Roboto"/>
              </a:rPr>
              <a:t>in</a:t>
            </a:r>
            <a:r>
              <a:rPr lang="en-US" sz="2400" spc="-50" dirty="0">
                <a:latin typeface="Roboto"/>
                <a:cs typeface="Roboto"/>
              </a:rPr>
              <a:t> </a:t>
            </a:r>
            <a:r>
              <a:rPr lang="en-US" sz="2400" spc="-10" dirty="0">
                <a:latin typeface="Roboto"/>
                <a:cs typeface="Roboto"/>
              </a:rPr>
              <a:t>number</a:t>
            </a:r>
            <a:r>
              <a:rPr lang="en-US" sz="2400" spc="-50" dirty="0">
                <a:latin typeface="Roboto"/>
                <a:cs typeface="Roboto"/>
              </a:rPr>
              <a:t> </a:t>
            </a:r>
            <a:r>
              <a:rPr lang="en-US" sz="2400" dirty="0">
                <a:latin typeface="Roboto"/>
                <a:cs typeface="Roboto"/>
              </a:rPr>
              <a:t>of</a:t>
            </a:r>
            <a:r>
              <a:rPr lang="en-US" sz="2400" spc="-50" dirty="0">
                <a:latin typeface="Roboto"/>
                <a:cs typeface="Roboto"/>
              </a:rPr>
              <a:t> </a:t>
            </a:r>
            <a:r>
              <a:rPr lang="en-US" sz="2400" spc="-10" dirty="0">
                <a:latin typeface="Roboto"/>
                <a:cs typeface="Roboto"/>
              </a:rPr>
              <a:t>epochs.</a:t>
            </a:r>
            <a:endParaRPr lang="en-US" sz="2400" dirty="0">
              <a:latin typeface="Roboto"/>
              <a:cs typeface="Roboto"/>
            </a:endParaRPr>
          </a:p>
          <a:p>
            <a:endParaRPr lang="en-IN" dirty="0"/>
          </a:p>
        </p:txBody>
      </p:sp>
      <p:pic>
        <p:nvPicPr>
          <p:cNvPr id="4" name="object 6">
            <a:extLst>
              <a:ext uri="{FF2B5EF4-FFF2-40B4-BE49-F238E27FC236}">
                <a16:creationId xmlns:a16="http://schemas.microsoft.com/office/drawing/2014/main" id="{F151BC95-60D4-897F-9464-349237A03E9B}"/>
              </a:ext>
            </a:extLst>
          </p:cNvPr>
          <p:cNvPicPr/>
          <p:nvPr/>
        </p:nvPicPr>
        <p:blipFill>
          <a:blip r:embed="rId2" cstate="print"/>
          <a:stretch>
            <a:fillRect/>
          </a:stretch>
        </p:blipFill>
        <p:spPr>
          <a:xfrm>
            <a:off x="3133726" y="2110237"/>
            <a:ext cx="8407042" cy="4538213"/>
          </a:xfrm>
          <a:prstGeom prst="rect">
            <a:avLst/>
          </a:prstGeom>
        </p:spPr>
      </p:pic>
    </p:spTree>
    <p:extLst>
      <p:ext uri="{BB962C8B-B14F-4D97-AF65-F5344CB8AC3E}">
        <p14:creationId xmlns:p14="http://schemas.microsoft.com/office/powerpoint/2010/main" val="215351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A112-8CB2-0C46-57F5-38878185182A}"/>
              </a:ext>
            </a:extLst>
          </p:cNvPr>
          <p:cNvSpPr>
            <a:spLocks noGrp="1"/>
          </p:cNvSpPr>
          <p:nvPr>
            <p:ph type="title"/>
          </p:nvPr>
        </p:nvSpPr>
        <p:spPr>
          <a:xfrm>
            <a:off x="168020" y="276224"/>
            <a:ext cx="2718055" cy="797433"/>
          </a:xfrm>
        </p:spPr>
        <p:txBody>
          <a:bodyPr/>
          <a:lstStyle/>
          <a:p>
            <a:r>
              <a:rPr lang="en-IN" dirty="0"/>
              <a:t>Result</a:t>
            </a:r>
          </a:p>
        </p:txBody>
      </p:sp>
      <p:sp>
        <p:nvSpPr>
          <p:cNvPr id="3" name="Text Placeholder 2">
            <a:extLst>
              <a:ext uri="{FF2B5EF4-FFF2-40B4-BE49-F238E27FC236}">
                <a16:creationId xmlns:a16="http://schemas.microsoft.com/office/drawing/2014/main" id="{CC6AA53B-E1CD-FD97-17D0-6286B4DCF3A4}"/>
              </a:ext>
            </a:extLst>
          </p:cNvPr>
          <p:cNvSpPr>
            <a:spLocks noGrp="1"/>
          </p:cNvSpPr>
          <p:nvPr>
            <p:ph type="body" idx="1"/>
          </p:nvPr>
        </p:nvSpPr>
        <p:spPr>
          <a:xfrm>
            <a:off x="279919" y="1073657"/>
            <a:ext cx="11040352" cy="4988815"/>
          </a:xfrm>
        </p:spPr>
        <p:txBody>
          <a:bodyPr>
            <a:normAutofit/>
          </a:bodyPr>
          <a:lstStyle/>
          <a:p>
            <a:pPr marL="356235" marR="5080" indent="-344170">
              <a:lnSpc>
                <a:spcPct val="114999"/>
              </a:lnSpc>
              <a:spcBef>
                <a:spcPts val="100"/>
              </a:spcBef>
              <a:buFont typeface="Arial MT"/>
              <a:buChar char="●"/>
              <a:tabLst>
                <a:tab pos="356235" algn="l"/>
              </a:tabLst>
            </a:pPr>
            <a:r>
              <a:rPr lang="en-US" dirty="0"/>
              <a:t>We</a:t>
            </a:r>
            <a:r>
              <a:rPr lang="en-US" spc="-50" dirty="0"/>
              <a:t> </a:t>
            </a:r>
            <a:r>
              <a:rPr lang="en-US" spc="-10" dirty="0"/>
              <a:t>have</a:t>
            </a:r>
            <a:r>
              <a:rPr lang="en-US" spc="-45" dirty="0"/>
              <a:t> </a:t>
            </a:r>
            <a:r>
              <a:rPr lang="en-US" spc="-10" dirty="0"/>
              <a:t>achieved</a:t>
            </a:r>
            <a:r>
              <a:rPr lang="en-US" spc="-45" dirty="0"/>
              <a:t> </a:t>
            </a:r>
            <a:r>
              <a:rPr lang="en-US" dirty="0"/>
              <a:t>an</a:t>
            </a:r>
            <a:r>
              <a:rPr lang="en-US" spc="-50" dirty="0"/>
              <a:t> </a:t>
            </a:r>
            <a:r>
              <a:rPr lang="en-US" spc="-20" dirty="0"/>
              <a:t>accuracy</a:t>
            </a:r>
            <a:r>
              <a:rPr lang="en-US" spc="-45" dirty="0"/>
              <a:t> </a:t>
            </a:r>
            <a:r>
              <a:rPr lang="en-US" dirty="0"/>
              <a:t>of</a:t>
            </a:r>
            <a:r>
              <a:rPr lang="en-US" spc="-45" dirty="0"/>
              <a:t> </a:t>
            </a:r>
            <a:r>
              <a:rPr lang="en-US" dirty="0"/>
              <a:t>91.66%</a:t>
            </a:r>
            <a:r>
              <a:rPr lang="en-US" spc="-45" dirty="0"/>
              <a:t> </a:t>
            </a:r>
            <a:r>
              <a:rPr lang="en-US" dirty="0"/>
              <a:t>and</a:t>
            </a:r>
            <a:r>
              <a:rPr lang="en-US" spc="-50" dirty="0"/>
              <a:t> </a:t>
            </a:r>
            <a:r>
              <a:rPr lang="en-US" dirty="0"/>
              <a:t>loss</a:t>
            </a:r>
            <a:r>
              <a:rPr lang="en-US" spc="-45" dirty="0"/>
              <a:t> </a:t>
            </a:r>
            <a:r>
              <a:rPr lang="en-US" dirty="0"/>
              <a:t>of</a:t>
            </a:r>
            <a:r>
              <a:rPr lang="en-US" spc="-45" dirty="0"/>
              <a:t> </a:t>
            </a:r>
            <a:r>
              <a:rPr lang="en-US" dirty="0"/>
              <a:t>0.24</a:t>
            </a:r>
            <a:r>
              <a:rPr lang="en-US" spc="-50" dirty="0"/>
              <a:t> </a:t>
            </a:r>
            <a:r>
              <a:rPr lang="en-US" spc="-10" dirty="0"/>
              <a:t>however</a:t>
            </a:r>
            <a:r>
              <a:rPr lang="en-US" spc="-45" dirty="0"/>
              <a:t> </a:t>
            </a:r>
            <a:r>
              <a:rPr lang="en-US" dirty="0"/>
              <a:t>it</a:t>
            </a:r>
            <a:r>
              <a:rPr lang="en-US" spc="-45" dirty="0"/>
              <a:t> </a:t>
            </a:r>
            <a:r>
              <a:rPr lang="en-US" dirty="0"/>
              <a:t>is</a:t>
            </a:r>
            <a:r>
              <a:rPr lang="en-US" spc="-45" dirty="0"/>
              <a:t> </a:t>
            </a:r>
            <a:r>
              <a:rPr lang="en-US" dirty="0"/>
              <a:t>not</a:t>
            </a:r>
            <a:r>
              <a:rPr lang="en-US" spc="-50" dirty="0"/>
              <a:t> </a:t>
            </a:r>
            <a:r>
              <a:rPr lang="en-US" dirty="0"/>
              <a:t>the</a:t>
            </a:r>
            <a:r>
              <a:rPr lang="en-US" spc="-45" dirty="0"/>
              <a:t> </a:t>
            </a:r>
            <a:r>
              <a:rPr lang="en-US" spc="-10" dirty="0"/>
              <a:t>only</a:t>
            </a:r>
            <a:r>
              <a:rPr lang="en-US" spc="-45" dirty="0"/>
              <a:t> </a:t>
            </a:r>
            <a:r>
              <a:rPr lang="en-US" spc="-10" dirty="0"/>
              <a:t>criteria</a:t>
            </a:r>
            <a:r>
              <a:rPr lang="en-US" spc="-45" dirty="0"/>
              <a:t> </a:t>
            </a:r>
            <a:r>
              <a:rPr lang="en-US" spc="-25" dirty="0"/>
              <a:t>to </a:t>
            </a:r>
            <a:r>
              <a:rPr lang="en-US" dirty="0"/>
              <a:t>check</a:t>
            </a:r>
            <a:r>
              <a:rPr lang="en-US" spc="-45" dirty="0"/>
              <a:t> </a:t>
            </a:r>
            <a:r>
              <a:rPr lang="en-US" dirty="0"/>
              <a:t>the</a:t>
            </a:r>
            <a:r>
              <a:rPr lang="en-US" spc="-40" dirty="0"/>
              <a:t> </a:t>
            </a:r>
            <a:r>
              <a:rPr lang="en-US" spc="-20" dirty="0"/>
              <a:t>validity</a:t>
            </a:r>
            <a:r>
              <a:rPr lang="en-US" spc="-40" dirty="0"/>
              <a:t> </a:t>
            </a:r>
            <a:r>
              <a:rPr lang="en-US" dirty="0"/>
              <a:t>of</a:t>
            </a:r>
            <a:r>
              <a:rPr lang="en-US" spc="-45" dirty="0"/>
              <a:t> </a:t>
            </a:r>
            <a:r>
              <a:rPr lang="en-US" dirty="0"/>
              <a:t>our</a:t>
            </a:r>
            <a:r>
              <a:rPr lang="en-US" spc="-40" dirty="0"/>
              <a:t> </a:t>
            </a:r>
            <a:r>
              <a:rPr lang="en-US" spc="-10" dirty="0"/>
              <a:t>model</a:t>
            </a:r>
          </a:p>
          <a:p>
            <a:pPr marL="356235" indent="-343535">
              <a:lnSpc>
                <a:spcPct val="100000"/>
              </a:lnSpc>
              <a:spcBef>
                <a:spcPts val="270"/>
              </a:spcBef>
              <a:buFont typeface="Arial MT"/>
              <a:buChar char="●"/>
              <a:tabLst>
                <a:tab pos="356235" algn="l"/>
              </a:tabLst>
            </a:pPr>
            <a:r>
              <a:rPr lang="en-US" dirty="0"/>
              <a:t>We</a:t>
            </a:r>
            <a:r>
              <a:rPr lang="en-US" spc="-45" dirty="0"/>
              <a:t> </a:t>
            </a:r>
            <a:r>
              <a:rPr lang="en-US" dirty="0"/>
              <a:t>also</a:t>
            </a:r>
            <a:r>
              <a:rPr lang="en-US" spc="-40" dirty="0"/>
              <a:t> </a:t>
            </a:r>
            <a:r>
              <a:rPr lang="en-US" spc="-10" dirty="0"/>
              <a:t>have</a:t>
            </a:r>
            <a:r>
              <a:rPr lang="en-US" spc="-40" dirty="0"/>
              <a:t> </a:t>
            </a:r>
            <a:r>
              <a:rPr lang="en-US" dirty="0"/>
              <a:t>explored</a:t>
            </a:r>
            <a:r>
              <a:rPr lang="en-US" spc="-40" dirty="0"/>
              <a:t> </a:t>
            </a:r>
            <a:r>
              <a:rPr lang="en-US" dirty="0"/>
              <a:t>different</a:t>
            </a:r>
            <a:r>
              <a:rPr lang="en-US" spc="-40" dirty="0"/>
              <a:t> </a:t>
            </a:r>
            <a:r>
              <a:rPr lang="en-US" spc="-20" dirty="0"/>
              <a:t>evaluation</a:t>
            </a:r>
            <a:r>
              <a:rPr lang="en-US" spc="-45" dirty="0"/>
              <a:t> </a:t>
            </a:r>
            <a:r>
              <a:rPr lang="en-US" spc="-10" dirty="0"/>
              <a:t>metrics.</a:t>
            </a:r>
            <a:r>
              <a:rPr lang="en-US" spc="-40" dirty="0"/>
              <a:t> </a:t>
            </a:r>
            <a:r>
              <a:rPr lang="en-US" dirty="0"/>
              <a:t>Like</a:t>
            </a:r>
            <a:r>
              <a:rPr lang="en-US" spc="-40" dirty="0"/>
              <a:t> </a:t>
            </a:r>
            <a:r>
              <a:rPr lang="en-US" spc="-20" dirty="0"/>
              <a:t>precision,</a:t>
            </a:r>
            <a:r>
              <a:rPr lang="en-US" spc="-40" dirty="0"/>
              <a:t> </a:t>
            </a:r>
            <a:r>
              <a:rPr lang="en-US" spc="-10" dirty="0"/>
              <a:t>recall,</a:t>
            </a:r>
            <a:r>
              <a:rPr lang="en-US" spc="-40" dirty="0"/>
              <a:t> </a:t>
            </a:r>
            <a:r>
              <a:rPr lang="en-US" spc="-60" dirty="0"/>
              <a:t>F1-</a:t>
            </a:r>
            <a:r>
              <a:rPr lang="en-US" spc="-10" dirty="0"/>
              <a:t>score</a:t>
            </a:r>
          </a:p>
          <a:p>
            <a:pPr marL="356235" indent="-343535">
              <a:lnSpc>
                <a:spcPct val="100000"/>
              </a:lnSpc>
              <a:spcBef>
                <a:spcPts val="270"/>
              </a:spcBef>
              <a:buFont typeface="Arial MT"/>
              <a:buChar char="●"/>
              <a:tabLst>
                <a:tab pos="356235" algn="l"/>
              </a:tabLst>
            </a:pPr>
            <a:r>
              <a:rPr lang="en-US" spc="-10" dirty="0"/>
              <a:t>Formula:</a:t>
            </a:r>
          </a:p>
          <a:p>
            <a:endParaRPr lang="en-IN" dirty="0"/>
          </a:p>
        </p:txBody>
      </p:sp>
      <p:pic>
        <p:nvPicPr>
          <p:cNvPr id="4" name="object 6">
            <a:extLst>
              <a:ext uri="{FF2B5EF4-FFF2-40B4-BE49-F238E27FC236}">
                <a16:creationId xmlns:a16="http://schemas.microsoft.com/office/drawing/2014/main" id="{06A8BA6B-B4BE-E790-0AD7-2EA588D7CDE3}"/>
              </a:ext>
            </a:extLst>
          </p:cNvPr>
          <p:cNvPicPr/>
          <p:nvPr/>
        </p:nvPicPr>
        <p:blipFill>
          <a:blip r:embed="rId2" cstate="print"/>
          <a:stretch>
            <a:fillRect/>
          </a:stretch>
        </p:blipFill>
        <p:spPr>
          <a:xfrm>
            <a:off x="1984749" y="2492296"/>
            <a:ext cx="2648266" cy="2007258"/>
          </a:xfrm>
          <a:prstGeom prst="rect">
            <a:avLst/>
          </a:prstGeom>
        </p:spPr>
      </p:pic>
      <p:pic>
        <p:nvPicPr>
          <p:cNvPr id="5" name="object 7">
            <a:extLst>
              <a:ext uri="{FF2B5EF4-FFF2-40B4-BE49-F238E27FC236}">
                <a16:creationId xmlns:a16="http://schemas.microsoft.com/office/drawing/2014/main" id="{014CAA0B-346F-77F0-3D57-C65997840A65}"/>
              </a:ext>
            </a:extLst>
          </p:cNvPr>
          <p:cNvPicPr/>
          <p:nvPr/>
        </p:nvPicPr>
        <p:blipFill>
          <a:blip r:embed="rId3" cstate="print"/>
          <a:stretch>
            <a:fillRect/>
          </a:stretch>
        </p:blipFill>
        <p:spPr>
          <a:xfrm>
            <a:off x="4901173" y="2492296"/>
            <a:ext cx="6633634" cy="2126428"/>
          </a:xfrm>
          <a:prstGeom prst="rect">
            <a:avLst/>
          </a:prstGeom>
        </p:spPr>
      </p:pic>
      <p:pic>
        <p:nvPicPr>
          <p:cNvPr id="6" name="object 2">
            <a:extLst>
              <a:ext uri="{FF2B5EF4-FFF2-40B4-BE49-F238E27FC236}">
                <a16:creationId xmlns:a16="http://schemas.microsoft.com/office/drawing/2014/main" id="{B68B2D41-DFC8-9E3C-0733-58A48F441576}"/>
              </a:ext>
            </a:extLst>
          </p:cNvPr>
          <p:cNvPicPr/>
          <p:nvPr/>
        </p:nvPicPr>
        <p:blipFill>
          <a:blip r:embed="rId4" cstate="print"/>
          <a:stretch>
            <a:fillRect/>
          </a:stretch>
        </p:blipFill>
        <p:spPr>
          <a:xfrm>
            <a:off x="5187821" y="5280458"/>
            <a:ext cx="5852532" cy="1298330"/>
          </a:xfrm>
          <a:prstGeom prst="rect">
            <a:avLst/>
          </a:prstGeom>
        </p:spPr>
      </p:pic>
      <p:sp>
        <p:nvSpPr>
          <p:cNvPr id="8" name="TextBox 7">
            <a:extLst>
              <a:ext uri="{FF2B5EF4-FFF2-40B4-BE49-F238E27FC236}">
                <a16:creationId xmlns:a16="http://schemas.microsoft.com/office/drawing/2014/main" id="{5506F670-FE2F-DA32-9C56-71E1F7B3ADD1}"/>
              </a:ext>
            </a:extLst>
          </p:cNvPr>
          <p:cNvSpPr txBox="1"/>
          <p:nvPr/>
        </p:nvSpPr>
        <p:spPr>
          <a:xfrm>
            <a:off x="387902" y="5296987"/>
            <a:ext cx="6148386" cy="369332"/>
          </a:xfrm>
          <a:prstGeom prst="rect">
            <a:avLst/>
          </a:prstGeom>
          <a:noFill/>
        </p:spPr>
        <p:txBody>
          <a:bodyPr wrap="square">
            <a:spAutoFit/>
          </a:bodyPr>
          <a:lstStyle/>
          <a:p>
            <a:pPr marL="356235" indent="-343535">
              <a:lnSpc>
                <a:spcPct val="100000"/>
              </a:lnSpc>
              <a:spcBef>
                <a:spcPts val="100"/>
              </a:spcBef>
              <a:buFont typeface="Arial MT"/>
              <a:buChar char="●"/>
              <a:tabLst>
                <a:tab pos="356235" algn="l"/>
              </a:tabLst>
            </a:pPr>
            <a:r>
              <a:rPr lang="en-US" sz="1800" dirty="0">
                <a:solidFill>
                  <a:srgbClr val="434343"/>
                </a:solidFill>
                <a:latin typeface="Roboto"/>
                <a:cs typeface="Roboto"/>
              </a:rPr>
              <a:t>We</a:t>
            </a:r>
            <a:r>
              <a:rPr lang="en-US" sz="1800" spc="-30" dirty="0">
                <a:solidFill>
                  <a:srgbClr val="434343"/>
                </a:solidFill>
                <a:latin typeface="Roboto"/>
                <a:cs typeface="Roboto"/>
              </a:rPr>
              <a:t> </a:t>
            </a:r>
            <a:r>
              <a:rPr lang="en-US" sz="1800" spc="-10" dirty="0">
                <a:solidFill>
                  <a:srgbClr val="434343"/>
                </a:solidFill>
                <a:latin typeface="Roboto"/>
                <a:cs typeface="Roboto"/>
              </a:rPr>
              <a:t>have</a:t>
            </a:r>
            <a:r>
              <a:rPr lang="en-US" sz="1800" spc="-30" dirty="0">
                <a:solidFill>
                  <a:srgbClr val="434343"/>
                </a:solidFill>
                <a:latin typeface="Roboto"/>
                <a:cs typeface="Roboto"/>
              </a:rPr>
              <a:t> </a:t>
            </a:r>
            <a:r>
              <a:rPr lang="en-US" sz="1800" spc="-10" dirty="0">
                <a:solidFill>
                  <a:srgbClr val="434343"/>
                </a:solidFill>
                <a:latin typeface="Roboto"/>
                <a:cs typeface="Roboto"/>
              </a:rPr>
              <a:t>obtained</a:t>
            </a:r>
            <a:r>
              <a:rPr lang="en-US" sz="1800" spc="-30" dirty="0">
                <a:solidFill>
                  <a:srgbClr val="434343"/>
                </a:solidFill>
                <a:latin typeface="Roboto"/>
                <a:cs typeface="Roboto"/>
              </a:rPr>
              <a:t> </a:t>
            </a:r>
            <a:r>
              <a:rPr lang="en-US" sz="1800" dirty="0">
                <a:solidFill>
                  <a:srgbClr val="434343"/>
                </a:solidFill>
                <a:latin typeface="Roboto"/>
                <a:cs typeface="Roboto"/>
              </a:rPr>
              <a:t>the</a:t>
            </a:r>
            <a:r>
              <a:rPr lang="en-US" sz="1800" spc="-25" dirty="0">
                <a:solidFill>
                  <a:srgbClr val="434343"/>
                </a:solidFill>
                <a:latin typeface="Roboto"/>
                <a:cs typeface="Roboto"/>
              </a:rPr>
              <a:t> </a:t>
            </a:r>
            <a:r>
              <a:rPr lang="en-US" sz="1800" spc="-10" dirty="0">
                <a:solidFill>
                  <a:srgbClr val="434343"/>
                </a:solidFill>
                <a:latin typeface="Roboto"/>
                <a:cs typeface="Roboto"/>
              </a:rPr>
              <a:t>following</a:t>
            </a:r>
            <a:r>
              <a:rPr lang="en-US" sz="1800" spc="-30" dirty="0">
                <a:solidFill>
                  <a:srgbClr val="434343"/>
                </a:solidFill>
                <a:latin typeface="Roboto"/>
                <a:cs typeface="Roboto"/>
              </a:rPr>
              <a:t> </a:t>
            </a:r>
            <a:r>
              <a:rPr lang="en-US" sz="1800" spc="-10" dirty="0">
                <a:solidFill>
                  <a:srgbClr val="434343"/>
                </a:solidFill>
                <a:latin typeface="Roboto"/>
                <a:cs typeface="Roboto"/>
              </a:rPr>
              <a:t>results</a:t>
            </a:r>
            <a:endParaRPr lang="en-US" sz="1800" dirty="0">
              <a:latin typeface="Roboto"/>
              <a:cs typeface="Roboto"/>
            </a:endParaRPr>
          </a:p>
        </p:txBody>
      </p:sp>
    </p:spTree>
    <p:extLst>
      <p:ext uri="{BB962C8B-B14F-4D97-AF65-F5344CB8AC3E}">
        <p14:creationId xmlns:p14="http://schemas.microsoft.com/office/powerpoint/2010/main" val="716133323"/>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413424"/>
      </a:dk2>
      <a:lt2>
        <a:srgbClr val="E2E7E8"/>
      </a:lt2>
      <a:accent1>
        <a:srgbClr val="C39791"/>
      </a:accent1>
      <a:accent2>
        <a:srgbClr val="BA9F7F"/>
      </a:accent2>
      <a:accent3>
        <a:srgbClr val="A7A57E"/>
      </a:accent3>
      <a:accent4>
        <a:srgbClr val="97AB75"/>
      </a:accent4>
      <a:accent5>
        <a:srgbClr val="8BAD83"/>
      </a:accent5>
      <a:accent6>
        <a:srgbClr val="78AF83"/>
      </a:accent6>
      <a:hlink>
        <a:srgbClr val="598C93"/>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50</TotalTime>
  <Words>892</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Meiryo</vt:lpstr>
      <vt:lpstr>Arial</vt:lpstr>
      <vt:lpstr>Arial MT</vt:lpstr>
      <vt:lpstr>Corbel</vt:lpstr>
      <vt:lpstr>Roboto</vt:lpstr>
      <vt:lpstr>Times New Roman</vt:lpstr>
      <vt:lpstr>SketchLinesVTI</vt:lpstr>
      <vt:lpstr>B.Tech Project Presentation </vt:lpstr>
      <vt:lpstr>Table of content</vt:lpstr>
      <vt:lpstr>Problem Statement</vt:lpstr>
      <vt:lpstr>Motivation for this</vt:lpstr>
      <vt:lpstr>Methodology </vt:lpstr>
      <vt:lpstr>How CNN used in My project</vt:lpstr>
      <vt:lpstr>Methodology</vt:lpstr>
      <vt:lpstr>Result</vt:lpstr>
      <vt:lpstr>Result</vt:lpstr>
      <vt:lpstr>Result</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 Project Presentation </dc:title>
  <dc:creator>@ MVP</dc:creator>
  <cp:lastModifiedBy>@ MVP</cp:lastModifiedBy>
  <cp:revision>5</cp:revision>
  <dcterms:created xsi:type="dcterms:W3CDTF">2023-11-29T18:02:09Z</dcterms:created>
  <dcterms:modified xsi:type="dcterms:W3CDTF">2023-11-30T10:20:46Z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2023-11-29T19:36:39Z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175e375f-ea96-48cd-a260-19378e55b299</vt:lpwstr>
  </property>
  <property fmtid="{D5CDD505-2E9C-101B-9397-08002B2CF9AE}" pid="7" name="MSIP_Label_defa4170-0d19-0005-0004-bc88714345d2_ActionId">
    <vt:lpwstr>ff885a86-ac1b-46f3-b3d6-378fc4a26acc</vt:lpwstr>
  </property>
  <property fmtid="{D5CDD505-2E9C-101B-9397-08002B2CF9AE}" pid="8" name="MSIP_Label_defa4170-0d19-0005-0004-bc88714345d2_ContentBits">
    <vt:lpwstr>0</vt:lpwstr>
  </property>
</Properties>
</file>