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57" r:id="rId4"/>
    <p:sldId id="260" r:id="rId5"/>
    <p:sldId id="258"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E4118-66D8-457D-9E91-E338CC31527E}" type="datetimeFigureOut">
              <a:rPr lang="en-IN" smtClean="0"/>
              <a:t>27-04-2021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CEDA9C6-4E97-45A0-9D0A-7906749955C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900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4118-66D8-457D-9E91-E338CC31527E}"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DA9C6-4E97-45A0-9D0A-7906749955C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89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4118-66D8-457D-9E91-E338CC31527E}"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DA9C6-4E97-45A0-9D0A-7906749955C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01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4118-66D8-457D-9E91-E338CC31527E}"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DA9C6-4E97-45A0-9D0A-7906749955C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908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E4118-66D8-457D-9E91-E338CC31527E}"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DA9C6-4E97-45A0-9D0A-7906749955C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631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E4118-66D8-457D-9E91-E338CC31527E}"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DA9C6-4E97-45A0-9D0A-7906749955C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47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E4118-66D8-457D-9E91-E338CC31527E}"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DA9C6-4E97-45A0-9D0A-7906749955C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65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E4118-66D8-457D-9E91-E338CC31527E}"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DA9C6-4E97-45A0-9D0A-7906749955C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E4118-66D8-457D-9E91-E338CC31527E}"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EDA9C6-4E97-45A0-9D0A-7906749955CA}" type="slidenum">
              <a:rPr lang="en-IN" smtClean="0"/>
              <a:t>‹#›</a:t>
            </a:fld>
            <a:endParaRPr lang="en-IN"/>
          </a:p>
        </p:txBody>
      </p:sp>
    </p:spTree>
    <p:extLst>
      <p:ext uri="{BB962C8B-B14F-4D97-AF65-F5344CB8AC3E}">
        <p14:creationId xmlns:p14="http://schemas.microsoft.com/office/powerpoint/2010/main" val="373558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E4118-66D8-457D-9E91-E338CC31527E}"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DA9C6-4E97-45A0-9D0A-7906749955C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37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1E4118-66D8-457D-9E91-E338CC31527E}" type="datetimeFigureOut">
              <a:rPr lang="en-IN" smtClean="0"/>
              <a:t>27-04-2021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CEDA9C6-4E97-45A0-9D0A-7906749955C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7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1E4118-66D8-457D-9E91-E338CC31527E}" type="datetimeFigureOut">
              <a:rPr lang="en-IN" smtClean="0"/>
              <a:t>27-04-2021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EDA9C6-4E97-45A0-9D0A-7906749955C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250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7BDB8-D676-4A40-9029-3D2135FAF97C}"/>
              </a:ext>
            </a:extLst>
          </p:cNvPr>
          <p:cNvSpPr txBox="1"/>
          <p:nvPr/>
        </p:nvSpPr>
        <p:spPr>
          <a:xfrm>
            <a:off x="781234" y="920647"/>
            <a:ext cx="8104573" cy="584775"/>
          </a:xfrm>
          <a:prstGeom prst="rect">
            <a:avLst/>
          </a:prstGeom>
          <a:noFill/>
        </p:spPr>
        <p:txBody>
          <a:bodyPr wrap="square">
            <a:spAutoFit/>
          </a:bodyPr>
          <a:lstStyle/>
          <a:p>
            <a:pPr fontAlgn="base"/>
            <a:r>
              <a:rPr lang="en-IN" sz="3200" b="1" u="sng" dirty="0">
                <a:effectLst/>
                <a:latin typeface="zeitung"/>
              </a:rPr>
              <a:t>Campus Recruitment</a:t>
            </a:r>
            <a:r>
              <a:rPr lang="en-IN" sz="3200" b="1" u="sng" dirty="0">
                <a:latin typeface="zeitung"/>
              </a:rPr>
              <a:t> Data Analysis</a:t>
            </a:r>
            <a:endParaRPr lang="en-IN" sz="3200" b="1" u="sng" dirty="0">
              <a:effectLst/>
              <a:latin typeface="zeitung"/>
            </a:endParaRPr>
          </a:p>
        </p:txBody>
      </p:sp>
      <p:sp>
        <p:nvSpPr>
          <p:cNvPr id="2" name="TextBox 1">
            <a:extLst>
              <a:ext uri="{FF2B5EF4-FFF2-40B4-BE49-F238E27FC236}">
                <a16:creationId xmlns:a16="http://schemas.microsoft.com/office/drawing/2014/main" id="{DAC9CF82-82ED-447E-AC23-B2D2D9844194}"/>
              </a:ext>
            </a:extLst>
          </p:cNvPr>
          <p:cNvSpPr txBox="1"/>
          <p:nvPr/>
        </p:nvSpPr>
        <p:spPr>
          <a:xfrm>
            <a:off x="7093258" y="3988293"/>
            <a:ext cx="4216893" cy="1754326"/>
          </a:xfrm>
          <a:prstGeom prst="rect">
            <a:avLst/>
          </a:prstGeom>
          <a:noFill/>
        </p:spPr>
        <p:txBody>
          <a:bodyPr wrap="square" rtlCol="0">
            <a:spAutoFit/>
          </a:bodyPr>
          <a:lstStyle/>
          <a:p>
            <a:r>
              <a:rPr lang="en-US" dirty="0"/>
              <a:t>Presented by: ( Group 8 )</a:t>
            </a:r>
            <a:endParaRPr lang="en-IN" dirty="0"/>
          </a:p>
          <a:p>
            <a:pPr marL="342900" indent="-342900">
              <a:buAutoNum type="arabicPeriod"/>
            </a:pPr>
            <a:r>
              <a:rPr lang="en-IN" dirty="0"/>
              <a:t>Manjusha </a:t>
            </a:r>
            <a:r>
              <a:rPr lang="en-IN" dirty="0" err="1"/>
              <a:t>Ghanwat</a:t>
            </a:r>
            <a:endParaRPr lang="en-IN" dirty="0"/>
          </a:p>
          <a:p>
            <a:pPr marL="342900" indent="-342900">
              <a:buAutoNum type="arabicPeriod"/>
            </a:pPr>
            <a:r>
              <a:rPr lang="en-IN" dirty="0"/>
              <a:t>Vrushali Lohkare</a:t>
            </a:r>
          </a:p>
          <a:p>
            <a:pPr marL="342900" indent="-342900">
              <a:buAutoNum type="arabicPeriod"/>
            </a:pPr>
            <a:endParaRPr lang="en-IN" dirty="0"/>
          </a:p>
          <a:p>
            <a:r>
              <a:rPr lang="en-IN" dirty="0"/>
              <a:t>Guided by:</a:t>
            </a:r>
          </a:p>
          <a:p>
            <a:r>
              <a:rPr lang="en-IN" dirty="0"/>
              <a:t>Prof. Kushal Sharma</a:t>
            </a:r>
            <a:endParaRPr lang="en-US" dirty="0"/>
          </a:p>
        </p:txBody>
      </p:sp>
      <p:pic>
        <p:nvPicPr>
          <p:cNvPr id="5" name="Picture 4">
            <a:extLst>
              <a:ext uri="{FF2B5EF4-FFF2-40B4-BE49-F238E27FC236}">
                <a16:creationId xmlns:a16="http://schemas.microsoft.com/office/drawing/2014/main" id="{178C6A30-4AC3-495A-8B54-6FC02E92D01B}"/>
              </a:ext>
            </a:extLst>
          </p:cNvPr>
          <p:cNvPicPr>
            <a:picLocks noChangeAspect="1"/>
          </p:cNvPicPr>
          <p:nvPr/>
        </p:nvPicPr>
        <p:blipFill rotWithShape="1">
          <a:blip r:embed="rId2">
            <a:extLst>
              <a:ext uri="{28A0092B-C50C-407E-A947-70E740481C1C}">
                <a14:useLocalDpi xmlns:a14="http://schemas.microsoft.com/office/drawing/2010/main" val="0"/>
              </a:ext>
            </a:extLst>
          </a:blip>
          <a:srcRect r="10180"/>
          <a:stretch/>
        </p:blipFill>
        <p:spPr>
          <a:xfrm>
            <a:off x="0" y="3222593"/>
            <a:ext cx="5246703" cy="2886148"/>
          </a:xfrm>
          <a:prstGeom prst="rect">
            <a:avLst/>
          </a:prstGeom>
        </p:spPr>
      </p:pic>
    </p:spTree>
    <p:extLst>
      <p:ext uri="{BB962C8B-B14F-4D97-AF65-F5344CB8AC3E}">
        <p14:creationId xmlns:p14="http://schemas.microsoft.com/office/powerpoint/2010/main" val="76245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E4C2F0-1181-45D8-9B8B-675734DA4E0C}"/>
              </a:ext>
            </a:extLst>
          </p:cNvPr>
          <p:cNvSpPr txBox="1"/>
          <p:nvPr/>
        </p:nvSpPr>
        <p:spPr>
          <a:xfrm>
            <a:off x="878888" y="1275179"/>
            <a:ext cx="8913182" cy="1938992"/>
          </a:xfrm>
          <a:prstGeom prst="rect">
            <a:avLst/>
          </a:prstGeom>
          <a:noFill/>
        </p:spPr>
        <p:txBody>
          <a:bodyPr wrap="square">
            <a:spAutoFit/>
          </a:bodyPr>
          <a:lstStyle/>
          <a:p>
            <a:r>
              <a:rPr lang="en-US" sz="2400" b="1" dirty="0">
                <a:solidFill>
                  <a:srgbClr val="000000"/>
                </a:solidFill>
                <a:effectLst/>
                <a:latin typeface="Inter"/>
              </a:rPr>
              <a:t>Problem Statement:</a:t>
            </a:r>
          </a:p>
          <a:p>
            <a:endParaRPr lang="en-US" sz="2400" b="1" dirty="0">
              <a:solidFill>
                <a:srgbClr val="000000"/>
              </a:solidFill>
              <a:effectLst/>
              <a:latin typeface="Inter"/>
            </a:endParaRPr>
          </a:p>
          <a:p>
            <a:r>
              <a:rPr lang="en-US" b="1" dirty="0">
                <a:effectLst/>
                <a:latin typeface="Inter"/>
              </a:rPr>
              <a:t>Can we predict that  a </a:t>
            </a:r>
            <a:r>
              <a:rPr lang="en-US" b="1" dirty="0" err="1">
                <a:effectLst/>
                <a:latin typeface="Inter"/>
              </a:rPr>
              <a:t>candiate</a:t>
            </a:r>
            <a:r>
              <a:rPr lang="en-US" b="1" dirty="0">
                <a:effectLst/>
                <a:latin typeface="Inter"/>
              </a:rPr>
              <a:t> was placed on a role after their MBA studies? If so, which factors helped the most (</a:t>
            </a:r>
            <a:r>
              <a:rPr lang="en-US" b="1" dirty="0" err="1">
                <a:effectLst/>
                <a:latin typeface="Inter"/>
              </a:rPr>
              <a:t>ie</a:t>
            </a:r>
            <a:r>
              <a:rPr lang="en-US" b="1" dirty="0">
                <a:effectLst/>
                <a:latin typeface="Inter"/>
              </a:rPr>
              <a:t>. work experience, degree, school results, gender, </a:t>
            </a:r>
            <a:r>
              <a:rPr lang="en-US" b="1" dirty="0" err="1">
                <a:effectLst/>
                <a:latin typeface="Inter"/>
              </a:rPr>
              <a:t>etc</a:t>
            </a:r>
            <a:r>
              <a:rPr lang="en-US" b="1" dirty="0">
                <a:effectLst/>
                <a:latin typeface="Inter"/>
              </a:rPr>
              <a:t>)?</a:t>
            </a:r>
            <a:endParaRPr lang="en-US" dirty="0">
              <a:effectLst/>
              <a:latin typeface="Inter"/>
            </a:endParaRPr>
          </a:p>
          <a:p>
            <a:br>
              <a:rPr lang="en-US" dirty="0">
                <a:effectLst/>
                <a:latin typeface="Inter"/>
              </a:rPr>
            </a:br>
            <a:endParaRPr lang="en-IN" dirty="0"/>
          </a:p>
        </p:txBody>
      </p:sp>
      <p:pic>
        <p:nvPicPr>
          <p:cNvPr id="6" name="Picture 5">
            <a:extLst>
              <a:ext uri="{FF2B5EF4-FFF2-40B4-BE49-F238E27FC236}">
                <a16:creationId xmlns:a16="http://schemas.microsoft.com/office/drawing/2014/main" id="{680ABAA8-50DD-4C8A-9DEA-418BFF75D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745" y="3755486"/>
            <a:ext cx="3180010" cy="1495425"/>
          </a:xfrm>
          <a:prstGeom prst="rect">
            <a:avLst/>
          </a:prstGeom>
        </p:spPr>
      </p:pic>
    </p:spTree>
    <p:extLst>
      <p:ext uri="{BB962C8B-B14F-4D97-AF65-F5344CB8AC3E}">
        <p14:creationId xmlns:p14="http://schemas.microsoft.com/office/powerpoint/2010/main" val="315772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71E79-417E-410F-880F-2B13E2DAF565}"/>
              </a:ext>
            </a:extLst>
          </p:cNvPr>
          <p:cNvSpPr txBox="1"/>
          <p:nvPr/>
        </p:nvSpPr>
        <p:spPr>
          <a:xfrm>
            <a:off x="692457" y="1216240"/>
            <a:ext cx="10147177" cy="2185214"/>
          </a:xfrm>
          <a:prstGeom prst="rect">
            <a:avLst/>
          </a:prstGeom>
          <a:noFill/>
        </p:spPr>
        <p:txBody>
          <a:bodyPr wrap="square">
            <a:spAutoFit/>
          </a:bodyPr>
          <a:lstStyle/>
          <a:p>
            <a:r>
              <a:rPr lang="en-US" sz="2800" b="1" i="0" dirty="0">
                <a:effectLst/>
                <a:latin typeface="Inter"/>
              </a:rPr>
              <a:t>Introduction</a:t>
            </a:r>
          </a:p>
          <a:p>
            <a:endParaRPr lang="en-US" dirty="0">
              <a:latin typeface="Inter"/>
            </a:endParaRPr>
          </a:p>
          <a:p>
            <a:pPr algn="just"/>
            <a:r>
              <a:rPr lang="en-US" b="0" i="0" dirty="0">
                <a:effectLst/>
                <a:latin typeface="Inter"/>
              </a:rPr>
              <a:t>	</a:t>
            </a:r>
            <a:r>
              <a:rPr lang="en-US" b="0" i="0" dirty="0">
                <a:effectLst/>
                <a:latin typeface="Times New Roman" panose="02020603050405020304" pitchFamily="18" charset="0"/>
                <a:cs typeface="Times New Roman" panose="02020603050405020304" pitchFamily="18" charset="0"/>
              </a:rPr>
              <a:t>This data set consists of Placement data of students in our campus. It includes secondary and higher secondary school percentage and specialization. It also includes degree specialization, type and Work experience and salary offers to the placed students.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Placement Prediction system predicts the probability of an undergraduate students getting placed in a company by applying classification algorithms such as KNN, SVM and Logistics Regression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82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6D4FB-5F24-450E-AEFC-EC3BF175B309}"/>
              </a:ext>
            </a:extLst>
          </p:cNvPr>
          <p:cNvSpPr txBox="1"/>
          <p:nvPr/>
        </p:nvSpPr>
        <p:spPr>
          <a:xfrm>
            <a:off x="585926" y="598165"/>
            <a:ext cx="8578048" cy="5078313"/>
          </a:xfrm>
          <a:prstGeom prst="rect">
            <a:avLst/>
          </a:prstGeom>
          <a:noFill/>
        </p:spPr>
        <p:txBody>
          <a:bodyPr wrap="square">
            <a:spAutoFit/>
          </a:bodyPr>
          <a:lstStyle/>
          <a:p>
            <a:pPr rtl="0"/>
            <a:r>
              <a:rPr lang="en-US" b="1" i="0" dirty="0">
                <a:solidFill>
                  <a:srgbClr val="222222"/>
                </a:solidFill>
                <a:effectLst/>
                <a:latin typeface="Arial" panose="020B0604020202020204" pitchFamily="34" charset="0"/>
              </a:rPr>
              <a:t>DATA DESCRIPTION :</a:t>
            </a:r>
            <a:br>
              <a:rPr lang="en-US" b="1"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sl_no</a:t>
            </a:r>
            <a:r>
              <a:rPr lang="en-US"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 Serial Number</a:t>
            </a:r>
            <a:br>
              <a:rPr lang="en-US" b="0" i="0" dirty="0">
                <a:solidFill>
                  <a:srgbClr val="222222"/>
                </a:solidFill>
                <a:effectLst/>
                <a:latin typeface="Arial" panose="020B0604020202020204" pitchFamily="34" charset="0"/>
              </a:rPr>
            </a:br>
            <a:r>
              <a:rPr lang="en-US" b="1" i="0" dirty="0">
                <a:solidFill>
                  <a:srgbClr val="222222"/>
                </a:solidFill>
                <a:effectLst/>
                <a:latin typeface="Arial" panose="020B0604020202020204" pitchFamily="34" charset="0"/>
              </a:rPr>
              <a:t>gender</a:t>
            </a:r>
            <a:r>
              <a:rPr lang="en-US" b="0" i="0" dirty="0">
                <a:solidFill>
                  <a:srgbClr val="222222"/>
                </a:solidFill>
                <a:effectLst/>
                <a:latin typeface="Arial" panose="020B0604020202020204" pitchFamily="34" charset="0"/>
              </a:rPr>
              <a:t>  - Gender- Male='M’, Female='F'</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ssc_p</a:t>
            </a:r>
            <a:r>
              <a:rPr lang="en-US" b="0" i="0" dirty="0">
                <a:solidFill>
                  <a:srgbClr val="222222"/>
                </a:solidFill>
                <a:effectLst/>
                <a:latin typeface="Arial" panose="020B0604020202020204" pitchFamily="34" charset="0"/>
              </a:rPr>
              <a:t>    - Secondary Education percentage- 10th Grade</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ssc_b</a:t>
            </a:r>
            <a:r>
              <a:rPr lang="en-US" b="0" i="0" dirty="0">
                <a:solidFill>
                  <a:srgbClr val="222222"/>
                </a:solidFill>
                <a:effectLst/>
                <a:latin typeface="Arial" panose="020B0604020202020204" pitchFamily="34" charset="0"/>
              </a:rPr>
              <a:t>    - Board of Education- Central/ Others</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hsc_p</a:t>
            </a:r>
            <a:r>
              <a:rPr lang="en-US" b="0" i="0" dirty="0">
                <a:solidFill>
                  <a:srgbClr val="222222"/>
                </a:solidFill>
                <a:effectLst/>
                <a:latin typeface="Arial" panose="020B0604020202020204" pitchFamily="34" charset="0"/>
              </a:rPr>
              <a:t>    - Higher Secondary Education percentage- 12th Grade</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hsc_b</a:t>
            </a:r>
            <a:r>
              <a:rPr lang="en-US"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 Board of Education- Central/ Others</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hsc_s</a:t>
            </a:r>
            <a:r>
              <a:rPr lang="en-US" b="0" i="0" dirty="0">
                <a:solidFill>
                  <a:srgbClr val="222222"/>
                </a:solidFill>
                <a:effectLst/>
                <a:latin typeface="Arial" panose="020B0604020202020204" pitchFamily="34" charset="0"/>
              </a:rPr>
              <a:t>    - Specialization in Higher Secondary Education</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degree_p</a:t>
            </a:r>
            <a:r>
              <a:rPr lang="en-US" b="0" i="0" dirty="0">
                <a:solidFill>
                  <a:srgbClr val="222222"/>
                </a:solidFill>
                <a:effectLst/>
                <a:latin typeface="Arial" panose="020B0604020202020204" pitchFamily="34" charset="0"/>
              </a:rPr>
              <a:t> - Degree Percentage</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degree_t</a:t>
            </a:r>
            <a:r>
              <a:rPr lang="en-US" b="0" i="0" dirty="0">
                <a:solidFill>
                  <a:srgbClr val="222222"/>
                </a:solidFill>
                <a:effectLst/>
                <a:latin typeface="Arial" panose="020B0604020202020204" pitchFamily="34" charset="0"/>
              </a:rPr>
              <a:t>  - Under Graduation(Degree type)- Field of degree education</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workex</a:t>
            </a:r>
            <a:r>
              <a:rPr lang="en-US" b="0" i="0" dirty="0">
                <a:solidFill>
                  <a:srgbClr val="222222"/>
                </a:solidFill>
                <a:effectLst/>
                <a:latin typeface="Arial" panose="020B0604020202020204" pitchFamily="34" charset="0"/>
              </a:rPr>
              <a:t>   - Work Experience</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etest_p</a:t>
            </a:r>
            <a:r>
              <a:rPr lang="en-US" b="0" i="0" dirty="0">
                <a:solidFill>
                  <a:srgbClr val="222222"/>
                </a:solidFill>
                <a:effectLst/>
                <a:latin typeface="Arial" panose="020B0604020202020204" pitchFamily="34" charset="0"/>
              </a:rPr>
              <a:t>   - Employability test percentage ( conducted by college)</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specialisation</a:t>
            </a:r>
            <a:r>
              <a:rPr lang="en-US" b="0" i="0" dirty="0">
                <a:solidFill>
                  <a:srgbClr val="222222"/>
                </a:solidFill>
                <a:effectLst/>
                <a:latin typeface="Arial" panose="020B0604020202020204" pitchFamily="34" charset="0"/>
              </a:rPr>
              <a:t> - Post Graduation(MBA)- Specialization</a:t>
            </a:r>
            <a:br>
              <a:rPr lang="en-US" b="0" i="0" dirty="0">
                <a:solidFill>
                  <a:srgbClr val="222222"/>
                </a:solidFill>
                <a:effectLst/>
                <a:latin typeface="Arial" panose="020B0604020202020204" pitchFamily="34" charset="0"/>
              </a:rPr>
            </a:br>
            <a:r>
              <a:rPr lang="en-US" b="1" i="0" dirty="0" err="1">
                <a:solidFill>
                  <a:srgbClr val="222222"/>
                </a:solidFill>
                <a:effectLst/>
                <a:latin typeface="Arial" panose="020B0604020202020204" pitchFamily="34" charset="0"/>
              </a:rPr>
              <a:t>mba_p</a:t>
            </a:r>
            <a:r>
              <a:rPr lang="en-US"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 MBA percentage</a:t>
            </a:r>
            <a:br>
              <a:rPr lang="en-US" b="0" i="0" dirty="0">
                <a:solidFill>
                  <a:srgbClr val="222222"/>
                </a:solidFill>
                <a:effectLst/>
                <a:latin typeface="Arial" panose="020B0604020202020204" pitchFamily="34" charset="0"/>
              </a:rPr>
            </a:br>
            <a:r>
              <a:rPr lang="en-US" b="1" i="0" dirty="0">
                <a:solidFill>
                  <a:srgbClr val="222222"/>
                </a:solidFill>
                <a:effectLst/>
                <a:latin typeface="Arial" panose="020B0604020202020204" pitchFamily="34" charset="0"/>
              </a:rPr>
              <a:t>status</a:t>
            </a:r>
            <a:r>
              <a:rPr lang="en-US" b="0" i="0" dirty="0">
                <a:solidFill>
                  <a:srgbClr val="222222"/>
                </a:solidFill>
                <a:effectLst/>
                <a:latin typeface="Arial" panose="020B0604020202020204" pitchFamily="34" charset="0"/>
              </a:rPr>
              <a:t>  - Status of placement- Placed/Not placed</a:t>
            </a:r>
            <a:br>
              <a:rPr lang="en-US" b="0" i="0" dirty="0">
                <a:solidFill>
                  <a:srgbClr val="222222"/>
                </a:solidFill>
                <a:effectLst/>
                <a:latin typeface="Arial" panose="020B0604020202020204" pitchFamily="34" charset="0"/>
              </a:rPr>
            </a:br>
            <a:r>
              <a:rPr lang="en-US" b="1" i="0" dirty="0">
                <a:solidFill>
                  <a:srgbClr val="222222"/>
                </a:solidFill>
                <a:effectLst/>
                <a:latin typeface="Arial" panose="020B0604020202020204" pitchFamily="34" charset="0"/>
              </a:rPr>
              <a:t>salary</a:t>
            </a:r>
            <a:r>
              <a:rPr lang="en-US" b="0" i="0" dirty="0">
                <a:solidFill>
                  <a:srgbClr val="222222"/>
                </a:solidFill>
                <a:effectLst/>
                <a:latin typeface="Arial" panose="020B0604020202020204" pitchFamily="34" charset="0"/>
              </a:rPr>
              <a:t>  - Salary offered by corporate to candidates</a:t>
            </a:r>
          </a:p>
          <a:p>
            <a:pPr rtl="0"/>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00236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5A43D-9B4D-4DDA-86C0-2688689424C6}"/>
              </a:ext>
            </a:extLst>
          </p:cNvPr>
          <p:cNvSpPr txBox="1"/>
          <p:nvPr/>
        </p:nvSpPr>
        <p:spPr>
          <a:xfrm>
            <a:off x="603681" y="959619"/>
            <a:ext cx="8768918" cy="2308324"/>
          </a:xfrm>
          <a:prstGeom prst="rect">
            <a:avLst/>
          </a:prstGeom>
          <a:noFill/>
        </p:spPr>
        <p:txBody>
          <a:bodyPr wrap="square">
            <a:spAutoFit/>
          </a:bodyPr>
          <a:lstStyle/>
          <a:p>
            <a:pPr algn="l" fontAlgn="base"/>
            <a:r>
              <a:rPr lang="en-US" b="1" i="0" dirty="0">
                <a:effectLst/>
                <a:latin typeface="Inter"/>
              </a:rPr>
              <a:t>Question:</a:t>
            </a:r>
          </a:p>
          <a:p>
            <a:pPr algn="l" fontAlgn="base">
              <a:buFont typeface="+mj-lt"/>
              <a:buAutoNum type="arabicPeriod"/>
            </a:pPr>
            <a:endParaRPr lang="en-US" dirty="0">
              <a:latin typeface="Inter"/>
            </a:endParaRPr>
          </a:p>
          <a:p>
            <a:pPr algn="l" fontAlgn="base">
              <a:buFont typeface="+mj-lt"/>
              <a:buAutoNum type="arabicPeriod"/>
            </a:pPr>
            <a:r>
              <a:rPr lang="en-US" b="0" i="0" dirty="0">
                <a:effectLst/>
                <a:latin typeface="Inter"/>
              </a:rPr>
              <a:t>Which factor influenced a candidate in getting placed?</a:t>
            </a:r>
          </a:p>
          <a:p>
            <a:pPr algn="l" fontAlgn="base">
              <a:buFont typeface="+mj-lt"/>
              <a:buAutoNum type="arabicPeriod"/>
            </a:pPr>
            <a:r>
              <a:rPr lang="en-US" b="0" i="0" dirty="0">
                <a:effectLst/>
                <a:latin typeface="Inter"/>
              </a:rPr>
              <a:t>Does percentage matters for one to get placed?</a:t>
            </a:r>
          </a:p>
          <a:p>
            <a:pPr algn="l" fontAlgn="base">
              <a:buFont typeface="+mj-lt"/>
              <a:buAutoNum type="arabicPeriod"/>
            </a:pPr>
            <a:r>
              <a:rPr lang="en-US" b="0" i="0" dirty="0">
                <a:effectLst/>
                <a:latin typeface="Inter"/>
              </a:rPr>
              <a:t>Which degree specialization is much demanded by corporate?</a:t>
            </a:r>
          </a:p>
          <a:p>
            <a:pPr algn="l" fontAlgn="base">
              <a:buFont typeface="+mj-lt"/>
              <a:buAutoNum type="arabicPeriod"/>
            </a:pPr>
            <a:r>
              <a:rPr lang="en-US" b="0" i="0" dirty="0">
                <a:effectLst/>
                <a:latin typeface="Inter"/>
              </a:rPr>
              <a:t>Play with the data conducting all statistical tests.</a:t>
            </a:r>
          </a:p>
          <a:p>
            <a:br>
              <a:rPr lang="en-US" dirty="0"/>
            </a:br>
            <a:endParaRPr lang="en-IN" dirty="0"/>
          </a:p>
        </p:txBody>
      </p:sp>
      <p:pic>
        <p:nvPicPr>
          <p:cNvPr id="4" name="Picture 3">
            <a:extLst>
              <a:ext uri="{FF2B5EF4-FFF2-40B4-BE49-F238E27FC236}">
                <a16:creationId xmlns:a16="http://schemas.microsoft.com/office/drawing/2014/main" id="{D2FB30E7-2B1F-4FFD-89C7-B1526910F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139" y="4057095"/>
            <a:ext cx="5890861" cy="2064058"/>
          </a:xfrm>
          <a:prstGeom prst="rect">
            <a:avLst/>
          </a:prstGeom>
        </p:spPr>
      </p:pic>
    </p:spTree>
    <p:extLst>
      <p:ext uri="{BB962C8B-B14F-4D97-AF65-F5344CB8AC3E}">
        <p14:creationId xmlns:p14="http://schemas.microsoft.com/office/powerpoint/2010/main" val="19060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153AC1-CDD8-4AE3-B32C-FECEF62EBE3A}"/>
              </a:ext>
            </a:extLst>
          </p:cNvPr>
          <p:cNvPicPr/>
          <p:nvPr/>
        </p:nvPicPr>
        <p:blipFill rotWithShape="1">
          <a:blip r:embed="rId2"/>
          <a:srcRect l="37057" t="39502" r="46322" b="24494"/>
          <a:stretch/>
        </p:blipFill>
        <p:spPr bwMode="auto">
          <a:xfrm>
            <a:off x="4101484" y="1449687"/>
            <a:ext cx="4053840" cy="307086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E03F066-2112-497E-9A46-6199B9B47C7B}"/>
              </a:ext>
            </a:extLst>
          </p:cNvPr>
          <p:cNvSpPr txBox="1"/>
          <p:nvPr/>
        </p:nvSpPr>
        <p:spPr>
          <a:xfrm>
            <a:off x="1098612" y="762134"/>
            <a:ext cx="6103398" cy="375552"/>
          </a:xfrm>
          <a:prstGeom prst="rect">
            <a:avLst/>
          </a:prstGeom>
          <a:noFill/>
        </p:spPr>
        <p:txBody>
          <a:bodyPr wrap="square">
            <a:spAutoFit/>
          </a:bodyPr>
          <a:lstStyle/>
          <a:p>
            <a:pPr lvl="0">
              <a:lnSpc>
                <a:spcPct val="107000"/>
              </a:lnSpc>
              <a:spcAft>
                <a:spcPts val="800"/>
              </a:spcAft>
              <a:buSzPts val="1800"/>
            </a:pPr>
            <a:r>
              <a:rPr lang="en-IN" sz="1800" b="1" dirty="0">
                <a:effectLst/>
                <a:latin typeface="Calibri" panose="020F0502020204030204" pitchFamily="34" charset="0"/>
                <a:ea typeface="Calibri" panose="020F0502020204030204" pitchFamily="34" charset="0"/>
              </a:rPr>
              <a:t>METHODOLOGY: </a:t>
            </a:r>
            <a:endParaRPr lang="en-IN" sz="12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0D61CA69-E6AA-4E38-BBF4-BF197AE3A635}"/>
              </a:ext>
            </a:extLst>
          </p:cNvPr>
          <p:cNvSpPr txBox="1"/>
          <p:nvPr/>
        </p:nvSpPr>
        <p:spPr>
          <a:xfrm>
            <a:off x="3140475" y="4970887"/>
            <a:ext cx="6103398" cy="311496"/>
          </a:xfrm>
          <a:prstGeom prst="rect">
            <a:avLst/>
          </a:prstGeom>
          <a:noFill/>
        </p:spPr>
        <p:txBody>
          <a:bodyPr wrap="square">
            <a:spAutoFit/>
          </a:bodyPr>
          <a:lstStyle/>
          <a:p>
            <a:pPr algn="ctr">
              <a:lnSpc>
                <a:spcPct val="107000"/>
              </a:lnSpc>
              <a:spcAft>
                <a:spcPts val="800"/>
              </a:spcAft>
            </a:pPr>
            <a:r>
              <a:rPr lang="en-IN" sz="1400" dirty="0">
                <a:effectLst/>
                <a:latin typeface="Times New Roman" panose="02020603050405020304" pitchFamily="18" charset="0"/>
                <a:ea typeface="Times New Roman" panose="02020603050405020304" pitchFamily="18" charset="0"/>
              </a:rPr>
              <a:t>Fig. </a:t>
            </a:r>
            <a:r>
              <a:rPr lang="en-IN" sz="1400" dirty="0">
                <a:effectLst/>
                <a:latin typeface="Calibri" panose="020F0502020204030204" pitchFamily="34" charset="0"/>
                <a:ea typeface="Calibri" panose="020F0502020204030204" pitchFamily="34" charset="0"/>
              </a:rPr>
              <a:t>Flow chart of the technique</a:t>
            </a:r>
          </a:p>
        </p:txBody>
      </p:sp>
    </p:spTree>
    <p:extLst>
      <p:ext uri="{BB962C8B-B14F-4D97-AF65-F5344CB8AC3E}">
        <p14:creationId xmlns:p14="http://schemas.microsoft.com/office/powerpoint/2010/main" val="326191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5B875-3032-4E02-9EA1-7B9D33CB3EBB}"/>
              </a:ext>
            </a:extLst>
          </p:cNvPr>
          <p:cNvSpPr txBox="1"/>
          <p:nvPr/>
        </p:nvSpPr>
        <p:spPr>
          <a:xfrm>
            <a:off x="488272" y="563732"/>
            <a:ext cx="8602462" cy="2031325"/>
          </a:xfrm>
          <a:prstGeom prst="rect">
            <a:avLst/>
          </a:prstGeom>
          <a:noFill/>
        </p:spPr>
        <p:txBody>
          <a:bodyPr wrap="square" rtlCol="0">
            <a:spAutoFit/>
          </a:bodyPr>
          <a:lstStyle/>
          <a:p>
            <a:r>
              <a:rPr lang="en-IN" dirty="0"/>
              <a:t>Machine Learning Algorithm Used for better Accuracy</a:t>
            </a:r>
          </a:p>
          <a:p>
            <a:endParaRPr lang="en-IN" dirty="0"/>
          </a:p>
          <a:p>
            <a:pPr marL="342900" indent="-342900">
              <a:buAutoNum type="arabicPeriod"/>
            </a:pPr>
            <a:r>
              <a:rPr lang="en-IN" dirty="0"/>
              <a:t>KNN Algorithm </a:t>
            </a:r>
          </a:p>
          <a:p>
            <a:pPr marL="342900" indent="-342900">
              <a:buAutoNum type="arabicPeriod"/>
            </a:pPr>
            <a:r>
              <a:rPr lang="en-IN" dirty="0"/>
              <a:t>SVM Algorithm</a:t>
            </a:r>
          </a:p>
          <a:p>
            <a:pPr marL="342900" indent="-342900">
              <a:buAutoNum type="arabicPeriod"/>
            </a:pPr>
            <a:r>
              <a:rPr lang="en-IN" dirty="0"/>
              <a:t>Logistics Regression </a:t>
            </a:r>
          </a:p>
          <a:p>
            <a:endParaRPr lang="en-IN" dirty="0"/>
          </a:p>
          <a:p>
            <a:endParaRPr lang="en-IN" dirty="0"/>
          </a:p>
        </p:txBody>
      </p:sp>
    </p:spTree>
    <p:extLst>
      <p:ext uri="{BB962C8B-B14F-4D97-AF65-F5344CB8AC3E}">
        <p14:creationId xmlns:p14="http://schemas.microsoft.com/office/powerpoint/2010/main" val="203915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9EF7A1-4F14-41ED-B2AB-EE78E9C295FF}"/>
              </a:ext>
            </a:extLst>
          </p:cNvPr>
          <p:cNvSpPr txBox="1"/>
          <p:nvPr/>
        </p:nvSpPr>
        <p:spPr>
          <a:xfrm>
            <a:off x="520823" y="594233"/>
            <a:ext cx="11150353" cy="2367571"/>
          </a:xfrm>
          <a:prstGeom prst="rect">
            <a:avLst/>
          </a:prstGeom>
          <a:noFill/>
        </p:spPr>
        <p:txBody>
          <a:bodyPr wrap="square">
            <a:spAutoFit/>
          </a:bodyPr>
          <a:lstStyle/>
          <a:p>
            <a:pPr lvl="0">
              <a:lnSpc>
                <a:spcPct val="107000"/>
              </a:lnSpc>
              <a:spcAft>
                <a:spcPts val="800"/>
              </a:spcAft>
              <a:buSzPts val="1800"/>
            </a:pPr>
            <a:r>
              <a:rPr lang="en-IN" b="1" dirty="0">
                <a:solidFill>
                  <a:srgbClr val="000000"/>
                </a:solidFill>
                <a:effectLst/>
                <a:latin typeface="Times New Roman" panose="02020603050405020304" pitchFamily="18" charset="0"/>
                <a:ea typeface="Times New Roman" panose="02020603050405020304" pitchFamily="18" charset="0"/>
              </a:rPr>
              <a:t>Learning from the Project</a:t>
            </a:r>
            <a:endParaRPr lang="en-IN" sz="12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600" dirty="0">
              <a:effectLst/>
              <a:latin typeface="Calibri" panose="020F0502020204030204" pitchFamily="34" charset="0"/>
              <a:ea typeface="Calibri" panose="020F0502020204030204" pitchFamily="34" charset="0"/>
            </a:endParaRPr>
          </a:p>
          <a:p>
            <a:pPr algn="just"/>
            <a:r>
              <a:rPr lang="en-IN" sz="1600" dirty="0">
                <a:effectLst/>
                <a:latin typeface="Times New Roman" panose="02020603050405020304" pitchFamily="18" charset="0"/>
                <a:ea typeface="Calibri" panose="020F0502020204030204" pitchFamily="34" charset="0"/>
              </a:rPr>
              <a:t>	The campus placement activity is incredibly a lot of vital as institution point of view as well as student point of view. In this regard to improve the student’s performance, a work has been analysed and predicted using the classification algorithms KNN, SVM and the Logistics Regression algorithm to validate the approaches. The algorithms are applied on the data set and attributes used to build the model. The accuracy obtained after analysis for KNN is 74.41%, for the SVM is 79.06% and for the Logistics Regression is 88.37%. Hence, from the above said analysis and prediction it’s better if the Logistics Regression algorithm is used to predict the placement results</a:t>
            </a:r>
            <a:endParaRPr lang="en-IN" sz="1600" dirty="0"/>
          </a:p>
        </p:txBody>
      </p:sp>
    </p:spTree>
    <p:extLst>
      <p:ext uri="{BB962C8B-B14F-4D97-AF65-F5344CB8AC3E}">
        <p14:creationId xmlns:p14="http://schemas.microsoft.com/office/powerpoint/2010/main" val="26914045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TotalTime>
  <Words>474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Inter</vt:lpstr>
      <vt:lpstr>Times New Roman</vt:lpstr>
      <vt:lpstr>zeitung</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Vrushali Lohkare</dc:creator>
  <cp:lastModifiedBy>Vrushali Lohkare</cp:lastModifiedBy>
  <cp:revision>10</cp:revision>
  <dcterms:created xsi:type="dcterms:W3CDTF">2021-04-14T16:29:41Z</dcterms:created>
  <dcterms:modified xsi:type="dcterms:W3CDTF">2021-04-27T05:57:10Z</dcterms:modified>
</cp:coreProperties>
</file>