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Autonomous Bold" charset="1" panose="020B0003030000000000"/>
      <p:regular r:id="rId21"/>
    </p:embeddedFont>
    <p:embeddedFont>
      <p:font typeface="Comic Sans" charset="1" panose="03000702030302020204"/>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4.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4.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4.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8.png" Type="http://schemas.openxmlformats.org/officeDocument/2006/relationships/image"/><Relationship Id="rId7" Target="../media/image7.png" Type="http://schemas.openxmlformats.org/officeDocument/2006/relationships/image"/><Relationship Id="rId8" Target="../media/image14.pn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8.png" Type="http://schemas.openxmlformats.org/officeDocument/2006/relationships/image"/><Relationship Id="rId7"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121B"/>
        </a:solidFill>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62108" y="4863748"/>
            <a:ext cx="10922401" cy="6732171"/>
          </a:xfrm>
          <a:custGeom>
            <a:avLst/>
            <a:gdLst/>
            <a:ahLst/>
            <a:cxnLst/>
            <a:rect r="r" b="b" t="t" l="l"/>
            <a:pathLst>
              <a:path h="6732171" w="10922401">
                <a:moveTo>
                  <a:pt x="0" y="6732171"/>
                </a:moveTo>
                <a:lnTo>
                  <a:pt x="10922401" y="6732171"/>
                </a:lnTo>
                <a:lnTo>
                  <a:pt x="10922401" y="0"/>
                </a:lnTo>
                <a:lnTo>
                  <a:pt x="0" y="0"/>
                </a:lnTo>
                <a:lnTo>
                  <a:pt x="0" y="67321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247172" y="36442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stretch>
              <a:fillRect l="0" t="0" r="0" b="0"/>
            </a:stretch>
          </a:blipFill>
        </p:spPr>
      </p:sp>
      <p:sp>
        <p:nvSpPr>
          <p:cNvPr name="Freeform 5" id="5"/>
          <p:cNvSpPr/>
          <p:nvPr/>
        </p:nvSpPr>
        <p:spPr>
          <a:xfrm flipH="false" flipV="false" rot="0">
            <a:off x="11204702" y="-27015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94428" y="79317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21" id="21"/>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6519341"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Load data </a:t>
            </a:r>
          </a:p>
        </p:txBody>
      </p:sp>
      <p:sp>
        <p:nvSpPr>
          <p:cNvPr name="TextBox 23" id="23"/>
          <p:cNvSpPr txBox="true"/>
          <p:nvPr/>
        </p:nvSpPr>
        <p:spPr>
          <a:xfrm rot="0">
            <a:off x="8895394" y="1006774"/>
            <a:ext cx="2080358" cy="291465"/>
          </a:xfrm>
          <a:prstGeom prst="rect">
            <a:avLst/>
          </a:prstGeom>
        </p:spPr>
        <p:txBody>
          <a:bodyPr anchor="t" rtlCol="false" tIns="0" lIns="0" bIns="0" rIns="0">
            <a:spAutoFit/>
          </a:bodyPr>
          <a:lstStyle/>
          <a:p>
            <a:pPr algn="ctr">
              <a:lnSpc>
                <a:spcPts val="2400"/>
              </a:lnSpc>
            </a:pPr>
            <a:r>
              <a:rPr lang="en-US" b="true" sz="1600" spc="36">
                <a:solidFill>
                  <a:srgbClr val="7AFFFF"/>
                </a:solidFill>
                <a:latin typeface="Canva Sans Bold"/>
                <a:ea typeface="Canva Sans Bold"/>
                <a:cs typeface="Canva Sans Bold"/>
                <a:sym typeface="Canva Sans Bold"/>
              </a:rPr>
              <a:t>Data Preprocessing </a:t>
            </a:r>
          </a:p>
        </p:txBody>
      </p:sp>
      <p:sp>
        <p:nvSpPr>
          <p:cNvPr name="TextBox 24" id="24"/>
          <p:cNvSpPr txBox="true"/>
          <p:nvPr/>
        </p:nvSpPr>
        <p:spPr>
          <a:xfrm rot="0">
            <a:off x="11271447"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Feature Selection </a:t>
            </a:r>
          </a:p>
        </p:txBody>
      </p:sp>
      <p:sp>
        <p:nvSpPr>
          <p:cNvPr name="TextBox 25" id="25"/>
          <p:cNvSpPr txBox="true"/>
          <p:nvPr/>
        </p:nvSpPr>
        <p:spPr>
          <a:xfrm rot="0">
            <a:off x="13647500"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Error Handling </a:t>
            </a:r>
          </a:p>
        </p:txBody>
      </p:sp>
      <p:sp>
        <p:nvSpPr>
          <p:cNvPr name="TextBox 26" id="26"/>
          <p:cNvSpPr txBox="true"/>
          <p:nvPr/>
        </p:nvSpPr>
        <p:spPr>
          <a:xfrm rot="0">
            <a:off x="16081737" y="1022014"/>
            <a:ext cx="2080358" cy="306705"/>
          </a:xfrm>
          <a:prstGeom prst="rect">
            <a:avLst/>
          </a:prstGeom>
        </p:spPr>
        <p:txBody>
          <a:bodyPr anchor="t" rtlCol="false" tIns="0" lIns="0" bIns="0" rIns="0">
            <a:spAutoFit/>
          </a:bodyPr>
          <a:lstStyle/>
          <a:p>
            <a:pPr algn="ctr">
              <a:lnSpc>
                <a:spcPts val="2550"/>
              </a:lnSpc>
            </a:pPr>
            <a:r>
              <a:rPr lang="en-US" b="true" sz="1700" spc="39">
                <a:solidFill>
                  <a:srgbClr val="7AFFFF"/>
                </a:solidFill>
                <a:latin typeface="Canva Sans Bold"/>
                <a:ea typeface="Canva Sans Bold"/>
                <a:cs typeface="Canva Sans Bold"/>
                <a:sym typeface="Canva Sans Bold"/>
              </a:rPr>
              <a:t>Model Training </a:t>
            </a:r>
          </a:p>
        </p:txBody>
      </p:sp>
      <p:sp>
        <p:nvSpPr>
          <p:cNvPr name="TextBox 27" id="27"/>
          <p:cNvSpPr txBox="true"/>
          <p:nvPr/>
        </p:nvSpPr>
        <p:spPr>
          <a:xfrm rot="0">
            <a:off x="123825" y="2157281"/>
            <a:ext cx="18288000" cy="563881"/>
          </a:xfrm>
          <a:prstGeom prst="rect">
            <a:avLst/>
          </a:prstGeom>
        </p:spPr>
        <p:txBody>
          <a:bodyPr anchor="t" rtlCol="false" tIns="0" lIns="0" bIns="0" rIns="0">
            <a:spAutoFit/>
          </a:bodyPr>
          <a:lstStyle/>
          <a:p>
            <a:pPr algn="ctr">
              <a:lnSpc>
                <a:spcPts val="4799"/>
              </a:lnSpc>
              <a:spcBef>
                <a:spcPct val="0"/>
              </a:spcBef>
            </a:pPr>
            <a:r>
              <a:rPr lang="en-US" b="true" sz="3199" spc="73">
                <a:solidFill>
                  <a:srgbClr val="7AFFFF"/>
                </a:solidFill>
                <a:latin typeface="TT Autonomous Bold"/>
                <a:ea typeface="TT Autonomous Bold"/>
                <a:cs typeface="TT Autonomous Bold"/>
                <a:sym typeface="TT Autonomous Bold"/>
              </a:rPr>
              <a:t>Model Training</a:t>
            </a:r>
          </a:p>
        </p:txBody>
      </p:sp>
      <p:sp>
        <p:nvSpPr>
          <p:cNvPr name="TextBox 28" id="28"/>
          <p:cNvSpPr txBox="true"/>
          <p:nvPr/>
        </p:nvSpPr>
        <p:spPr>
          <a:xfrm rot="0">
            <a:off x="2611391" y="3893131"/>
            <a:ext cx="14877194" cy="4928236"/>
          </a:xfrm>
          <a:prstGeom prst="rect">
            <a:avLst/>
          </a:prstGeom>
        </p:spPr>
        <p:txBody>
          <a:bodyPr anchor="t" rtlCol="false" tIns="0" lIns="0" bIns="0" rIns="0">
            <a:spAutoFit/>
          </a:bodyPr>
          <a:lstStyle/>
          <a:p>
            <a:pPr algn="l">
              <a:lnSpc>
                <a:spcPts val="3974"/>
              </a:lnSpc>
              <a:spcBef>
                <a:spcPct val="0"/>
              </a:spcBef>
            </a:pPr>
            <a:r>
              <a:rPr lang="en-US" b="true" sz="2649" spc="60">
                <a:solidFill>
                  <a:srgbClr val="FFFFFF"/>
                </a:solidFill>
                <a:latin typeface="Canva Sans Bold"/>
                <a:ea typeface="Canva Sans Bold"/>
                <a:cs typeface="Canva Sans Bold"/>
                <a:sym typeface="Canva Sans Bold"/>
              </a:rPr>
              <a:t>What is Model Training?</a:t>
            </a:r>
          </a:p>
          <a:p>
            <a:pPr algn="just"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We train AI models using past transaction data to recognize fraud patterns.</a:t>
            </a:r>
          </a:p>
          <a:p>
            <a:pPr algn="l">
              <a:lnSpc>
                <a:spcPts val="3974"/>
              </a:lnSpc>
              <a:spcBef>
                <a:spcPct val="0"/>
              </a:spcBef>
            </a:pPr>
            <a:r>
              <a:rPr lang="en-US" b="true" sz="2649" spc="60">
                <a:solidFill>
                  <a:srgbClr val="FFFFFF"/>
                </a:solidFill>
                <a:latin typeface="Canva Sans Bold"/>
                <a:ea typeface="Canva Sans Bold"/>
                <a:cs typeface="Canva Sans Bold"/>
                <a:sym typeface="Canva Sans Bold"/>
              </a:rPr>
              <a:t>Machine Learning Models Used:</a:t>
            </a:r>
          </a:p>
          <a:p>
            <a:pPr algn="l"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Random Forest – Uses multiple decision trees for accurate predictions.</a:t>
            </a:r>
          </a:p>
          <a:p>
            <a:pPr algn="l"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XG Boost – A powerful tree-based method for fraud detection.</a:t>
            </a:r>
          </a:p>
          <a:p>
            <a:pPr algn="l"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Logistic Regression – Estimates the probability of fraud.</a:t>
            </a:r>
          </a:p>
          <a:p>
            <a:pPr algn="l">
              <a:lnSpc>
                <a:spcPts val="3974"/>
              </a:lnSpc>
              <a:spcBef>
                <a:spcPct val="0"/>
              </a:spcBef>
            </a:pPr>
            <a:r>
              <a:rPr lang="en-US" b="true" sz="2649" spc="60">
                <a:solidFill>
                  <a:srgbClr val="FFFFFF"/>
                </a:solidFill>
                <a:latin typeface="Canva Sans Bold"/>
                <a:ea typeface="Canva Sans Bold"/>
                <a:cs typeface="Canva Sans Bold"/>
                <a:sym typeface="Canva Sans Bold"/>
              </a:rPr>
              <a:t>Training Process:</a:t>
            </a:r>
          </a:p>
          <a:p>
            <a:pPr algn="l"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Split Data → 80% for training, 20% for testing.</a:t>
            </a:r>
          </a:p>
          <a:p>
            <a:pPr algn="l" marL="572131" indent="-286066" lvl="1">
              <a:lnSpc>
                <a:spcPts val="3974"/>
              </a:lnSpc>
              <a:buFont typeface="Arial"/>
              <a:buChar char="•"/>
            </a:pPr>
            <a:r>
              <a:rPr lang="en-US" b="true" sz="2649" spc="60">
                <a:solidFill>
                  <a:srgbClr val="FFFFFF"/>
                </a:solidFill>
                <a:latin typeface="Canva Sans Bold"/>
                <a:ea typeface="Canva Sans Bold"/>
                <a:cs typeface="Canva Sans Bold"/>
                <a:sym typeface="Canva Sans Bold"/>
              </a:rPr>
              <a:t>Train Models → Teach models using past transaction data.</a:t>
            </a:r>
          </a:p>
          <a:p>
            <a:pPr algn="l">
              <a:lnSpc>
                <a:spcPts val="3974"/>
              </a:lnSpc>
              <a:spcBef>
                <a:spcPct val="0"/>
              </a:spcBef>
            </a:pPr>
          </a:p>
        </p:txBody>
      </p:sp>
      <p:sp>
        <p:nvSpPr>
          <p:cNvPr name="Freeform 29" id="29"/>
          <p:cNvSpPr/>
          <p:nvPr/>
        </p:nvSpPr>
        <p:spPr>
          <a:xfrm flipH="false" flipV="false" rot="0">
            <a:off x="5447344" y="2898123"/>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1939303" y="3917465"/>
            <a:ext cx="517830" cy="515909"/>
          </a:xfrm>
          <a:custGeom>
            <a:avLst/>
            <a:gdLst/>
            <a:ahLst/>
            <a:cxnLst/>
            <a:rect r="r" b="b" t="t" l="l"/>
            <a:pathLst>
              <a:path h="515909" w="517830">
                <a:moveTo>
                  <a:pt x="0" y="0"/>
                </a:moveTo>
                <a:lnTo>
                  <a:pt x="517830" y="0"/>
                </a:lnTo>
                <a:lnTo>
                  <a:pt x="517830" y="515908"/>
                </a:lnTo>
                <a:lnTo>
                  <a:pt x="0" y="515908"/>
                </a:lnTo>
                <a:lnTo>
                  <a:pt x="0" y="0"/>
                </a:lnTo>
                <a:close/>
              </a:path>
            </a:pathLst>
          </a:custGeom>
          <a:blipFill>
            <a:blip r:embed="rId10"/>
            <a:stretch>
              <a:fillRect l="-106" t="0" r="-106" b="0"/>
            </a:stretch>
          </a:blipFill>
        </p:spPr>
      </p:sp>
      <p:sp>
        <p:nvSpPr>
          <p:cNvPr name="Freeform 31" id="31"/>
          <p:cNvSpPr/>
          <p:nvPr/>
        </p:nvSpPr>
        <p:spPr>
          <a:xfrm flipH="false" flipV="false" rot="0">
            <a:off x="1939303" y="4886095"/>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10"/>
            <a:stretch>
              <a:fillRect l="0" t="0" r="0" b="0"/>
            </a:stretch>
          </a:blipFill>
        </p:spPr>
      </p:sp>
      <p:sp>
        <p:nvSpPr>
          <p:cNvPr name="Freeform 32" id="32"/>
          <p:cNvSpPr/>
          <p:nvPr/>
        </p:nvSpPr>
        <p:spPr>
          <a:xfrm flipH="false" flipV="false" rot="0">
            <a:off x="1939303" y="6857030"/>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2849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564329" y="1273600"/>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alphaModFix amt="48000"/>
            </a:blip>
            <a:stretch>
              <a:fillRect l="0" t="0" r="0" b="0"/>
            </a:stretch>
          </a:blipFill>
        </p:spPr>
      </p:sp>
      <p:sp>
        <p:nvSpPr>
          <p:cNvPr name="Freeform 5" id="5"/>
          <p:cNvSpPr/>
          <p:nvPr/>
        </p:nvSpPr>
        <p:spPr>
          <a:xfrm flipH="false" flipV="false" rot="0">
            <a:off x="11685995" y="-2062197"/>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40000"/>
            </a:blip>
            <a:stretch>
              <a:fillRect l="0" t="0" r="0" b="0"/>
            </a:stretch>
          </a:blipFill>
        </p:spPr>
      </p:sp>
      <p:sp>
        <p:nvSpPr>
          <p:cNvPr name="TextBox 6" id="6"/>
          <p:cNvSpPr txBox="true"/>
          <p:nvPr/>
        </p:nvSpPr>
        <p:spPr>
          <a:xfrm rot="0">
            <a:off x="4792628" y="2454798"/>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Model Evaluation</a:t>
            </a:r>
          </a:p>
        </p:txBody>
      </p:sp>
      <p:sp>
        <p:nvSpPr>
          <p:cNvPr name="TextBox 7" id="7"/>
          <p:cNvSpPr txBox="true"/>
          <p:nvPr/>
        </p:nvSpPr>
        <p:spPr>
          <a:xfrm rot="0">
            <a:off x="4088629" y="4289363"/>
            <a:ext cx="11600021" cy="3577590"/>
          </a:xfrm>
          <a:prstGeom prst="rect">
            <a:avLst/>
          </a:prstGeom>
        </p:spPr>
        <p:txBody>
          <a:bodyPr anchor="t" rtlCol="false" tIns="0" lIns="0" bIns="0" rIns="0">
            <a:spAutoFit/>
          </a:bodyPr>
          <a:lstStyle/>
          <a:p>
            <a:pPr algn="l">
              <a:lnSpc>
                <a:spcPts val="3450"/>
              </a:lnSpc>
              <a:spcBef>
                <a:spcPct val="0"/>
              </a:spcBef>
            </a:pPr>
            <a:r>
              <a:rPr lang="en-US" b="true" sz="2300" spc="52">
                <a:solidFill>
                  <a:srgbClr val="FAFDFD"/>
                </a:solidFill>
                <a:latin typeface="Canva Sans Bold"/>
                <a:ea typeface="Canva Sans Bold"/>
                <a:cs typeface="Canva Sans Bold"/>
                <a:sym typeface="Canva Sans Bold"/>
              </a:rPr>
              <a:t>Why Evaluate the Model?</a:t>
            </a:r>
          </a:p>
          <a:p>
            <a:pPr algn="l" marL="496571" indent="-248285" lvl="1">
              <a:lnSpc>
                <a:spcPts val="3450"/>
              </a:lnSpc>
              <a:buFont typeface="Arial"/>
              <a:buChar char="•"/>
            </a:pPr>
            <a:r>
              <a:rPr lang="en-US" b="true" sz="2300" spc="52">
                <a:solidFill>
                  <a:srgbClr val="FAFDFD"/>
                </a:solidFill>
                <a:latin typeface="Canva Sans Bold"/>
                <a:ea typeface="Canva Sans Bold"/>
                <a:cs typeface="Canva Sans Bold"/>
                <a:sym typeface="Canva Sans Bold"/>
              </a:rPr>
              <a:t>To check how well our model detects fraudulent transactions.</a:t>
            </a:r>
          </a:p>
          <a:p>
            <a:pPr algn="l">
              <a:lnSpc>
                <a:spcPts val="3450"/>
              </a:lnSpc>
              <a:spcBef>
                <a:spcPct val="0"/>
              </a:spcBef>
            </a:pPr>
            <a:r>
              <a:rPr lang="en-US" b="true" sz="2300" spc="52">
                <a:solidFill>
                  <a:srgbClr val="FAFDFD"/>
                </a:solidFill>
                <a:latin typeface="Canva Sans Bold"/>
                <a:ea typeface="Canva Sans Bold"/>
                <a:cs typeface="Canva Sans Bold"/>
                <a:sym typeface="Canva Sans Bold"/>
              </a:rPr>
              <a:t>Evaluation Metrics Used:</a:t>
            </a:r>
          </a:p>
          <a:p>
            <a:pPr algn="l" marL="518160" indent="-259080" lvl="1">
              <a:lnSpc>
                <a:spcPts val="3600"/>
              </a:lnSpc>
              <a:buFont typeface="Arial"/>
              <a:buChar char="•"/>
            </a:pPr>
            <a:r>
              <a:rPr lang="en-US" b="true" sz="2400" spc="55">
                <a:solidFill>
                  <a:srgbClr val="FAFDFD"/>
                </a:solidFill>
                <a:latin typeface="Canva Sans Bold"/>
                <a:ea typeface="Canva Sans Bold"/>
                <a:cs typeface="Canva Sans Bold"/>
                <a:sym typeface="Canva Sans Bold"/>
              </a:rPr>
              <a:t>Accuracy – Measures correctly classified transactions.</a:t>
            </a:r>
          </a:p>
          <a:p>
            <a:pPr algn="l" marL="518160" indent="-259080" lvl="1">
              <a:lnSpc>
                <a:spcPts val="3600"/>
              </a:lnSpc>
              <a:buFont typeface="Arial"/>
              <a:buChar char="•"/>
            </a:pPr>
            <a:r>
              <a:rPr lang="en-US" b="true" sz="2400" spc="55">
                <a:solidFill>
                  <a:srgbClr val="FAFDFD"/>
                </a:solidFill>
                <a:latin typeface="Canva Sans Bold"/>
                <a:ea typeface="Canva Sans Bold"/>
                <a:cs typeface="Canva Sans Bold"/>
                <a:sym typeface="Canva Sans Bold"/>
              </a:rPr>
              <a:t>Precision – Checks how many detected fraud cases were actually fraud.</a:t>
            </a:r>
          </a:p>
          <a:p>
            <a:pPr algn="l" marL="518160" indent="-259080" lvl="1">
              <a:lnSpc>
                <a:spcPts val="3600"/>
              </a:lnSpc>
              <a:buFont typeface="Arial"/>
              <a:buChar char="•"/>
            </a:pPr>
            <a:r>
              <a:rPr lang="en-US" b="true" sz="2400" spc="55">
                <a:solidFill>
                  <a:srgbClr val="FAFDFD"/>
                </a:solidFill>
                <a:latin typeface="Canva Sans Bold"/>
                <a:ea typeface="Canva Sans Bold"/>
                <a:cs typeface="Canva Sans Bold"/>
                <a:sym typeface="Canva Sans Bold"/>
              </a:rPr>
              <a:t>Recall – Measures how many fraud cases were successfully detected.</a:t>
            </a:r>
          </a:p>
          <a:p>
            <a:pPr algn="l" marL="518160" indent="-259080" lvl="1">
              <a:lnSpc>
                <a:spcPts val="3600"/>
              </a:lnSpc>
              <a:buFont typeface="Arial"/>
              <a:buChar char="•"/>
            </a:pPr>
            <a:r>
              <a:rPr lang="en-US" b="true" sz="2400" spc="55">
                <a:solidFill>
                  <a:srgbClr val="FAFDFD"/>
                </a:solidFill>
                <a:latin typeface="Canva Sans Bold"/>
                <a:ea typeface="Canva Sans Bold"/>
                <a:cs typeface="Canva Sans Bold"/>
                <a:sym typeface="Canva Sans Bold"/>
              </a:rPr>
              <a:t>F1-Score – A balance between precision and recall.</a:t>
            </a:r>
          </a:p>
          <a:p>
            <a:pPr algn="l" marL="518160" indent="-259080" lvl="1">
              <a:lnSpc>
                <a:spcPts val="3600"/>
              </a:lnSpc>
              <a:buFont typeface="Arial"/>
              <a:buChar char="•"/>
            </a:pPr>
            <a:r>
              <a:rPr lang="en-US" b="true" sz="2400" spc="55">
                <a:solidFill>
                  <a:srgbClr val="FAFDFD"/>
                </a:solidFill>
                <a:latin typeface="Canva Sans Bold"/>
                <a:ea typeface="Canva Sans Bold"/>
                <a:cs typeface="Canva Sans Bold"/>
                <a:sym typeface="Canva Sans Bold"/>
              </a:rPr>
              <a:t>AUC-ROC Score – Evaluates the model’s fraud detection ability.</a:t>
            </a:r>
          </a:p>
        </p:txBody>
      </p:sp>
      <p:sp>
        <p:nvSpPr>
          <p:cNvPr name="Freeform 8" id="8"/>
          <p:cNvSpPr/>
          <p:nvPr/>
        </p:nvSpPr>
        <p:spPr>
          <a:xfrm flipH="false" flipV="false" rot="0">
            <a:off x="3367545" y="4251263"/>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6"/>
            <a:stretch>
              <a:fillRect l="0" t="0" r="0" b="0"/>
            </a:stretch>
          </a:blipFill>
        </p:spPr>
      </p:sp>
      <p:sp>
        <p:nvSpPr>
          <p:cNvPr name="Freeform 9" id="9"/>
          <p:cNvSpPr/>
          <p:nvPr/>
        </p:nvSpPr>
        <p:spPr>
          <a:xfrm flipH="false" flipV="false" rot="0">
            <a:off x="3367545" y="5143500"/>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sp>
        <p:nvSpPr>
          <p:cNvPr name="Freeform 10" id="10"/>
          <p:cNvSpPr/>
          <p:nvPr/>
        </p:nvSpPr>
        <p:spPr>
          <a:xfrm flipH="false" flipV="false" rot="0">
            <a:off x="5702344" y="3069788"/>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27335" y="1028700"/>
            <a:ext cx="7315200" cy="443345"/>
          </a:xfrm>
          <a:custGeom>
            <a:avLst/>
            <a:gdLst/>
            <a:ahLst/>
            <a:cxnLst/>
            <a:rect r="r" b="b" t="t" l="l"/>
            <a:pathLst>
              <a:path h="443345" w="7315200">
                <a:moveTo>
                  <a:pt x="0" y="0"/>
                </a:moveTo>
                <a:lnTo>
                  <a:pt x="7315200" y="0"/>
                </a:lnTo>
                <a:lnTo>
                  <a:pt x="7315200" y="443345"/>
                </a:lnTo>
                <a:lnTo>
                  <a:pt x="0" y="443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6703879" y="808418"/>
            <a:ext cx="2213848" cy="766281"/>
            <a:chOff x="0" y="0"/>
            <a:chExt cx="583071" cy="201819"/>
          </a:xfrm>
        </p:grpSpPr>
        <p:sp>
          <p:nvSpPr>
            <p:cNvPr name="Freeform 13" id="13"/>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4" id="14"/>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5" id="15"/>
          <p:cNvGrpSpPr/>
          <p:nvPr/>
        </p:nvGrpSpPr>
        <p:grpSpPr>
          <a:xfrm rot="0">
            <a:off x="9472147" y="808418"/>
            <a:ext cx="2213848" cy="766281"/>
            <a:chOff x="0" y="0"/>
            <a:chExt cx="583071" cy="201819"/>
          </a:xfrm>
        </p:grpSpPr>
        <p:sp>
          <p:nvSpPr>
            <p:cNvPr name="Freeform 16" id="16"/>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7" id="17"/>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8" id="18"/>
          <p:cNvGrpSpPr/>
          <p:nvPr/>
        </p:nvGrpSpPr>
        <p:grpSpPr>
          <a:xfrm rot="0">
            <a:off x="15260123" y="793178"/>
            <a:ext cx="2213848" cy="766281"/>
            <a:chOff x="0" y="0"/>
            <a:chExt cx="583071" cy="201819"/>
          </a:xfrm>
        </p:grpSpPr>
        <p:sp>
          <p:nvSpPr>
            <p:cNvPr name="Freeform 19" id="19"/>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0" id="20"/>
            <p:cNvSpPr txBox="true"/>
            <p:nvPr/>
          </p:nvSpPr>
          <p:spPr>
            <a:xfrm>
              <a:off x="0" y="-47625"/>
              <a:ext cx="583071" cy="249444"/>
            </a:xfrm>
            <a:prstGeom prst="rect">
              <a:avLst/>
            </a:prstGeom>
          </p:spPr>
          <p:txBody>
            <a:bodyPr anchor="ctr" rtlCol="false" tIns="50800" lIns="50800" bIns="50800" rIns="50800"/>
            <a:lstStyle/>
            <a:p>
              <a:pPr algn="ctr">
                <a:lnSpc>
                  <a:spcPts val="2550"/>
                </a:lnSpc>
              </a:pPr>
            </a:p>
          </p:txBody>
        </p:sp>
      </p:grpSp>
      <p:grpSp>
        <p:nvGrpSpPr>
          <p:cNvPr name="Group 21" id="21"/>
          <p:cNvGrpSpPr/>
          <p:nvPr/>
        </p:nvGrpSpPr>
        <p:grpSpPr>
          <a:xfrm rot="0">
            <a:off x="6703879" y="793178"/>
            <a:ext cx="2213848" cy="766281"/>
            <a:chOff x="0" y="0"/>
            <a:chExt cx="583071" cy="201819"/>
          </a:xfrm>
        </p:grpSpPr>
        <p:sp>
          <p:nvSpPr>
            <p:cNvPr name="Freeform 22" id="22"/>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23" id="23"/>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4" id="24"/>
          <p:cNvSpPr txBox="true"/>
          <p:nvPr/>
        </p:nvSpPr>
        <p:spPr>
          <a:xfrm rot="0">
            <a:off x="6703879" y="997249"/>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M</a:t>
            </a:r>
            <a:r>
              <a:rPr lang="en-US" b="true" sz="1800" spc="41">
                <a:solidFill>
                  <a:srgbClr val="7AFFFF"/>
                </a:solidFill>
                <a:latin typeface="Canva Sans Bold"/>
                <a:ea typeface="Canva Sans Bold"/>
                <a:cs typeface="Canva Sans Bold"/>
                <a:sym typeface="Canva Sans Bold"/>
              </a:rPr>
              <a:t>odel Evaluation</a:t>
            </a:r>
          </a:p>
        </p:txBody>
      </p:sp>
      <p:sp>
        <p:nvSpPr>
          <p:cNvPr name="TextBox 25" id="25"/>
          <p:cNvSpPr txBox="true"/>
          <p:nvPr/>
        </p:nvSpPr>
        <p:spPr>
          <a:xfrm rot="0">
            <a:off x="9549529" y="850463"/>
            <a:ext cx="2136466" cy="664844"/>
          </a:xfrm>
          <a:prstGeom prst="rect">
            <a:avLst/>
          </a:prstGeom>
        </p:spPr>
        <p:txBody>
          <a:bodyPr anchor="t" rtlCol="false" tIns="0" lIns="0" bIns="0" rIns="0">
            <a:spAutoFit/>
          </a:bodyPr>
          <a:lstStyle/>
          <a:p>
            <a:pPr algn="l">
              <a:lnSpc>
                <a:spcPts val="2700"/>
              </a:lnSpc>
              <a:spcBef>
                <a:spcPct val="0"/>
              </a:spcBef>
            </a:pPr>
            <a:r>
              <a:rPr lang="en-US" b="true" sz="1800" spc="41">
                <a:solidFill>
                  <a:srgbClr val="7AFFFF"/>
                </a:solidFill>
                <a:latin typeface="Canva Sans Bold"/>
                <a:ea typeface="Canva Sans Bold"/>
                <a:cs typeface="Canva Sans Bold"/>
                <a:sym typeface="Canva Sans Bold"/>
              </a:rPr>
              <a:t>Fraud Detection &amp;  Analysis</a:t>
            </a:r>
          </a:p>
        </p:txBody>
      </p:sp>
      <p:grpSp>
        <p:nvGrpSpPr>
          <p:cNvPr name="Group 26" id="26"/>
          <p:cNvGrpSpPr/>
          <p:nvPr/>
        </p:nvGrpSpPr>
        <p:grpSpPr>
          <a:xfrm rot="0">
            <a:off x="12388799" y="793178"/>
            <a:ext cx="2213848" cy="766281"/>
            <a:chOff x="0" y="0"/>
            <a:chExt cx="583071" cy="201819"/>
          </a:xfrm>
        </p:grpSpPr>
        <p:sp>
          <p:nvSpPr>
            <p:cNvPr name="Freeform 27" id="2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8" id="2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9" id="29"/>
          <p:cNvSpPr txBox="true"/>
          <p:nvPr/>
        </p:nvSpPr>
        <p:spPr>
          <a:xfrm rot="0">
            <a:off x="12463154" y="981075"/>
            <a:ext cx="2065139" cy="307467"/>
          </a:xfrm>
          <a:prstGeom prst="rect">
            <a:avLst/>
          </a:prstGeom>
        </p:spPr>
        <p:txBody>
          <a:bodyPr anchor="t" rtlCol="false" tIns="0" lIns="0" bIns="0" rIns="0">
            <a:spAutoFit/>
          </a:bodyPr>
          <a:lstStyle/>
          <a:p>
            <a:pPr algn="ctr">
              <a:lnSpc>
                <a:spcPts val="2519"/>
              </a:lnSpc>
              <a:spcBef>
                <a:spcPct val="0"/>
              </a:spcBef>
            </a:pPr>
            <a:r>
              <a:rPr lang="en-US" b="true" sz="1679" spc="38">
                <a:solidFill>
                  <a:srgbClr val="7AFFFF"/>
                </a:solidFill>
                <a:latin typeface="Canva Sans Bold"/>
                <a:ea typeface="Canva Sans Bold"/>
                <a:cs typeface="Canva Sans Bold"/>
                <a:sym typeface="Canva Sans Bold"/>
              </a:rPr>
              <a:t>F</a:t>
            </a:r>
            <a:r>
              <a:rPr lang="en-US" b="true" sz="1679" spc="38">
                <a:solidFill>
                  <a:srgbClr val="7AFFFF"/>
                </a:solidFill>
                <a:latin typeface="Canva Sans Bold"/>
                <a:ea typeface="Canva Sans Bold"/>
                <a:cs typeface="Canva Sans Bold"/>
                <a:sym typeface="Canva Sans Bold"/>
              </a:rPr>
              <a:t>raud visualization</a:t>
            </a:r>
          </a:p>
        </p:txBody>
      </p:sp>
      <p:sp>
        <p:nvSpPr>
          <p:cNvPr name="TextBox 30" id="30"/>
          <p:cNvSpPr txBox="true"/>
          <p:nvPr/>
        </p:nvSpPr>
        <p:spPr>
          <a:xfrm rot="0">
            <a:off x="15231297" y="997249"/>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79071" y="500152"/>
            <a:ext cx="10922401" cy="6732171"/>
          </a:xfrm>
          <a:custGeom>
            <a:avLst/>
            <a:gdLst/>
            <a:ahLst/>
            <a:cxnLst/>
            <a:rect r="r" b="b" t="t" l="l"/>
            <a:pathLst>
              <a:path h="6732171" w="10922401">
                <a:moveTo>
                  <a:pt x="10922401" y="0"/>
                </a:moveTo>
                <a:lnTo>
                  <a:pt x="0" y="0"/>
                </a:lnTo>
                <a:lnTo>
                  <a:pt x="0" y="6732171"/>
                </a:lnTo>
                <a:lnTo>
                  <a:pt x="10922401" y="6732171"/>
                </a:lnTo>
                <a:lnTo>
                  <a:pt x="109224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564329" y="1686989"/>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48000"/>
            </a:blip>
            <a:stretch>
              <a:fillRect l="0" t="0" r="0" b="0"/>
            </a:stretch>
          </a:blipFill>
        </p:spPr>
      </p:sp>
      <p:sp>
        <p:nvSpPr>
          <p:cNvPr name="Freeform 5" id="5"/>
          <p:cNvSpPr/>
          <p:nvPr/>
        </p:nvSpPr>
        <p:spPr>
          <a:xfrm flipH="false" flipV="false" rot="0">
            <a:off x="11905070" y="-206005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40000"/>
            </a:blip>
            <a:stretch>
              <a:fillRect l="0" t="0" r="0" b="0"/>
            </a:stretch>
          </a:blipFill>
        </p:spPr>
      </p:sp>
      <p:sp>
        <p:nvSpPr>
          <p:cNvPr name="TextBox 6" id="6"/>
          <p:cNvSpPr txBox="true"/>
          <p:nvPr/>
        </p:nvSpPr>
        <p:spPr>
          <a:xfrm rot="0">
            <a:off x="19050" y="2207148"/>
            <a:ext cx="18288000"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Fraud Detection Analysis</a:t>
            </a:r>
          </a:p>
        </p:txBody>
      </p:sp>
      <p:sp>
        <p:nvSpPr>
          <p:cNvPr name="TextBox 7" id="7"/>
          <p:cNvSpPr txBox="true"/>
          <p:nvPr/>
        </p:nvSpPr>
        <p:spPr>
          <a:xfrm rot="0">
            <a:off x="4060603" y="3581473"/>
            <a:ext cx="13538668" cy="6456045"/>
          </a:xfrm>
          <a:prstGeom prst="rect">
            <a:avLst/>
          </a:prstGeom>
        </p:spPr>
        <p:txBody>
          <a:bodyPr anchor="t" rtlCol="false" tIns="0" lIns="0" bIns="0" rIns="0">
            <a:spAutoFit/>
          </a:bodyPr>
          <a:lstStyle/>
          <a:p>
            <a:pPr algn="l">
              <a:lnSpc>
                <a:spcPts val="3074"/>
              </a:lnSpc>
              <a:spcBef>
                <a:spcPct val="0"/>
              </a:spcBef>
            </a:pPr>
            <a:r>
              <a:rPr lang="en-US" b="true" sz="2049" spc="47">
                <a:solidFill>
                  <a:srgbClr val="FAFDFD"/>
                </a:solidFill>
                <a:latin typeface="Canva Sans Bold"/>
                <a:ea typeface="Canva Sans Bold"/>
                <a:cs typeface="Canva Sans Bold"/>
                <a:sym typeface="Canva Sans Bold"/>
              </a:rPr>
              <a:t>What is B</a:t>
            </a:r>
            <a:r>
              <a:rPr lang="en-US" b="true" sz="2049" spc="47">
                <a:solidFill>
                  <a:srgbClr val="FAFDFD"/>
                </a:solidFill>
                <a:latin typeface="Canva Sans Bold"/>
                <a:ea typeface="Canva Sans Bold"/>
                <a:cs typeface="Canva Sans Bold"/>
                <a:sym typeface="Canva Sans Bold"/>
              </a:rPr>
              <a:t>atch Fraud Detection?</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P</a:t>
            </a:r>
            <a:r>
              <a:rPr lang="en-US" b="true" sz="2049" spc="47">
                <a:solidFill>
                  <a:srgbClr val="FAFDFD"/>
                </a:solidFill>
                <a:latin typeface="Canva Sans Bold"/>
                <a:ea typeface="Canva Sans Bold"/>
                <a:cs typeface="Canva Sans Bold"/>
                <a:sym typeface="Canva Sans Bold"/>
              </a:rPr>
              <a:t>rocesses multiple transactions together instead of one-by-one.</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Faster and more efficient fraud detection.</a:t>
            </a:r>
          </a:p>
          <a:p>
            <a:pPr algn="l">
              <a:lnSpc>
                <a:spcPts val="3074"/>
              </a:lnSpc>
            </a:pPr>
            <a:r>
              <a:rPr lang="en-US" b="true" sz="2049" spc="47">
                <a:solidFill>
                  <a:srgbClr val="FAFDFD"/>
                </a:solidFill>
                <a:latin typeface="Canva Sans Bold"/>
                <a:ea typeface="Canva Sans Bold"/>
                <a:cs typeface="Canva Sans Bold"/>
                <a:sym typeface="Canva Sans Bold"/>
              </a:rPr>
              <a:t>How It Works?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Load past transactions (e.g., last 300).</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Apply fraud detection models.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Flag suspicious transactions.</a:t>
            </a:r>
          </a:p>
          <a:p>
            <a:pPr algn="l">
              <a:lnSpc>
                <a:spcPts val="3074"/>
              </a:lnSpc>
            </a:pPr>
            <a:r>
              <a:rPr lang="en-US" b="true" sz="2049" spc="47">
                <a:solidFill>
                  <a:srgbClr val="FAFDFD"/>
                </a:solidFill>
                <a:latin typeface="Canva Sans Bold"/>
                <a:ea typeface="Canva Sans Bold"/>
                <a:cs typeface="Canva Sans Bold"/>
                <a:sym typeface="Canva Sans Bold"/>
              </a:rPr>
              <a:t>Fraud Analysis Findings: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Total Transactions Checked – Number of transactions analyzed.</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 Total Fraud Cases – Fraudulent transactions detected.</a:t>
            </a:r>
          </a:p>
          <a:p>
            <a:pPr algn="l">
              <a:lnSpc>
                <a:spcPts val="3074"/>
              </a:lnSpc>
            </a:pPr>
            <a:r>
              <a:rPr lang="en-US" b="true" sz="2049" spc="47">
                <a:solidFill>
                  <a:srgbClr val="FAFDFD"/>
                </a:solidFill>
                <a:latin typeface="Canva Sans Bold"/>
                <a:ea typeface="Canva Sans Bold"/>
                <a:cs typeface="Canva Sans Bold"/>
                <a:sym typeface="Canva Sans Bold"/>
              </a:rPr>
              <a:t>Common Fraud Patterns: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High-Value Transactions – Large suspicious payments.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Suspicious Locations – High-risk areas.</a:t>
            </a:r>
          </a:p>
          <a:p>
            <a:pPr algn="l">
              <a:lnSpc>
                <a:spcPts val="3074"/>
              </a:lnSpc>
            </a:pPr>
            <a:r>
              <a:rPr lang="en-US" b="true" sz="2049" spc="47">
                <a:solidFill>
                  <a:srgbClr val="FAFDFD"/>
                </a:solidFill>
                <a:latin typeface="Canva Sans Bold"/>
                <a:ea typeface="Canva Sans Bold"/>
                <a:cs typeface="Canva Sans Bold"/>
                <a:sym typeface="Canva Sans Bold"/>
              </a:rPr>
              <a:t>Why is It Important?</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Faster Detection – Quickly identifies fraud trends.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Prevents Future Fraud – Helps block risky transactions.</a:t>
            </a:r>
          </a:p>
          <a:p>
            <a:pPr algn="l" marL="442594" indent="-221297" lvl="1">
              <a:lnSpc>
                <a:spcPts val="3074"/>
              </a:lnSpc>
              <a:buFont typeface="Arial"/>
              <a:buChar char="•"/>
            </a:pPr>
            <a:r>
              <a:rPr lang="en-US" b="true" sz="2049" spc="47">
                <a:solidFill>
                  <a:srgbClr val="FAFDFD"/>
                </a:solidFill>
                <a:latin typeface="Canva Sans Bold"/>
                <a:ea typeface="Canva Sans Bold"/>
                <a:cs typeface="Canva Sans Bold"/>
                <a:sym typeface="Canva Sans Bold"/>
              </a:rPr>
              <a:t>Improves Security – Ensures safer UPI transactions. </a:t>
            </a:r>
          </a:p>
        </p:txBody>
      </p:sp>
      <p:sp>
        <p:nvSpPr>
          <p:cNvPr name="Freeform 8" id="8"/>
          <p:cNvSpPr/>
          <p:nvPr/>
        </p:nvSpPr>
        <p:spPr>
          <a:xfrm flipH="false" flipV="false" rot="0">
            <a:off x="3367545" y="3533848"/>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6"/>
            <a:stretch>
              <a:fillRect l="0" t="0" r="0" b="0"/>
            </a:stretch>
          </a:blipFill>
        </p:spPr>
      </p:sp>
      <p:sp>
        <p:nvSpPr>
          <p:cNvPr name="Freeform 9" id="9"/>
          <p:cNvSpPr/>
          <p:nvPr/>
        </p:nvSpPr>
        <p:spPr>
          <a:xfrm flipH="false" flipV="false" rot="0">
            <a:off x="3367545" y="4656853"/>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sp>
        <p:nvSpPr>
          <p:cNvPr name="Freeform 10" id="10"/>
          <p:cNvSpPr/>
          <p:nvPr/>
        </p:nvSpPr>
        <p:spPr>
          <a:xfrm flipH="false" flipV="false" rot="0">
            <a:off x="5486400" y="2780847"/>
            <a:ext cx="7315200" cy="614253"/>
          </a:xfrm>
          <a:custGeom>
            <a:avLst/>
            <a:gdLst/>
            <a:ahLst/>
            <a:cxnLst/>
            <a:rect r="r" b="b" t="t" l="l"/>
            <a:pathLst>
              <a:path h="614253" w="7315200">
                <a:moveTo>
                  <a:pt x="0" y="0"/>
                </a:moveTo>
                <a:lnTo>
                  <a:pt x="7315200" y="0"/>
                </a:lnTo>
                <a:lnTo>
                  <a:pt x="7315200" y="614254"/>
                </a:lnTo>
                <a:lnTo>
                  <a:pt x="0" y="6142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27335" y="1028700"/>
            <a:ext cx="7315200" cy="443345"/>
          </a:xfrm>
          <a:custGeom>
            <a:avLst/>
            <a:gdLst/>
            <a:ahLst/>
            <a:cxnLst/>
            <a:rect r="r" b="b" t="t" l="l"/>
            <a:pathLst>
              <a:path h="443345" w="7315200">
                <a:moveTo>
                  <a:pt x="0" y="0"/>
                </a:moveTo>
                <a:lnTo>
                  <a:pt x="7315200" y="0"/>
                </a:lnTo>
                <a:lnTo>
                  <a:pt x="7315200" y="443345"/>
                </a:lnTo>
                <a:lnTo>
                  <a:pt x="0" y="443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6703879" y="808418"/>
            <a:ext cx="2213848" cy="766281"/>
            <a:chOff x="0" y="0"/>
            <a:chExt cx="583071" cy="201819"/>
          </a:xfrm>
        </p:grpSpPr>
        <p:sp>
          <p:nvSpPr>
            <p:cNvPr name="Freeform 13" id="13"/>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4" id="14"/>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5" id="15"/>
          <p:cNvGrpSpPr/>
          <p:nvPr/>
        </p:nvGrpSpPr>
        <p:grpSpPr>
          <a:xfrm rot="0">
            <a:off x="9472147" y="808418"/>
            <a:ext cx="2213848" cy="766281"/>
            <a:chOff x="0" y="0"/>
            <a:chExt cx="583071" cy="201819"/>
          </a:xfrm>
        </p:grpSpPr>
        <p:sp>
          <p:nvSpPr>
            <p:cNvPr name="Freeform 16" id="16"/>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7" id="17"/>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8" id="18"/>
          <p:cNvGrpSpPr/>
          <p:nvPr/>
        </p:nvGrpSpPr>
        <p:grpSpPr>
          <a:xfrm rot="0">
            <a:off x="15260123" y="793178"/>
            <a:ext cx="2213848" cy="766281"/>
            <a:chOff x="0" y="0"/>
            <a:chExt cx="583071" cy="201819"/>
          </a:xfrm>
        </p:grpSpPr>
        <p:sp>
          <p:nvSpPr>
            <p:cNvPr name="Freeform 19" id="19"/>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0" id="20"/>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1" id="21"/>
          <p:cNvSpPr txBox="true"/>
          <p:nvPr/>
        </p:nvSpPr>
        <p:spPr>
          <a:xfrm rot="0">
            <a:off x="6703879" y="991534"/>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M</a:t>
            </a:r>
            <a:r>
              <a:rPr lang="en-US" b="true" sz="1800" spc="41">
                <a:solidFill>
                  <a:srgbClr val="7AFFFF"/>
                </a:solidFill>
                <a:latin typeface="Canva Sans Bold"/>
                <a:ea typeface="Canva Sans Bold"/>
                <a:cs typeface="Canva Sans Bold"/>
                <a:sym typeface="Canva Sans Bold"/>
              </a:rPr>
              <a:t>odel Evaluation</a:t>
            </a:r>
          </a:p>
        </p:txBody>
      </p:sp>
      <p:grpSp>
        <p:nvGrpSpPr>
          <p:cNvPr name="Group 22" id="22"/>
          <p:cNvGrpSpPr/>
          <p:nvPr/>
        </p:nvGrpSpPr>
        <p:grpSpPr>
          <a:xfrm rot="0">
            <a:off x="12388799" y="793178"/>
            <a:ext cx="2213848" cy="766281"/>
            <a:chOff x="0" y="0"/>
            <a:chExt cx="583071" cy="201819"/>
          </a:xfrm>
        </p:grpSpPr>
        <p:sp>
          <p:nvSpPr>
            <p:cNvPr name="Freeform 23" id="23"/>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4" id="24"/>
            <p:cNvSpPr txBox="true"/>
            <p:nvPr/>
          </p:nvSpPr>
          <p:spPr>
            <a:xfrm>
              <a:off x="0" y="-47625"/>
              <a:ext cx="583071" cy="249444"/>
            </a:xfrm>
            <a:prstGeom prst="rect">
              <a:avLst/>
            </a:prstGeom>
          </p:spPr>
          <p:txBody>
            <a:bodyPr anchor="ctr" rtlCol="false" tIns="50800" lIns="50800" bIns="50800" rIns="50800"/>
            <a:lstStyle/>
            <a:p>
              <a:pPr algn="ctr">
                <a:lnSpc>
                  <a:spcPts val="2550"/>
                </a:lnSpc>
              </a:pPr>
            </a:p>
          </p:txBody>
        </p:sp>
      </p:grpSp>
      <p:grpSp>
        <p:nvGrpSpPr>
          <p:cNvPr name="Group 25" id="25"/>
          <p:cNvGrpSpPr/>
          <p:nvPr/>
        </p:nvGrpSpPr>
        <p:grpSpPr>
          <a:xfrm rot="0">
            <a:off x="9472147" y="808418"/>
            <a:ext cx="2213848" cy="766281"/>
            <a:chOff x="0" y="0"/>
            <a:chExt cx="583071" cy="201819"/>
          </a:xfrm>
        </p:grpSpPr>
        <p:sp>
          <p:nvSpPr>
            <p:cNvPr name="Freeform 26" id="26"/>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27" id="27"/>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8" id="28"/>
          <p:cNvSpPr txBox="true"/>
          <p:nvPr/>
        </p:nvSpPr>
        <p:spPr>
          <a:xfrm rot="0">
            <a:off x="9604080" y="859988"/>
            <a:ext cx="2136466" cy="613410"/>
          </a:xfrm>
          <a:prstGeom prst="rect">
            <a:avLst/>
          </a:prstGeom>
        </p:spPr>
        <p:txBody>
          <a:bodyPr anchor="t" rtlCol="false" tIns="0" lIns="0" bIns="0" rIns="0">
            <a:spAutoFit/>
          </a:bodyPr>
          <a:lstStyle/>
          <a:p>
            <a:pPr algn="l">
              <a:lnSpc>
                <a:spcPts val="2475"/>
              </a:lnSpc>
              <a:spcBef>
                <a:spcPct val="0"/>
              </a:spcBef>
            </a:pPr>
            <a:r>
              <a:rPr lang="en-US" b="true" sz="1650" spc="37">
                <a:solidFill>
                  <a:srgbClr val="7AFFFF"/>
                </a:solidFill>
                <a:latin typeface="Canva Sans Bold"/>
                <a:ea typeface="Canva Sans Bold"/>
                <a:cs typeface="Canva Sans Bold"/>
                <a:sym typeface="Canva Sans Bold"/>
              </a:rPr>
              <a:t>Fraud Detection &amp;  Analysis</a:t>
            </a:r>
          </a:p>
        </p:txBody>
      </p:sp>
      <p:sp>
        <p:nvSpPr>
          <p:cNvPr name="Freeform 29" id="29"/>
          <p:cNvSpPr/>
          <p:nvPr/>
        </p:nvSpPr>
        <p:spPr>
          <a:xfrm flipH="false" flipV="false" rot="0">
            <a:off x="3367545" y="6190837"/>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6"/>
            <a:stretch>
              <a:fillRect l="0" t="0" r="0" b="0"/>
            </a:stretch>
          </a:blipFill>
        </p:spPr>
      </p:sp>
      <p:sp>
        <p:nvSpPr>
          <p:cNvPr name="Freeform 30" id="30"/>
          <p:cNvSpPr/>
          <p:nvPr/>
        </p:nvSpPr>
        <p:spPr>
          <a:xfrm flipH="false" flipV="false" rot="0">
            <a:off x="3367545" y="8463637"/>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sp>
        <p:nvSpPr>
          <p:cNvPr name="Freeform 31" id="31"/>
          <p:cNvSpPr/>
          <p:nvPr/>
        </p:nvSpPr>
        <p:spPr>
          <a:xfrm flipH="false" flipV="false" rot="0">
            <a:off x="3367545" y="7329702"/>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6"/>
            <a:stretch>
              <a:fillRect l="0" t="0" r="0" b="0"/>
            </a:stretch>
          </a:blipFill>
        </p:spPr>
      </p:sp>
      <p:sp>
        <p:nvSpPr>
          <p:cNvPr name="TextBox 32" id="32"/>
          <p:cNvSpPr txBox="true"/>
          <p:nvPr/>
        </p:nvSpPr>
        <p:spPr>
          <a:xfrm rot="0">
            <a:off x="12463154" y="1008197"/>
            <a:ext cx="2065139" cy="307467"/>
          </a:xfrm>
          <a:prstGeom prst="rect">
            <a:avLst/>
          </a:prstGeom>
        </p:spPr>
        <p:txBody>
          <a:bodyPr anchor="t" rtlCol="false" tIns="0" lIns="0" bIns="0" rIns="0">
            <a:spAutoFit/>
          </a:bodyPr>
          <a:lstStyle/>
          <a:p>
            <a:pPr algn="ctr">
              <a:lnSpc>
                <a:spcPts val="2519"/>
              </a:lnSpc>
              <a:spcBef>
                <a:spcPct val="0"/>
              </a:spcBef>
            </a:pPr>
            <a:r>
              <a:rPr lang="en-US" b="true" sz="1679" spc="38">
                <a:solidFill>
                  <a:srgbClr val="7AFFFF"/>
                </a:solidFill>
                <a:latin typeface="Canva Sans Bold"/>
                <a:ea typeface="Canva Sans Bold"/>
                <a:cs typeface="Canva Sans Bold"/>
                <a:sym typeface="Canva Sans Bold"/>
              </a:rPr>
              <a:t>F</a:t>
            </a:r>
            <a:r>
              <a:rPr lang="en-US" b="true" sz="1679" spc="38">
                <a:solidFill>
                  <a:srgbClr val="7AFFFF"/>
                </a:solidFill>
                <a:latin typeface="Canva Sans Bold"/>
                <a:ea typeface="Canva Sans Bold"/>
                <a:cs typeface="Canva Sans Bold"/>
                <a:sym typeface="Canva Sans Bold"/>
              </a:rPr>
              <a:t>raud visualization</a:t>
            </a:r>
          </a:p>
        </p:txBody>
      </p:sp>
      <p:sp>
        <p:nvSpPr>
          <p:cNvPr name="TextBox 33" id="33"/>
          <p:cNvSpPr txBox="true"/>
          <p:nvPr/>
        </p:nvSpPr>
        <p:spPr>
          <a:xfrm rot="0">
            <a:off x="15260123" y="993720"/>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79071" y="500152"/>
            <a:ext cx="10922401" cy="6732171"/>
          </a:xfrm>
          <a:custGeom>
            <a:avLst/>
            <a:gdLst/>
            <a:ahLst/>
            <a:cxnLst/>
            <a:rect r="r" b="b" t="t" l="l"/>
            <a:pathLst>
              <a:path h="6732171" w="10922401">
                <a:moveTo>
                  <a:pt x="10922401" y="0"/>
                </a:moveTo>
                <a:lnTo>
                  <a:pt x="0" y="0"/>
                </a:lnTo>
                <a:lnTo>
                  <a:pt x="0" y="6732171"/>
                </a:lnTo>
                <a:lnTo>
                  <a:pt x="10922401" y="6732171"/>
                </a:lnTo>
                <a:lnTo>
                  <a:pt x="109224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564329" y="1356304"/>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48000"/>
            </a:blip>
            <a:stretch>
              <a:fillRect l="0" t="0" r="0" b="0"/>
            </a:stretch>
          </a:blipFill>
        </p:spPr>
      </p:sp>
      <p:sp>
        <p:nvSpPr>
          <p:cNvPr name="Freeform 5" id="5"/>
          <p:cNvSpPr/>
          <p:nvPr/>
        </p:nvSpPr>
        <p:spPr>
          <a:xfrm flipH="false" flipV="false" rot="0">
            <a:off x="11905070" y="-206005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40000"/>
            </a:blip>
            <a:stretch>
              <a:fillRect l="0" t="0" r="0" b="0"/>
            </a:stretch>
          </a:blipFill>
        </p:spPr>
      </p:sp>
      <p:sp>
        <p:nvSpPr>
          <p:cNvPr name="TextBox 6" id="6"/>
          <p:cNvSpPr txBox="true"/>
          <p:nvPr/>
        </p:nvSpPr>
        <p:spPr>
          <a:xfrm rot="0">
            <a:off x="0" y="2096777"/>
            <a:ext cx="18288000"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Fraud Visualization</a:t>
            </a:r>
          </a:p>
        </p:txBody>
      </p:sp>
      <p:sp>
        <p:nvSpPr>
          <p:cNvPr name="TextBox 7" id="7"/>
          <p:cNvSpPr txBox="true"/>
          <p:nvPr/>
        </p:nvSpPr>
        <p:spPr>
          <a:xfrm rot="0">
            <a:off x="3562412" y="3636861"/>
            <a:ext cx="11533130" cy="1467993"/>
          </a:xfrm>
          <a:prstGeom prst="rect">
            <a:avLst/>
          </a:prstGeom>
        </p:spPr>
        <p:txBody>
          <a:bodyPr anchor="t" rtlCol="false" tIns="0" lIns="0" bIns="0" rIns="0">
            <a:spAutoFit/>
          </a:bodyPr>
          <a:lstStyle/>
          <a:p>
            <a:pPr algn="just">
              <a:lnSpc>
                <a:spcPts val="2955"/>
              </a:lnSpc>
            </a:pPr>
            <a:r>
              <a:rPr lang="en-US" b="true" sz="1970" spc="45">
                <a:solidFill>
                  <a:srgbClr val="FAFDFD"/>
                </a:solidFill>
                <a:latin typeface="Canva Sans Bold"/>
                <a:ea typeface="Canva Sans Bold"/>
                <a:cs typeface="Canva Sans Bold"/>
                <a:sym typeface="Canva Sans Bold"/>
              </a:rPr>
              <a:t>Why we Visualize Fraud Data?</a:t>
            </a:r>
          </a:p>
          <a:p>
            <a:pPr algn="just" marL="425324" indent="-212662" lvl="1">
              <a:lnSpc>
                <a:spcPts val="2955"/>
              </a:lnSpc>
              <a:buFont typeface="Arial"/>
              <a:buChar char="•"/>
            </a:pPr>
            <a:r>
              <a:rPr lang="en-US" b="true" sz="1970" spc="45">
                <a:solidFill>
                  <a:srgbClr val="FAFDFD"/>
                </a:solidFill>
                <a:latin typeface="Canva Sans Bold"/>
                <a:ea typeface="Canva Sans Bold"/>
                <a:cs typeface="Canva Sans Bold"/>
                <a:sym typeface="Canva Sans Bold"/>
              </a:rPr>
              <a:t>Understanding fraud trends visually helps in identifying risk patterns quickly.</a:t>
            </a:r>
          </a:p>
          <a:p>
            <a:pPr algn="just" marL="425324" indent="-212662" lvl="1">
              <a:lnSpc>
                <a:spcPts val="2955"/>
              </a:lnSpc>
              <a:buFont typeface="Arial"/>
              <a:buChar char="•"/>
            </a:pPr>
            <a:r>
              <a:rPr lang="en-US" b="true" sz="1970" spc="45">
                <a:solidFill>
                  <a:srgbClr val="FAFDFD"/>
                </a:solidFill>
                <a:latin typeface="Canva Sans Bold"/>
                <a:ea typeface="Canva Sans Bold"/>
                <a:cs typeface="Canva Sans Bold"/>
                <a:sym typeface="Canva Sans Bold"/>
              </a:rPr>
              <a:t>Graphs and charts make it easier to spot anomalies and fraud hotspots.</a:t>
            </a:r>
          </a:p>
          <a:p>
            <a:pPr algn="just" marL="425324" indent="-212662" lvl="1">
              <a:lnSpc>
                <a:spcPts val="2955"/>
              </a:lnSpc>
              <a:buFont typeface="Arial"/>
              <a:buChar char="•"/>
            </a:pPr>
            <a:r>
              <a:rPr lang="en-US" b="true" sz="1970" spc="45">
                <a:solidFill>
                  <a:srgbClr val="FAFDFD"/>
                </a:solidFill>
                <a:latin typeface="Canva Sans Bold"/>
                <a:ea typeface="Canva Sans Bold"/>
                <a:cs typeface="Canva Sans Bold"/>
                <a:sym typeface="Canva Sans Bold"/>
              </a:rPr>
              <a:t>Helps businesses and financial institutions in making data-driven security decisions.</a:t>
            </a:r>
          </a:p>
        </p:txBody>
      </p:sp>
      <p:sp>
        <p:nvSpPr>
          <p:cNvPr name="Freeform 8" id="8"/>
          <p:cNvSpPr/>
          <p:nvPr/>
        </p:nvSpPr>
        <p:spPr>
          <a:xfrm flipH="false" flipV="false" rot="0">
            <a:off x="2915990" y="3580258"/>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sp>
        <p:nvSpPr>
          <p:cNvPr name="Freeform 9" id="9"/>
          <p:cNvSpPr/>
          <p:nvPr/>
        </p:nvSpPr>
        <p:spPr>
          <a:xfrm flipH="false" flipV="false" rot="0">
            <a:off x="5671377" y="2678987"/>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827335" y="1028700"/>
            <a:ext cx="7315200" cy="443345"/>
          </a:xfrm>
          <a:custGeom>
            <a:avLst/>
            <a:gdLst/>
            <a:ahLst/>
            <a:cxnLst/>
            <a:rect r="r" b="b" t="t" l="l"/>
            <a:pathLst>
              <a:path h="443345" w="7315200">
                <a:moveTo>
                  <a:pt x="0" y="0"/>
                </a:moveTo>
                <a:lnTo>
                  <a:pt x="7315200" y="0"/>
                </a:lnTo>
                <a:lnTo>
                  <a:pt x="7315200" y="443345"/>
                </a:lnTo>
                <a:lnTo>
                  <a:pt x="0" y="4433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6703879" y="808418"/>
            <a:ext cx="2213848" cy="766281"/>
            <a:chOff x="0" y="0"/>
            <a:chExt cx="583071" cy="201819"/>
          </a:xfrm>
        </p:grpSpPr>
        <p:sp>
          <p:nvSpPr>
            <p:cNvPr name="Freeform 12" id="12"/>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3" id="13"/>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4" id="14"/>
          <p:cNvGrpSpPr/>
          <p:nvPr/>
        </p:nvGrpSpPr>
        <p:grpSpPr>
          <a:xfrm rot="0">
            <a:off x="9472147" y="808418"/>
            <a:ext cx="2213848" cy="766281"/>
            <a:chOff x="0" y="0"/>
            <a:chExt cx="583071" cy="201819"/>
          </a:xfrm>
        </p:grpSpPr>
        <p:sp>
          <p:nvSpPr>
            <p:cNvPr name="Freeform 15" id="15"/>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6" id="16"/>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7" id="17"/>
          <p:cNvGrpSpPr/>
          <p:nvPr/>
        </p:nvGrpSpPr>
        <p:grpSpPr>
          <a:xfrm rot="0">
            <a:off x="15260123" y="793178"/>
            <a:ext cx="2213848" cy="766281"/>
            <a:chOff x="0" y="0"/>
            <a:chExt cx="583071" cy="201819"/>
          </a:xfrm>
        </p:grpSpPr>
        <p:sp>
          <p:nvSpPr>
            <p:cNvPr name="Freeform 18" id="1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9" id="19"/>
            <p:cNvSpPr txBox="true"/>
            <p:nvPr/>
          </p:nvSpPr>
          <p:spPr>
            <a:xfrm>
              <a:off x="0" y="-47625"/>
              <a:ext cx="583071" cy="249444"/>
            </a:xfrm>
            <a:prstGeom prst="rect">
              <a:avLst/>
            </a:prstGeom>
          </p:spPr>
          <p:txBody>
            <a:bodyPr anchor="ctr" rtlCol="false" tIns="50800" lIns="50800" bIns="50800" rIns="50800"/>
            <a:lstStyle/>
            <a:p>
              <a:pPr algn="ctr">
                <a:lnSpc>
                  <a:spcPts val="2700"/>
                </a:lnSpc>
              </a:pPr>
              <a:r>
                <a:rPr lang="en-US" b="true" sz="1800" spc="41">
                  <a:solidFill>
                    <a:srgbClr val="7AFFFF"/>
                  </a:solidFill>
                  <a:latin typeface="Canva Sans Bold"/>
                  <a:ea typeface="Canva Sans Bold"/>
                  <a:cs typeface="Canva Sans Bold"/>
                  <a:sym typeface="Canva Sans Bold"/>
                </a:rPr>
                <a:t>Conclusion</a:t>
              </a:r>
            </a:p>
          </p:txBody>
        </p:sp>
      </p:grpSp>
      <p:sp>
        <p:nvSpPr>
          <p:cNvPr name="TextBox 20" id="20"/>
          <p:cNvSpPr txBox="true"/>
          <p:nvPr/>
        </p:nvSpPr>
        <p:spPr>
          <a:xfrm rot="0">
            <a:off x="6703879" y="991534"/>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M</a:t>
            </a:r>
            <a:r>
              <a:rPr lang="en-US" b="true" sz="1800" spc="41">
                <a:solidFill>
                  <a:srgbClr val="7AFFFF"/>
                </a:solidFill>
                <a:latin typeface="Canva Sans Bold"/>
                <a:ea typeface="Canva Sans Bold"/>
                <a:cs typeface="Canva Sans Bold"/>
                <a:sym typeface="Canva Sans Bold"/>
              </a:rPr>
              <a:t>odel Evaluation</a:t>
            </a:r>
          </a:p>
        </p:txBody>
      </p:sp>
      <p:grpSp>
        <p:nvGrpSpPr>
          <p:cNvPr name="Group 21" id="21"/>
          <p:cNvGrpSpPr/>
          <p:nvPr/>
        </p:nvGrpSpPr>
        <p:grpSpPr>
          <a:xfrm rot="0">
            <a:off x="12388799" y="793178"/>
            <a:ext cx="2213848" cy="766281"/>
            <a:chOff x="0" y="0"/>
            <a:chExt cx="583071" cy="201819"/>
          </a:xfrm>
        </p:grpSpPr>
        <p:sp>
          <p:nvSpPr>
            <p:cNvPr name="Freeform 22" id="22"/>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3" id="23"/>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4" id="24"/>
          <p:cNvSpPr txBox="true"/>
          <p:nvPr/>
        </p:nvSpPr>
        <p:spPr>
          <a:xfrm rot="0">
            <a:off x="9549529" y="853421"/>
            <a:ext cx="2136466" cy="628650"/>
          </a:xfrm>
          <a:prstGeom prst="rect">
            <a:avLst/>
          </a:prstGeom>
        </p:spPr>
        <p:txBody>
          <a:bodyPr anchor="t" rtlCol="false" tIns="0" lIns="0" bIns="0" rIns="0">
            <a:spAutoFit/>
          </a:bodyPr>
          <a:lstStyle/>
          <a:p>
            <a:pPr algn="l">
              <a:lnSpc>
                <a:spcPts val="2624"/>
              </a:lnSpc>
              <a:spcBef>
                <a:spcPct val="0"/>
              </a:spcBef>
            </a:pPr>
            <a:r>
              <a:rPr lang="en-US" b="true" sz="1749" spc="40">
                <a:solidFill>
                  <a:srgbClr val="7AFFFF"/>
                </a:solidFill>
                <a:latin typeface="Canva Sans Bold"/>
                <a:ea typeface="Canva Sans Bold"/>
                <a:cs typeface="Canva Sans Bold"/>
                <a:sym typeface="Canva Sans Bold"/>
              </a:rPr>
              <a:t>Fraud Detection &amp;  Analysis</a:t>
            </a:r>
          </a:p>
        </p:txBody>
      </p:sp>
      <p:sp>
        <p:nvSpPr>
          <p:cNvPr name="Freeform 25" id="25"/>
          <p:cNvSpPr/>
          <p:nvPr/>
        </p:nvSpPr>
        <p:spPr>
          <a:xfrm flipH="false" flipV="false" rot="0">
            <a:off x="2896940" y="8261293"/>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sp>
        <p:nvSpPr>
          <p:cNvPr name="Freeform 26" id="26"/>
          <p:cNvSpPr/>
          <p:nvPr/>
        </p:nvSpPr>
        <p:spPr>
          <a:xfrm flipH="false" flipV="false" rot="0">
            <a:off x="2896940" y="5291338"/>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6"/>
            <a:stretch>
              <a:fillRect l="0" t="0" r="0" b="0"/>
            </a:stretch>
          </a:blipFill>
        </p:spPr>
      </p:sp>
      <p:grpSp>
        <p:nvGrpSpPr>
          <p:cNvPr name="Group 27" id="27"/>
          <p:cNvGrpSpPr/>
          <p:nvPr/>
        </p:nvGrpSpPr>
        <p:grpSpPr>
          <a:xfrm rot="0">
            <a:off x="12375660" y="808418"/>
            <a:ext cx="2213848" cy="766281"/>
            <a:chOff x="0" y="0"/>
            <a:chExt cx="583071" cy="201819"/>
          </a:xfrm>
        </p:grpSpPr>
        <p:sp>
          <p:nvSpPr>
            <p:cNvPr name="Freeform 28" id="2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29" id="2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30" id="30"/>
          <p:cNvSpPr txBox="true"/>
          <p:nvPr/>
        </p:nvSpPr>
        <p:spPr>
          <a:xfrm rot="0">
            <a:off x="12277808" y="1014394"/>
            <a:ext cx="2435831" cy="307467"/>
          </a:xfrm>
          <a:prstGeom prst="rect">
            <a:avLst/>
          </a:prstGeom>
        </p:spPr>
        <p:txBody>
          <a:bodyPr anchor="t" rtlCol="false" tIns="0" lIns="0" bIns="0" rIns="0">
            <a:spAutoFit/>
          </a:bodyPr>
          <a:lstStyle/>
          <a:p>
            <a:pPr algn="ctr">
              <a:lnSpc>
                <a:spcPts val="2519"/>
              </a:lnSpc>
              <a:spcBef>
                <a:spcPct val="0"/>
              </a:spcBef>
            </a:pPr>
            <a:r>
              <a:rPr lang="en-US" b="true" sz="1679" spc="38">
                <a:solidFill>
                  <a:srgbClr val="7AFFFF"/>
                </a:solidFill>
                <a:latin typeface="Canva Sans Bold"/>
                <a:ea typeface="Canva Sans Bold"/>
                <a:cs typeface="Canva Sans Bold"/>
                <a:sym typeface="Canva Sans Bold"/>
              </a:rPr>
              <a:t>F</a:t>
            </a:r>
            <a:r>
              <a:rPr lang="en-US" b="true" sz="1679" spc="38">
                <a:solidFill>
                  <a:srgbClr val="7AFFFF"/>
                </a:solidFill>
                <a:latin typeface="Canva Sans Bold"/>
                <a:ea typeface="Canva Sans Bold"/>
                <a:cs typeface="Canva Sans Bold"/>
                <a:sym typeface="Canva Sans Bold"/>
              </a:rPr>
              <a:t>raud Visualization</a:t>
            </a:r>
          </a:p>
        </p:txBody>
      </p:sp>
      <p:sp>
        <p:nvSpPr>
          <p:cNvPr name="TextBox 31" id="31"/>
          <p:cNvSpPr txBox="true"/>
          <p:nvPr/>
        </p:nvSpPr>
        <p:spPr>
          <a:xfrm rot="0">
            <a:off x="3562412" y="5342979"/>
            <a:ext cx="8496781" cy="4810887"/>
          </a:xfrm>
          <a:prstGeom prst="rect">
            <a:avLst/>
          </a:prstGeom>
        </p:spPr>
        <p:txBody>
          <a:bodyPr anchor="t" rtlCol="false" tIns="0" lIns="0" bIns="0" rIns="0">
            <a:spAutoFit/>
          </a:bodyPr>
          <a:lstStyle/>
          <a:p>
            <a:pPr algn="l">
              <a:lnSpc>
                <a:spcPts val="2969"/>
              </a:lnSpc>
              <a:spcBef>
                <a:spcPct val="0"/>
              </a:spcBef>
            </a:pPr>
            <a:r>
              <a:rPr lang="en-US" b="true" sz="1979" spc="45">
                <a:solidFill>
                  <a:srgbClr val="FFFFFF"/>
                </a:solidFill>
                <a:latin typeface="Canva Sans Bold"/>
                <a:ea typeface="Canva Sans Bold"/>
                <a:cs typeface="Canva Sans Bold"/>
                <a:sym typeface="Canva Sans Bold"/>
              </a:rPr>
              <a:t>Key Visualizations:</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vs. Non-Fraud Count Plot.</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by Transaction Amount.</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Trend Over Time.</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by Location (Top 10 Cities).</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vs. Non-Fraud Transaction Amount (Histogram).</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Percentage.</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by Transaction Type.</a:t>
            </a:r>
          </a:p>
          <a:p>
            <a:pPr algn="l">
              <a:lnSpc>
                <a:spcPts val="2969"/>
              </a:lnSpc>
              <a:spcBef>
                <a:spcPct val="0"/>
              </a:spcBef>
            </a:pPr>
            <a:r>
              <a:rPr lang="en-US" b="true" sz="1979" spc="45">
                <a:solidFill>
                  <a:srgbClr val="FFFFFF"/>
                </a:solidFill>
                <a:latin typeface="Canva Sans Bold"/>
                <a:ea typeface="Canva Sans Bold"/>
                <a:cs typeface="Canva Sans Bold"/>
                <a:sym typeface="Canva Sans Bold"/>
              </a:rPr>
              <a:t>System generated charts and graphs</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Model Performance</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Predictions Across Transaction Types</a:t>
            </a:r>
          </a:p>
          <a:p>
            <a:pPr algn="l" marL="427482" indent="-213741" lvl="1">
              <a:lnSpc>
                <a:spcPts val="2969"/>
              </a:lnSpc>
              <a:buFont typeface="Arial"/>
              <a:buChar char="•"/>
            </a:pPr>
            <a:r>
              <a:rPr lang="en-US" b="true" sz="1979" spc="45">
                <a:solidFill>
                  <a:srgbClr val="FFFFFF"/>
                </a:solidFill>
                <a:latin typeface="Canva Sans Bold"/>
                <a:ea typeface="Canva Sans Bold"/>
                <a:cs typeface="Canva Sans Bold"/>
                <a:sym typeface="Canva Sans Bold"/>
              </a:rPr>
              <a:t>Fraud Cases Per City</a:t>
            </a:r>
          </a:p>
          <a:p>
            <a:pPr algn="l" marL="427482" indent="-213741" lvl="1">
              <a:lnSpc>
                <a:spcPts val="2969"/>
              </a:lnSpc>
              <a:spcBef>
                <a:spcPct val="0"/>
              </a:spcBef>
              <a:buFont typeface="Arial"/>
              <a:buChar char="•"/>
            </a:pPr>
            <a:r>
              <a:rPr lang="en-US" b="true" sz="1979" spc="45">
                <a:solidFill>
                  <a:srgbClr val="FFFFFF"/>
                </a:solidFill>
                <a:latin typeface="Canva Sans Bold"/>
                <a:ea typeface="Canva Sans Bold"/>
                <a:cs typeface="Canva Sans Bold"/>
                <a:sym typeface="Canva Sans Bold"/>
              </a:rPr>
              <a:t>India Map with Fraud counts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617762" y="500152"/>
            <a:ext cx="10922401" cy="6732171"/>
          </a:xfrm>
          <a:custGeom>
            <a:avLst/>
            <a:gdLst/>
            <a:ahLst/>
            <a:cxnLst/>
            <a:rect r="r" b="b" t="t" l="l"/>
            <a:pathLst>
              <a:path h="6732171" w="10922401">
                <a:moveTo>
                  <a:pt x="10922401" y="0"/>
                </a:moveTo>
                <a:lnTo>
                  <a:pt x="0" y="0"/>
                </a:lnTo>
                <a:lnTo>
                  <a:pt x="0" y="6732171"/>
                </a:lnTo>
                <a:lnTo>
                  <a:pt x="10922401" y="6732171"/>
                </a:lnTo>
                <a:lnTo>
                  <a:pt x="109224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2564329" y="1525178"/>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6">
              <a:alphaModFix amt="48000"/>
            </a:blip>
            <a:stretch>
              <a:fillRect l="0" t="0" r="0" b="0"/>
            </a:stretch>
          </a:blipFill>
        </p:spPr>
      </p:sp>
      <p:sp>
        <p:nvSpPr>
          <p:cNvPr name="Freeform 5" id="5"/>
          <p:cNvSpPr/>
          <p:nvPr/>
        </p:nvSpPr>
        <p:spPr>
          <a:xfrm flipH="false" flipV="false" rot="0">
            <a:off x="11905070" y="-206005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7">
              <a:alphaModFix amt="63000"/>
            </a:blip>
            <a:stretch>
              <a:fillRect l="0" t="0" r="0" b="0"/>
            </a:stretch>
          </a:blipFill>
        </p:spPr>
      </p:sp>
      <p:sp>
        <p:nvSpPr>
          <p:cNvPr name="TextBox 6" id="6"/>
          <p:cNvSpPr txBox="true"/>
          <p:nvPr/>
        </p:nvSpPr>
        <p:spPr>
          <a:xfrm rot="0">
            <a:off x="266700" y="2096777"/>
            <a:ext cx="18288000"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Conclusion</a:t>
            </a:r>
          </a:p>
        </p:txBody>
      </p:sp>
      <p:sp>
        <p:nvSpPr>
          <p:cNvPr name="Freeform 7" id="7"/>
          <p:cNvSpPr/>
          <p:nvPr/>
        </p:nvSpPr>
        <p:spPr>
          <a:xfrm flipH="false" flipV="false" rot="0">
            <a:off x="2003222" y="4828945"/>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8"/>
            <a:stretch>
              <a:fillRect l="0" t="0" r="0" b="0"/>
            </a:stretch>
          </a:blipFill>
        </p:spPr>
      </p:sp>
      <p:sp>
        <p:nvSpPr>
          <p:cNvPr name="Freeform 8" id="8"/>
          <p:cNvSpPr/>
          <p:nvPr/>
        </p:nvSpPr>
        <p:spPr>
          <a:xfrm flipH="false" flipV="false" rot="0">
            <a:off x="5795497" y="2614956"/>
            <a:ext cx="7315200" cy="614253"/>
          </a:xfrm>
          <a:custGeom>
            <a:avLst/>
            <a:gdLst/>
            <a:ahLst/>
            <a:cxnLst/>
            <a:rect r="r" b="b" t="t" l="l"/>
            <a:pathLst>
              <a:path h="614253" w="7315200">
                <a:moveTo>
                  <a:pt x="0" y="0"/>
                </a:moveTo>
                <a:lnTo>
                  <a:pt x="7315200" y="0"/>
                </a:lnTo>
                <a:lnTo>
                  <a:pt x="7315200" y="614254"/>
                </a:lnTo>
                <a:lnTo>
                  <a:pt x="0" y="6142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827335" y="1028700"/>
            <a:ext cx="7315200" cy="443345"/>
          </a:xfrm>
          <a:custGeom>
            <a:avLst/>
            <a:gdLst/>
            <a:ahLst/>
            <a:cxnLst/>
            <a:rect r="r" b="b" t="t" l="l"/>
            <a:pathLst>
              <a:path h="443345" w="7315200">
                <a:moveTo>
                  <a:pt x="0" y="0"/>
                </a:moveTo>
                <a:lnTo>
                  <a:pt x="7315200" y="0"/>
                </a:lnTo>
                <a:lnTo>
                  <a:pt x="7315200" y="443345"/>
                </a:lnTo>
                <a:lnTo>
                  <a:pt x="0" y="4433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6703879"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9472147"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5260123" y="79317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19" id="19"/>
          <p:cNvSpPr txBox="true"/>
          <p:nvPr/>
        </p:nvSpPr>
        <p:spPr>
          <a:xfrm rot="0">
            <a:off x="6703879" y="991534"/>
            <a:ext cx="2213848"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M</a:t>
            </a:r>
            <a:r>
              <a:rPr lang="en-US" b="true" sz="1800" spc="41">
                <a:solidFill>
                  <a:srgbClr val="7AFFFF"/>
                </a:solidFill>
                <a:latin typeface="Canva Sans Bold"/>
                <a:ea typeface="Canva Sans Bold"/>
                <a:cs typeface="Canva Sans Bold"/>
                <a:sym typeface="Canva Sans Bold"/>
              </a:rPr>
              <a:t>odel Evaluation</a:t>
            </a:r>
          </a:p>
        </p:txBody>
      </p:sp>
      <p:grpSp>
        <p:nvGrpSpPr>
          <p:cNvPr name="Group 20" id="20"/>
          <p:cNvGrpSpPr/>
          <p:nvPr/>
        </p:nvGrpSpPr>
        <p:grpSpPr>
          <a:xfrm rot="0">
            <a:off x="12388799" y="793178"/>
            <a:ext cx="2213848" cy="766281"/>
            <a:chOff x="0" y="0"/>
            <a:chExt cx="583071" cy="201819"/>
          </a:xfrm>
        </p:grpSpPr>
        <p:sp>
          <p:nvSpPr>
            <p:cNvPr name="Freeform 21" id="2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22" id="2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3" id="23"/>
          <p:cNvSpPr txBox="true"/>
          <p:nvPr/>
        </p:nvSpPr>
        <p:spPr>
          <a:xfrm rot="0">
            <a:off x="9549529" y="853421"/>
            <a:ext cx="2136466" cy="628650"/>
          </a:xfrm>
          <a:prstGeom prst="rect">
            <a:avLst/>
          </a:prstGeom>
        </p:spPr>
        <p:txBody>
          <a:bodyPr anchor="t" rtlCol="false" tIns="0" lIns="0" bIns="0" rIns="0">
            <a:spAutoFit/>
          </a:bodyPr>
          <a:lstStyle/>
          <a:p>
            <a:pPr algn="l">
              <a:lnSpc>
                <a:spcPts val="2624"/>
              </a:lnSpc>
              <a:spcBef>
                <a:spcPct val="0"/>
              </a:spcBef>
            </a:pPr>
            <a:r>
              <a:rPr lang="en-US" b="true" sz="1749" spc="40">
                <a:solidFill>
                  <a:srgbClr val="7AFFFF"/>
                </a:solidFill>
                <a:latin typeface="Canva Sans Bold"/>
                <a:ea typeface="Canva Sans Bold"/>
                <a:cs typeface="Canva Sans Bold"/>
                <a:sym typeface="Canva Sans Bold"/>
              </a:rPr>
              <a:t>Fraud Detection &amp;  Analysis</a:t>
            </a:r>
          </a:p>
        </p:txBody>
      </p:sp>
      <p:sp>
        <p:nvSpPr>
          <p:cNvPr name="Freeform 24" id="24"/>
          <p:cNvSpPr/>
          <p:nvPr/>
        </p:nvSpPr>
        <p:spPr>
          <a:xfrm flipH="false" flipV="false" rot="0">
            <a:off x="2032816" y="8407167"/>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25" id="25"/>
          <p:cNvSpPr/>
          <p:nvPr/>
        </p:nvSpPr>
        <p:spPr>
          <a:xfrm flipH="false" flipV="false" rot="0">
            <a:off x="1965122" y="3477872"/>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TextBox 26" id="26"/>
          <p:cNvSpPr txBox="true"/>
          <p:nvPr/>
        </p:nvSpPr>
        <p:spPr>
          <a:xfrm rot="0">
            <a:off x="12277808" y="1014394"/>
            <a:ext cx="2435831" cy="307467"/>
          </a:xfrm>
          <a:prstGeom prst="rect">
            <a:avLst/>
          </a:prstGeom>
        </p:spPr>
        <p:txBody>
          <a:bodyPr anchor="t" rtlCol="false" tIns="0" lIns="0" bIns="0" rIns="0">
            <a:spAutoFit/>
          </a:bodyPr>
          <a:lstStyle/>
          <a:p>
            <a:pPr algn="ctr">
              <a:lnSpc>
                <a:spcPts val="2519"/>
              </a:lnSpc>
              <a:spcBef>
                <a:spcPct val="0"/>
              </a:spcBef>
            </a:pPr>
            <a:r>
              <a:rPr lang="en-US" b="true" sz="1679" spc="38">
                <a:solidFill>
                  <a:srgbClr val="7AFFFF"/>
                </a:solidFill>
                <a:latin typeface="Canva Sans Bold"/>
                <a:ea typeface="Canva Sans Bold"/>
                <a:cs typeface="Canva Sans Bold"/>
                <a:sym typeface="Canva Sans Bold"/>
              </a:rPr>
              <a:t>F</a:t>
            </a:r>
            <a:r>
              <a:rPr lang="en-US" b="true" sz="1679" spc="38">
                <a:solidFill>
                  <a:srgbClr val="7AFFFF"/>
                </a:solidFill>
                <a:latin typeface="Canva Sans Bold"/>
                <a:ea typeface="Canva Sans Bold"/>
                <a:cs typeface="Canva Sans Bold"/>
                <a:sym typeface="Canva Sans Bold"/>
              </a:rPr>
              <a:t>raud Visualization</a:t>
            </a:r>
          </a:p>
        </p:txBody>
      </p:sp>
      <p:sp>
        <p:nvSpPr>
          <p:cNvPr name="TextBox 27" id="27"/>
          <p:cNvSpPr txBox="true"/>
          <p:nvPr/>
        </p:nvSpPr>
        <p:spPr>
          <a:xfrm rot="0">
            <a:off x="2651291" y="3495910"/>
            <a:ext cx="14608009" cy="1177290"/>
          </a:xfrm>
          <a:prstGeom prst="rect">
            <a:avLst/>
          </a:prstGeom>
        </p:spPr>
        <p:txBody>
          <a:bodyPr anchor="t" rtlCol="false" tIns="0" lIns="0" bIns="0" rIns="0">
            <a:spAutoFit/>
          </a:bodyPr>
          <a:lstStyle/>
          <a:p>
            <a:pPr algn="l">
              <a:lnSpc>
                <a:spcPts val="3150"/>
              </a:lnSpc>
            </a:pPr>
            <a:r>
              <a:rPr lang="en-US" b="true" sz="2100" spc="48">
                <a:solidFill>
                  <a:srgbClr val="FFFFFF"/>
                </a:solidFill>
                <a:latin typeface="Canva Sans Bold"/>
                <a:ea typeface="Canva Sans Bold"/>
                <a:cs typeface="Canva Sans Bold"/>
                <a:sym typeface="Canva Sans Bold"/>
              </a:rPr>
              <a:t>The AI-Based UPI Fraud Detection System is designed to analyze past transaction data and detect fraudulent activities using machine learning models. By processing historical UPI transactions, the system identifies suspicious patterns and flags potential fraud cases.</a:t>
            </a:r>
          </a:p>
        </p:txBody>
      </p:sp>
      <p:sp>
        <p:nvSpPr>
          <p:cNvPr name="TextBox 28" id="28"/>
          <p:cNvSpPr txBox="true"/>
          <p:nvPr/>
        </p:nvSpPr>
        <p:spPr>
          <a:xfrm rot="0">
            <a:off x="2651291" y="4857108"/>
            <a:ext cx="14882815" cy="5177790"/>
          </a:xfrm>
          <a:prstGeom prst="rect">
            <a:avLst/>
          </a:prstGeom>
        </p:spPr>
        <p:txBody>
          <a:bodyPr anchor="t" rtlCol="false" tIns="0" lIns="0" bIns="0" rIns="0">
            <a:spAutoFit/>
          </a:bodyPr>
          <a:lstStyle/>
          <a:p>
            <a:pPr algn="l">
              <a:lnSpc>
                <a:spcPts val="3150"/>
              </a:lnSpc>
              <a:spcBef>
                <a:spcPct val="0"/>
              </a:spcBef>
            </a:pPr>
            <a:r>
              <a:rPr lang="en-US" b="true" sz="2100" spc="48">
                <a:solidFill>
                  <a:srgbClr val="FFFFFF"/>
                </a:solidFill>
                <a:latin typeface="Canva Sans Bold"/>
                <a:ea typeface="Canva Sans Bold"/>
                <a:cs typeface="Canva Sans Bold"/>
                <a:sym typeface="Canva Sans Bold"/>
              </a:rPr>
              <a:t>Key Takeaways:</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 Data Collection &amp; Preprocessing – We clean and prepare transaction data for analysis.</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 Feature Selection – Identifying the most important factors that indicate fraud.</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Model Training &amp; Prediction – Using ML models like Random Forest, XGBoost, and Logistic Regression to classify transactions as fraudulent or legitimate.</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Batch Fraud Detection &amp; Trend Analysis – Detecting fraud across multiple transactions and identifying common fraud patterns.</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Fraud Visualization – Using charts and graphs to display fraud trends, high-risk transaction types, and affected locations.</a:t>
            </a:r>
          </a:p>
          <a:p>
            <a:pPr algn="l">
              <a:lnSpc>
                <a:spcPts val="3150"/>
              </a:lnSpc>
              <a:spcBef>
                <a:spcPct val="0"/>
              </a:spcBef>
            </a:pPr>
            <a:r>
              <a:rPr lang="en-US" b="true" sz="2100" spc="48">
                <a:solidFill>
                  <a:srgbClr val="FFFFFF"/>
                </a:solidFill>
                <a:latin typeface="Canva Sans Bold"/>
                <a:ea typeface="Canva Sans Bold"/>
                <a:cs typeface="Canva Sans Bold"/>
                <a:sym typeface="Canva Sans Bold"/>
              </a:rPr>
              <a:t>Future Scope:</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Real-Time Fraud Detection for instant transaction monitoring.</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Deep Learning Integration (LSTM) for better sequential fraud analysis.</a:t>
            </a:r>
          </a:p>
          <a:p>
            <a:pPr algn="l" marL="453390" indent="-226695" lvl="1">
              <a:lnSpc>
                <a:spcPts val="3150"/>
              </a:lnSpc>
              <a:buFont typeface="Arial"/>
              <a:buChar char="•"/>
            </a:pPr>
            <a:r>
              <a:rPr lang="en-US" b="true" sz="2100" spc="48">
                <a:solidFill>
                  <a:srgbClr val="FFFFFF"/>
                </a:solidFill>
                <a:latin typeface="Canva Sans Bold"/>
                <a:ea typeface="Canva Sans Bold"/>
                <a:cs typeface="Canva Sans Bold"/>
                <a:sym typeface="Canva Sans Bold"/>
              </a:rPr>
              <a:t>Automated Fraud Alerts to notify users and prevent unauthorized transactions.</a:t>
            </a:r>
          </a:p>
        </p:txBody>
      </p:sp>
      <p:sp>
        <p:nvSpPr>
          <p:cNvPr name="Freeform 29" id="29"/>
          <p:cNvSpPr/>
          <p:nvPr/>
        </p:nvSpPr>
        <p:spPr>
          <a:xfrm flipH="true" flipV="false" rot="0">
            <a:off x="10579071" y="111786"/>
            <a:ext cx="10922401" cy="6732171"/>
          </a:xfrm>
          <a:custGeom>
            <a:avLst/>
            <a:gdLst/>
            <a:ahLst/>
            <a:cxnLst/>
            <a:rect r="r" b="b" t="t" l="l"/>
            <a:pathLst>
              <a:path h="6732171" w="10922401">
                <a:moveTo>
                  <a:pt x="10922401" y="0"/>
                </a:moveTo>
                <a:lnTo>
                  <a:pt x="0" y="0"/>
                </a:lnTo>
                <a:lnTo>
                  <a:pt x="0" y="6732171"/>
                </a:lnTo>
                <a:lnTo>
                  <a:pt x="10922401" y="6732171"/>
                </a:lnTo>
                <a:lnTo>
                  <a:pt x="10922401" y="0"/>
                </a:lnTo>
                <a:close/>
              </a:path>
            </a:pathLst>
          </a:custGeom>
          <a:blipFill>
            <a:blip r:embed="rId2">
              <a:alphaModFix amt="72000"/>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5260123" y="793178"/>
            <a:ext cx="2213848" cy="766281"/>
            <a:chOff x="0" y="0"/>
            <a:chExt cx="583071" cy="201819"/>
          </a:xfrm>
        </p:grpSpPr>
        <p:sp>
          <p:nvSpPr>
            <p:cNvPr name="Freeform 31" id="3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32" id="3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33" id="33"/>
          <p:cNvSpPr txBox="true"/>
          <p:nvPr/>
        </p:nvSpPr>
        <p:spPr>
          <a:xfrm rot="0">
            <a:off x="15713394" y="981075"/>
            <a:ext cx="1307306" cy="321944"/>
          </a:xfrm>
          <a:prstGeom prst="rect">
            <a:avLst/>
          </a:prstGeom>
        </p:spPr>
        <p:txBody>
          <a:bodyPr anchor="t" rtlCol="false" tIns="0" lIns="0" bIns="0" rIns="0">
            <a:spAutoFit/>
          </a:bodyPr>
          <a:lstStyle/>
          <a:p>
            <a:pPr algn="ctr">
              <a:lnSpc>
                <a:spcPts val="2700"/>
              </a:lnSpc>
              <a:spcBef>
                <a:spcPct val="0"/>
              </a:spcBef>
            </a:pPr>
            <a:r>
              <a:rPr lang="en-US" b="true" sz="1800" spc="41">
                <a:solidFill>
                  <a:srgbClr val="7AFFFF"/>
                </a:solidFill>
                <a:latin typeface="Canva Sans Bold"/>
                <a:ea typeface="Canva Sans Bold"/>
                <a:cs typeface="Canva Sans Bold"/>
                <a:sym typeface="Canva Sans Bold"/>
              </a:rPr>
              <a:t>Conclusion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1E2E"/>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93715"/>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0707" y="2834712"/>
            <a:ext cx="15643729" cy="6669462"/>
          </a:xfrm>
          <a:custGeom>
            <a:avLst/>
            <a:gdLst/>
            <a:ahLst/>
            <a:cxnLst/>
            <a:rect r="r" b="b" t="t" l="l"/>
            <a:pathLst>
              <a:path h="6669462" w="15643729">
                <a:moveTo>
                  <a:pt x="0" y="0"/>
                </a:moveTo>
                <a:lnTo>
                  <a:pt x="15643728" y="0"/>
                </a:lnTo>
                <a:lnTo>
                  <a:pt x="15643728" y="6669462"/>
                </a:lnTo>
                <a:lnTo>
                  <a:pt x="0" y="6669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447546" y="630836"/>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5247172" y="443886"/>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6"/>
            <a:stretch>
              <a:fillRect l="0" t="0" r="0" b="0"/>
            </a:stretch>
          </a:blipFill>
        </p:spPr>
      </p:sp>
      <p:sp>
        <p:nvSpPr>
          <p:cNvPr name="Freeform 6" id="6"/>
          <p:cNvSpPr/>
          <p:nvPr/>
        </p:nvSpPr>
        <p:spPr>
          <a:xfrm flipH="false" flipV="false" rot="0">
            <a:off x="11204702" y="-2622111"/>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7"/>
            <a:stretch>
              <a:fillRect l="0" t="0" r="0" b="0"/>
            </a:stretch>
          </a:blipFill>
        </p:spPr>
      </p:sp>
      <p:sp>
        <p:nvSpPr>
          <p:cNvPr name="TextBox 7" id="7"/>
          <p:cNvSpPr txBox="true"/>
          <p:nvPr/>
        </p:nvSpPr>
        <p:spPr>
          <a:xfrm rot="0">
            <a:off x="4387099" y="4180295"/>
            <a:ext cx="9513802" cy="2532998"/>
          </a:xfrm>
          <a:prstGeom prst="rect">
            <a:avLst/>
          </a:prstGeom>
        </p:spPr>
        <p:txBody>
          <a:bodyPr anchor="t" rtlCol="false" tIns="0" lIns="0" bIns="0" rIns="0">
            <a:spAutoFit/>
          </a:bodyPr>
          <a:lstStyle/>
          <a:p>
            <a:pPr algn="ctr">
              <a:lnSpc>
                <a:spcPts val="9439"/>
              </a:lnSpc>
            </a:pPr>
            <a:r>
              <a:rPr lang="en-US" b="true" sz="11799">
                <a:solidFill>
                  <a:srgbClr val="FFFFFF"/>
                </a:solidFill>
                <a:latin typeface="TT Autonomous Bold"/>
                <a:ea typeface="TT Autonomous Bold"/>
                <a:cs typeface="TT Autonomous Bold"/>
                <a:sym typeface="TT Autonomous Bold"/>
              </a:rPr>
              <a:t>THANK</a:t>
            </a:r>
          </a:p>
          <a:p>
            <a:pPr algn="ctr">
              <a:lnSpc>
                <a:spcPts val="9439"/>
              </a:lnSpc>
            </a:pPr>
            <a:r>
              <a:rPr lang="en-US" b="true" sz="11799">
                <a:solidFill>
                  <a:srgbClr val="FFFFFF"/>
                </a:solidFill>
                <a:latin typeface="TT Autonomous Bold"/>
                <a:ea typeface="TT Autonomous Bold"/>
                <a:cs typeface="TT Autonomous Bold"/>
                <a:sym typeface="TT Autonomou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1E2E"/>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38627" y="1860065"/>
            <a:ext cx="3793097" cy="4114800"/>
          </a:xfrm>
          <a:custGeom>
            <a:avLst/>
            <a:gdLst/>
            <a:ahLst/>
            <a:cxnLst/>
            <a:rect r="r" b="b" t="t" l="l"/>
            <a:pathLst>
              <a:path h="4114800" w="3793097">
                <a:moveTo>
                  <a:pt x="0" y="0"/>
                </a:moveTo>
                <a:lnTo>
                  <a:pt x="3793098" y="0"/>
                </a:lnTo>
                <a:lnTo>
                  <a:pt x="37930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9639249" y="2912155"/>
            <a:ext cx="5479758" cy="4114800"/>
          </a:xfrm>
          <a:custGeom>
            <a:avLst/>
            <a:gdLst/>
            <a:ahLst/>
            <a:cxnLst/>
            <a:rect r="r" b="b" t="t" l="l"/>
            <a:pathLst>
              <a:path h="4114800" w="5479758">
                <a:moveTo>
                  <a:pt x="0" y="4114800"/>
                </a:moveTo>
                <a:lnTo>
                  <a:pt x="5479758" y="4114800"/>
                </a:lnTo>
                <a:lnTo>
                  <a:pt x="5479758"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982801" y="3226480"/>
            <a:ext cx="9408146" cy="2612963"/>
          </a:xfrm>
          <a:prstGeom prst="rect">
            <a:avLst/>
          </a:prstGeom>
        </p:spPr>
        <p:txBody>
          <a:bodyPr anchor="t" rtlCol="false" tIns="0" lIns="0" bIns="0" rIns="0">
            <a:spAutoFit/>
          </a:bodyPr>
          <a:lstStyle/>
          <a:p>
            <a:pPr algn="l">
              <a:lnSpc>
                <a:spcPts val="6649"/>
              </a:lnSpc>
            </a:pPr>
            <a:r>
              <a:rPr lang="en-US" sz="8311" b="true">
                <a:solidFill>
                  <a:srgbClr val="7AFFFF"/>
                </a:solidFill>
                <a:latin typeface="TT Autonomous Bold"/>
                <a:ea typeface="TT Autonomous Bold"/>
                <a:cs typeface="TT Autonomous Bold"/>
                <a:sym typeface="TT Autonomous Bold"/>
              </a:rPr>
              <a:t>AI-BASED UPI FRAUD DETECTION</a:t>
            </a:r>
          </a:p>
        </p:txBody>
      </p:sp>
      <p:sp>
        <p:nvSpPr>
          <p:cNvPr name="Freeform 7" id="7"/>
          <p:cNvSpPr/>
          <p:nvPr/>
        </p:nvSpPr>
        <p:spPr>
          <a:xfrm flipH="false" flipV="false" rot="0">
            <a:off x="12647786" y="-3086100"/>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8"/>
            <a:stretch>
              <a:fillRect l="0" t="0" r="0" b="0"/>
            </a:stretch>
          </a:blipFill>
        </p:spPr>
      </p:sp>
      <p:sp>
        <p:nvSpPr>
          <p:cNvPr name="Freeform 8" id="8"/>
          <p:cNvSpPr/>
          <p:nvPr/>
        </p:nvSpPr>
        <p:spPr>
          <a:xfrm flipH="false" flipV="false" rot="-5400000">
            <a:off x="-2915340" y="1730894"/>
            <a:ext cx="9949542" cy="12825254"/>
          </a:xfrm>
          <a:custGeom>
            <a:avLst/>
            <a:gdLst/>
            <a:ahLst/>
            <a:cxnLst/>
            <a:rect r="r" b="b" t="t" l="l"/>
            <a:pathLst>
              <a:path h="12825254" w="9949542">
                <a:moveTo>
                  <a:pt x="0" y="0"/>
                </a:moveTo>
                <a:lnTo>
                  <a:pt x="9949543" y="0"/>
                </a:lnTo>
                <a:lnTo>
                  <a:pt x="9949543" y="12825254"/>
                </a:lnTo>
                <a:lnTo>
                  <a:pt x="0" y="12825254"/>
                </a:lnTo>
                <a:lnTo>
                  <a:pt x="0" y="0"/>
                </a:lnTo>
                <a:close/>
              </a:path>
            </a:pathLst>
          </a:custGeom>
          <a:blipFill>
            <a:blip r:embed="rId9">
              <a:alphaModFix amt="52000"/>
            </a:blip>
            <a:stretch>
              <a:fillRect l="0" t="0" r="0" b="0"/>
            </a:stretch>
          </a:blipFill>
        </p:spPr>
      </p:sp>
      <p:sp>
        <p:nvSpPr>
          <p:cNvPr name="Freeform 9" id="9"/>
          <p:cNvSpPr/>
          <p:nvPr/>
        </p:nvSpPr>
        <p:spPr>
          <a:xfrm flipH="false" flipV="false" rot="0">
            <a:off x="0" y="8100"/>
            <a:ext cx="2978914" cy="917291"/>
          </a:xfrm>
          <a:custGeom>
            <a:avLst/>
            <a:gdLst/>
            <a:ahLst/>
            <a:cxnLst/>
            <a:rect r="r" b="b" t="t" l="l"/>
            <a:pathLst>
              <a:path h="917291" w="2978914">
                <a:moveTo>
                  <a:pt x="0" y="0"/>
                </a:moveTo>
                <a:lnTo>
                  <a:pt x="2978914" y="0"/>
                </a:lnTo>
                <a:lnTo>
                  <a:pt x="2978914" y="917291"/>
                </a:lnTo>
                <a:lnTo>
                  <a:pt x="0" y="917291"/>
                </a:lnTo>
                <a:lnTo>
                  <a:pt x="0" y="0"/>
                </a:lnTo>
                <a:close/>
              </a:path>
            </a:pathLst>
          </a:custGeom>
          <a:blipFill>
            <a:blip r:embed="rId10"/>
            <a:stretch>
              <a:fillRect l="0" t="-2737" r="-6016" b="-132"/>
            </a:stretch>
          </a:blipFill>
        </p:spPr>
      </p:sp>
      <p:sp>
        <p:nvSpPr>
          <p:cNvPr name="TextBox 10" id="10"/>
          <p:cNvSpPr txBox="true"/>
          <p:nvPr/>
        </p:nvSpPr>
        <p:spPr>
          <a:xfrm rot="0">
            <a:off x="0" y="9648585"/>
            <a:ext cx="18288000" cy="534680"/>
          </a:xfrm>
          <a:prstGeom prst="rect">
            <a:avLst/>
          </a:prstGeom>
        </p:spPr>
        <p:txBody>
          <a:bodyPr anchor="t" rtlCol="false" tIns="0" lIns="0" bIns="0" rIns="0">
            <a:spAutoFit/>
          </a:bodyPr>
          <a:lstStyle/>
          <a:p>
            <a:pPr algn="l">
              <a:lnSpc>
                <a:spcPts val="4449"/>
              </a:lnSpc>
              <a:spcBef>
                <a:spcPct val="0"/>
              </a:spcBef>
            </a:pPr>
            <a:r>
              <a:rPr lang="en-US" sz="2966" spc="68">
                <a:solidFill>
                  <a:srgbClr val="7AFFFF"/>
                </a:solidFill>
                <a:latin typeface="Comic Sans"/>
                <a:ea typeface="Comic Sans"/>
                <a:cs typeface="Comic Sans"/>
                <a:sym typeface="Comic Sans"/>
              </a:rPr>
              <a:t> Akshat Bansal           Mann Chavda              Meet Dave               Meet Vastani             Heman Darji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65373" y="1638173"/>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31999"/>
            </a:blip>
            <a:stretch>
              <a:fillRect l="0" t="0" r="0" b="0"/>
            </a:stretch>
          </a:blipFill>
        </p:spPr>
      </p:sp>
      <p:sp>
        <p:nvSpPr>
          <p:cNvPr name="Freeform 5" id="5"/>
          <p:cNvSpPr/>
          <p:nvPr/>
        </p:nvSpPr>
        <p:spPr>
          <a:xfrm flipH="false" flipV="false" rot="0">
            <a:off x="12550494" y="-331534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65000"/>
            </a:blip>
            <a:stretch>
              <a:fillRect l="0" t="0" r="0" b="0"/>
            </a:stretch>
          </a:blipFill>
        </p:spPr>
      </p:sp>
      <p:grpSp>
        <p:nvGrpSpPr>
          <p:cNvPr name="Group 6" id="6"/>
          <p:cNvGrpSpPr/>
          <p:nvPr/>
        </p:nvGrpSpPr>
        <p:grpSpPr>
          <a:xfrm rot="0">
            <a:off x="5271630" y="799458"/>
            <a:ext cx="9160735" cy="1002639"/>
            <a:chOff x="0" y="0"/>
            <a:chExt cx="2783490" cy="304652"/>
          </a:xfrm>
        </p:grpSpPr>
        <p:sp>
          <p:nvSpPr>
            <p:cNvPr name="Freeform 7" id="7"/>
            <p:cNvSpPr/>
            <p:nvPr/>
          </p:nvSpPr>
          <p:spPr>
            <a:xfrm flipH="false" flipV="false" rot="0">
              <a:off x="0" y="0"/>
              <a:ext cx="2783490" cy="304652"/>
            </a:xfrm>
            <a:custGeom>
              <a:avLst/>
              <a:gdLst/>
              <a:ahLst/>
              <a:cxnLst/>
              <a:rect r="r" b="b" t="t" l="l"/>
              <a:pathLst>
                <a:path h="304652" w="2783490">
                  <a:moveTo>
                    <a:pt x="43101" y="0"/>
                  </a:moveTo>
                  <a:lnTo>
                    <a:pt x="2740389" y="0"/>
                  </a:lnTo>
                  <a:cubicBezTo>
                    <a:pt x="2764193" y="0"/>
                    <a:pt x="2783490" y="19297"/>
                    <a:pt x="2783490" y="43101"/>
                  </a:cubicBezTo>
                  <a:lnTo>
                    <a:pt x="2783490" y="261551"/>
                  </a:lnTo>
                  <a:cubicBezTo>
                    <a:pt x="2783490" y="285355"/>
                    <a:pt x="2764193" y="304652"/>
                    <a:pt x="2740389" y="304652"/>
                  </a:cubicBezTo>
                  <a:lnTo>
                    <a:pt x="43101" y="304652"/>
                  </a:lnTo>
                  <a:cubicBezTo>
                    <a:pt x="19297" y="304652"/>
                    <a:pt x="0" y="285355"/>
                    <a:pt x="0" y="261551"/>
                  </a:cubicBezTo>
                  <a:lnTo>
                    <a:pt x="0" y="43101"/>
                  </a:lnTo>
                  <a:cubicBezTo>
                    <a:pt x="0" y="19297"/>
                    <a:pt x="19297" y="0"/>
                    <a:pt x="43101"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8" id="8"/>
            <p:cNvSpPr txBox="true"/>
            <p:nvPr/>
          </p:nvSpPr>
          <p:spPr>
            <a:xfrm>
              <a:off x="0" y="-38100"/>
              <a:ext cx="2783490" cy="34275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045141" y="2227926"/>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6874292" y="1161712"/>
            <a:ext cx="5580698"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Table of Content</a:t>
            </a:r>
          </a:p>
        </p:txBody>
      </p:sp>
      <p:sp>
        <p:nvSpPr>
          <p:cNvPr name="TextBox 11" id="11"/>
          <p:cNvSpPr txBox="true"/>
          <p:nvPr/>
        </p:nvSpPr>
        <p:spPr>
          <a:xfrm rot="0">
            <a:off x="6400124" y="2911642"/>
            <a:ext cx="6290664" cy="6052185"/>
          </a:xfrm>
          <a:prstGeom prst="rect">
            <a:avLst/>
          </a:prstGeom>
        </p:spPr>
        <p:txBody>
          <a:bodyPr anchor="t" rtlCol="false" tIns="0" lIns="0" bIns="0" rIns="0">
            <a:spAutoFit/>
          </a:bodyPr>
          <a:lstStyle/>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Introduction</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Project Overview</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Load Data </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Data Preprocessing </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Feature Selection </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Error handling </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Model Training</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Model Evaluation </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Fraud Detection &amp; Analysis</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Fraud Visualization</a:t>
            </a:r>
          </a:p>
          <a:p>
            <a:pPr algn="l" marL="626111" indent="-313055" lvl="1">
              <a:lnSpc>
                <a:spcPts val="4350"/>
              </a:lnSpc>
              <a:buAutoNum type="arabicPeriod" startAt="1"/>
            </a:pPr>
            <a:r>
              <a:rPr lang="en-US" b="true" sz="2900" spc="66">
                <a:solidFill>
                  <a:srgbClr val="FFFFFF"/>
                </a:solidFill>
                <a:latin typeface="Canva Sans Bold"/>
                <a:ea typeface="Canva Sans Bold"/>
                <a:cs typeface="Canva Sans Bold"/>
                <a:sym typeface="Canva Sans Bold"/>
              </a:rPr>
              <a:t>Conclusion</a:t>
            </a:r>
          </a:p>
        </p:txBody>
      </p:sp>
      <p:sp>
        <p:nvSpPr>
          <p:cNvPr name="Freeform 12" id="12"/>
          <p:cNvSpPr/>
          <p:nvPr/>
        </p:nvSpPr>
        <p:spPr>
          <a:xfrm flipH="false" flipV="true" rot="0">
            <a:off x="9950909" y="5821683"/>
            <a:ext cx="5479758" cy="4114800"/>
          </a:xfrm>
          <a:custGeom>
            <a:avLst/>
            <a:gdLst/>
            <a:ahLst/>
            <a:cxnLst/>
            <a:rect r="r" b="b" t="t" l="l"/>
            <a:pathLst>
              <a:path h="4114800" w="5479758">
                <a:moveTo>
                  <a:pt x="0" y="4114800"/>
                </a:moveTo>
                <a:lnTo>
                  <a:pt x="5479757" y="4114800"/>
                </a:lnTo>
                <a:lnTo>
                  <a:pt x="5479757"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940301" y="170526"/>
            <a:ext cx="3793097" cy="4114800"/>
          </a:xfrm>
          <a:custGeom>
            <a:avLst/>
            <a:gdLst/>
            <a:ahLst/>
            <a:cxnLst/>
            <a:rect r="r" b="b" t="t" l="l"/>
            <a:pathLst>
              <a:path h="4114800" w="3793097">
                <a:moveTo>
                  <a:pt x="0" y="0"/>
                </a:moveTo>
                <a:lnTo>
                  <a:pt x="3793097" y="0"/>
                </a:lnTo>
                <a:lnTo>
                  <a:pt x="379309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924104" y="1816867"/>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32999"/>
            </a:blip>
            <a:stretch>
              <a:fillRect l="0" t="0" r="0" b="0"/>
            </a:stretch>
          </a:blipFill>
        </p:spPr>
      </p:sp>
      <p:sp>
        <p:nvSpPr>
          <p:cNvPr name="Freeform 5" id="5"/>
          <p:cNvSpPr/>
          <p:nvPr/>
        </p:nvSpPr>
        <p:spPr>
          <a:xfrm flipH="false" flipV="false" rot="0">
            <a:off x="12290475" y="-3086100"/>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65000"/>
            </a:blip>
            <a:stretch>
              <a:fillRect l="0" t="0" r="0" b="0"/>
            </a:stretch>
          </a:blipFill>
        </p:spPr>
      </p:sp>
      <p:grpSp>
        <p:nvGrpSpPr>
          <p:cNvPr name="Group 6" id="6"/>
          <p:cNvGrpSpPr/>
          <p:nvPr/>
        </p:nvGrpSpPr>
        <p:grpSpPr>
          <a:xfrm rot="0">
            <a:off x="3512864" y="1435934"/>
            <a:ext cx="11552910" cy="796355"/>
            <a:chOff x="0" y="0"/>
            <a:chExt cx="3510353" cy="241973"/>
          </a:xfrm>
        </p:grpSpPr>
        <p:sp>
          <p:nvSpPr>
            <p:cNvPr name="Freeform 7" id="7"/>
            <p:cNvSpPr/>
            <p:nvPr/>
          </p:nvSpPr>
          <p:spPr>
            <a:xfrm flipH="false" flipV="false" rot="0">
              <a:off x="0" y="0"/>
              <a:ext cx="3510353" cy="241973"/>
            </a:xfrm>
            <a:custGeom>
              <a:avLst/>
              <a:gdLst/>
              <a:ahLst/>
              <a:cxnLst/>
              <a:rect r="r" b="b" t="t" l="l"/>
              <a:pathLst>
                <a:path h="241973" w="3510353">
                  <a:moveTo>
                    <a:pt x="34176" y="0"/>
                  </a:moveTo>
                  <a:lnTo>
                    <a:pt x="3476176" y="0"/>
                  </a:lnTo>
                  <a:cubicBezTo>
                    <a:pt x="3495051" y="0"/>
                    <a:pt x="3510353" y="15301"/>
                    <a:pt x="3510353" y="34176"/>
                  </a:cubicBezTo>
                  <a:lnTo>
                    <a:pt x="3510353" y="207796"/>
                  </a:lnTo>
                  <a:cubicBezTo>
                    <a:pt x="3510353" y="216860"/>
                    <a:pt x="3506752" y="225553"/>
                    <a:pt x="3500343" y="231963"/>
                  </a:cubicBezTo>
                  <a:cubicBezTo>
                    <a:pt x="3493933" y="238372"/>
                    <a:pt x="3485240" y="241973"/>
                    <a:pt x="3476176" y="241973"/>
                  </a:cubicBezTo>
                  <a:lnTo>
                    <a:pt x="34176" y="241973"/>
                  </a:lnTo>
                  <a:cubicBezTo>
                    <a:pt x="15301" y="241973"/>
                    <a:pt x="0" y="226671"/>
                    <a:pt x="0" y="207796"/>
                  </a:cubicBezTo>
                  <a:lnTo>
                    <a:pt x="0" y="34176"/>
                  </a:lnTo>
                  <a:cubicBezTo>
                    <a:pt x="0" y="25112"/>
                    <a:pt x="3601" y="16419"/>
                    <a:pt x="10010" y="10010"/>
                  </a:cubicBezTo>
                  <a:cubicBezTo>
                    <a:pt x="16419" y="3601"/>
                    <a:pt x="25112" y="0"/>
                    <a:pt x="34176"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8" id="8"/>
            <p:cNvSpPr txBox="true"/>
            <p:nvPr/>
          </p:nvSpPr>
          <p:spPr>
            <a:xfrm>
              <a:off x="0" y="-76200"/>
              <a:ext cx="3510353" cy="318173"/>
            </a:xfrm>
            <a:prstGeom prst="rect">
              <a:avLst/>
            </a:prstGeom>
          </p:spPr>
          <p:txBody>
            <a:bodyPr anchor="ctr" rtlCol="false" tIns="50800" lIns="50800" bIns="50800" rIns="50800"/>
            <a:lstStyle/>
            <a:p>
              <a:pPr algn="ctr">
                <a:lnSpc>
                  <a:spcPts val="5039"/>
                </a:lnSpc>
              </a:pPr>
            </a:p>
          </p:txBody>
        </p:sp>
      </p:grpSp>
      <p:sp>
        <p:nvSpPr>
          <p:cNvPr name="Freeform 9" id="9"/>
          <p:cNvSpPr/>
          <p:nvPr/>
        </p:nvSpPr>
        <p:spPr>
          <a:xfrm flipH="false" flipV="false" rot="0">
            <a:off x="5631719" y="2565664"/>
            <a:ext cx="7315200" cy="614253"/>
          </a:xfrm>
          <a:custGeom>
            <a:avLst/>
            <a:gdLst/>
            <a:ahLst/>
            <a:cxnLst/>
            <a:rect r="r" b="b" t="t" l="l"/>
            <a:pathLst>
              <a:path h="614253" w="7315200">
                <a:moveTo>
                  <a:pt x="0" y="0"/>
                </a:moveTo>
                <a:lnTo>
                  <a:pt x="7315200" y="0"/>
                </a:lnTo>
                <a:lnTo>
                  <a:pt x="7315200" y="614254"/>
                </a:lnTo>
                <a:lnTo>
                  <a:pt x="0" y="614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532418" y="1695047"/>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Introduction</a:t>
            </a:r>
          </a:p>
        </p:txBody>
      </p:sp>
      <p:sp>
        <p:nvSpPr>
          <p:cNvPr name="Freeform 11" id="11"/>
          <p:cNvSpPr/>
          <p:nvPr/>
        </p:nvSpPr>
        <p:spPr>
          <a:xfrm flipH="false" flipV="true" rot="0">
            <a:off x="10428988" y="5878515"/>
            <a:ext cx="5479758" cy="4114800"/>
          </a:xfrm>
          <a:custGeom>
            <a:avLst/>
            <a:gdLst/>
            <a:ahLst/>
            <a:cxnLst/>
            <a:rect r="r" b="b" t="t" l="l"/>
            <a:pathLst>
              <a:path h="4114800" w="5479758">
                <a:moveTo>
                  <a:pt x="0" y="4114800"/>
                </a:moveTo>
                <a:lnTo>
                  <a:pt x="5479758" y="4114800"/>
                </a:lnTo>
                <a:lnTo>
                  <a:pt x="547975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28700" y="380520"/>
            <a:ext cx="3793097" cy="4114800"/>
          </a:xfrm>
          <a:custGeom>
            <a:avLst/>
            <a:gdLst/>
            <a:ahLst/>
            <a:cxnLst/>
            <a:rect r="r" b="b" t="t" l="l"/>
            <a:pathLst>
              <a:path h="4114800" w="3793097">
                <a:moveTo>
                  <a:pt x="0" y="0"/>
                </a:moveTo>
                <a:lnTo>
                  <a:pt x="3793097" y="0"/>
                </a:lnTo>
                <a:lnTo>
                  <a:pt x="379309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695965" y="3456143"/>
            <a:ext cx="15109984" cy="2021205"/>
          </a:xfrm>
          <a:prstGeom prst="rect">
            <a:avLst/>
          </a:prstGeom>
        </p:spPr>
        <p:txBody>
          <a:bodyPr anchor="t" rtlCol="false" tIns="0" lIns="0" bIns="0" rIns="0">
            <a:spAutoFit/>
          </a:bodyPr>
          <a:lstStyle/>
          <a:p>
            <a:pPr algn="l">
              <a:lnSpc>
                <a:spcPts val="3299"/>
              </a:lnSpc>
            </a:pPr>
            <a:r>
              <a:rPr lang="en-US" sz="2199" spc="50" b="true">
                <a:solidFill>
                  <a:srgbClr val="FFFFFF"/>
                </a:solidFill>
                <a:latin typeface="Canva Sans Bold"/>
                <a:ea typeface="Canva Sans Bold"/>
                <a:cs typeface="Canva Sans Bold"/>
                <a:sym typeface="Canva Sans Bold"/>
              </a:rPr>
              <a:t>What is UPI?</a:t>
            </a:r>
          </a:p>
          <a:p>
            <a:pPr algn="ctr" marL="474978" indent="-237489" lvl="1">
              <a:lnSpc>
                <a:spcPts val="3299"/>
              </a:lnSpc>
              <a:spcBef>
                <a:spcPct val="0"/>
              </a:spcBef>
              <a:buFont typeface="Arial"/>
              <a:buChar char="•"/>
            </a:pPr>
            <a:r>
              <a:rPr lang="en-US" b="true" sz="2199" spc="50">
                <a:solidFill>
                  <a:srgbClr val="FFFFFF"/>
                </a:solidFill>
                <a:latin typeface="Canva Sans Bold"/>
                <a:ea typeface="Canva Sans Bold"/>
                <a:cs typeface="Canva Sans Bold"/>
                <a:sym typeface="Canva Sans Bold"/>
              </a:rPr>
              <a:t>Unified Payments Interface (UPI) is a digital payment system used f</a:t>
            </a:r>
            <a:r>
              <a:rPr lang="en-US" b="true" sz="2199" spc="50">
                <a:solidFill>
                  <a:srgbClr val="FFFFFF"/>
                </a:solidFill>
                <a:latin typeface="Canva Sans Bold"/>
                <a:ea typeface="Canva Sans Bold"/>
                <a:cs typeface="Canva Sans Bold"/>
                <a:sym typeface="Canva Sans Bold"/>
              </a:rPr>
              <a:t>or fast and secure money transfers.</a:t>
            </a:r>
          </a:p>
          <a:p>
            <a:pPr algn="l" marL="474978" indent="-237489" lvl="1">
              <a:lnSpc>
                <a:spcPts val="3299"/>
              </a:lnSpc>
              <a:spcBef>
                <a:spcPct val="0"/>
              </a:spcBef>
              <a:buFont typeface="Arial"/>
              <a:buChar char="•"/>
            </a:pPr>
            <a:r>
              <a:rPr lang="en-US" b="true" sz="2199" spc="50">
                <a:solidFill>
                  <a:srgbClr val="FFFFFF"/>
                </a:solidFill>
                <a:latin typeface="Canva Sans Bold"/>
                <a:ea typeface="Canva Sans Bold"/>
                <a:cs typeface="Canva Sans Bold"/>
                <a:sym typeface="Canva Sans Bold"/>
              </a:rPr>
              <a:t>It allows users to send and receive money instantly through their mobile phones.</a:t>
            </a:r>
          </a:p>
          <a:p>
            <a:pPr algn="l" marL="474978" indent="-237489" lvl="1">
              <a:lnSpc>
                <a:spcPts val="3299"/>
              </a:lnSpc>
              <a:spcBef>
                <a:spcPct val="0"/>
              </a:spcBef>
              <a:buFont typeface="Arial"/>
              <a:buChar char="•"/>
            </a:pPr>
            <a:r>
              <a:rPr lang="en-US" b="true" sz="2199" spc="50">
                <a:solidFill>
                  <a:srgbClr val="FFFFFF"/>
                </a:solidFill>
                <a:latin typeface="Canva Sans Bold"/>
                <a:ea typeface="Canva Sans Bold"/>
                <a:cs typeface="Canva Sans Bold"/>
                <a:sym typeface="Canva Sans Bold"/>
              </a:rPr>
              <a:t>Popular UPI apps: Google Pay, PhonePe, Paytm, BHIM, and banking apps.</a:t>
            </a:r>
          </a:p>
          <a:p>
            <a:pPr algn="ctr">
              <a:lnSpc>
                <a:spcPts val="3299"/>
              </a:lnSpc>
              <a:spcBef>
                <a:spcPct val="0"/>
              </a:spcBef>
            </a:pPr>
          </a:p>
        </p:txBody>
      </p:sp>
      <p:sp>
        <p:nvSpPr>
          <p:cNvPr name="TextBox 14" id="14"/>
          <p:cNvSpPr txBox="true"/>
          <p:nvPr/>
        </p:nvSpPr>
        <p:spPr>
          <a:xfrm rot="0">
            <a:off x="2695965" y="5546059"/>
            <a:ext cx="14352004" cy="1611630"/>
          </a:xfrm>
          <a:prstGeom prst="rect">
            <a:avLst/>
          </a:prstGeom>
        </p:spPr>
        <p:txBody>
          <a:bodyPr anchor="t" rtlCol="false" tIns="0" lIns="0" bIns="0" rIns="0">
            <a:spAutoFit/>
          </a:bodyPr>
          <a:lstStyle/>
          <a:p>
            <a:pPr algn="l">
              <a:lnSpc>
                <a:spcPts val="3299"/>
              </a:lnSpc>
            </a:pPr>
            <a:r>
              <a:rPr lang="en-US" sz="2199" spc="50" b="true">
                <a:solidFill>
                  <a:srgbClr val="FFFFFF"/>
                </a:solidFill>
                <a:latin typeface="Canva Sans Bold"/>
                <a:ea typeface="Canva Sans Bold"/>
                <a:cs typeface="Canva Sans Bold"/>
                <a:sym typeface="Canva Sans Bold"/>
              </a:rPr>
              <a:t>How Can AI</a:t>
            </a:r>
            <a:r>
              <a:rPr lang="en-US" sz="2199" spc="50" b="true">
                <a:solidFill>
                  <a:srgbClr val="FFFFFF"/>
                </a:solidFill>
                <a:latin typeface="Canva Sans Bold"/>
                <a:ea typeface="Canva Sans Bold"/>
                <a:cs typeface="Canva Sans Bold"/>
                <a:sym typeface="Canva Sans Bold"/>
              </a:rPr>
              <a:t> Help in Fraud Detection?</a:t>
            </a:r>
          </a:p>
          <a:p>
            <a:pPr algn="l" marL="474978" indent="-237489" lvl="1">
              <a:lnSpc>
                <a:spcPts val="3299"/>
              </a:lnSpc>
              <a:buFont typeface="Arial"/>
              <a:buChar char="•"/>
            </a:pPr>
            <a:r>
              <a:rPr lang="en-US" b="true" sz="2199" spc="50">
                <a:solidFill>
                  <a:srgbClr val="FFFFFF"/>
                </a:solidFill>
                <a:latin typeface="Canva Sans Bold"/>
                <a:ea typeface="Canva Sans Bold"/>
                <a:cs typeface="Canva Sans Bold"/>
                <a:sym typeface="Canva Sans Bold"/>
              </a:rPr>
              <a:t>AI and Machine Learning analyse p</a:t>
            </a:r>
            <a:r>
              <a:rPr lang="en-US" b="true" sz="2199" spc="50">
                <a:solidFill>
                  <a:srgbClr val="FFFFFF"/>
                </a:solidFill>
                <a:latin typeface="Canva Sans Bold"/>
                <a:ea typeface="Canva Sans Bold"/>
                <a:cs typeface="Canva Sans Bold"/>
                <a:sym typeface="Canva Sans Bold"/>
              </a:rPr>
              <a:t>ast transactions to detect fraud patterns.</a:t>
            </a:r>
          </a:p>
          <a:p>
            <a:pPr algn="l" marL="474978" indent="-237489" lvl="1">
              <a:lnSpc>
                <a:spcPts val="3299"/>
              </a:lnSpc>
              <a:buFont typeface="Arial"/>
              <a:buChar char="•"/>
            </a:pPr>
            <a:r>
              <a:rPr lang="en-US" b="true" sz="2199" spc="50">
                <a:solidFill>
                  <a:srgbClr val="FFFFFF"/>
                </a:solidFill>
                <a:latin typeface="Canva Sans Bold"/>
                <a:ea typeface="Canva Sans Bold"/>
                <a:cs typeface="Canva Sans Bold"/>
                <a:sym typeface="Canva Sans Bold"/>
              </a:rPr>
              <a:t>It learns from real fraud cases and improves fraud detection over time.</a:t>
            </a:r>
          </a:p>
          <a:p>
            <a:pPr algn="l">
              <a:lnSpc>
                <a:spcPts val="3299"/>
              </a:lnSpc>
              <a:spcBef>
                <a:spcPct val="0"/>
              </a:spcBef>
            </a:pPr>
          </a:p>
        </p:txBody>
      </p:sp>
      <p:sp>
        <p:nvSpPr>
          <p:cNvPr name="TextBox 15" id="15"/>
          <p:cNvSpPr txBox="true"/>
          <p:nvPr/>
        </p:nvSpPr>
        <p:spPr>
          <a:xfrm rot="0">
            <a:off x="2695965" y="7241165"/>
            <a:ext cx="7990728" cy="2021205"/>
          </a:xfrm>
          <a:prstGeom prst="rect">
            <a:avLst/>
          </a:prstGeom>
        </p:spPr>
        <p:txBody>
          <a:bodyPr anchor="t" rtlCol="false" tIns="0" lIns="0" bIns="0" rIns="0">
            <a:spAutoFit/>
          </a:bodyPr>
          <a:lstStyle/>
          <a:p>
            <a:pPr algn="l">
              <a:lnSpc>
                <a:spcPts val="3299"/>
              </a:lnSpc>
              <a:spcBef>
                <a:spcPct val="0"/>
              </a:spcBef>
            </a:pPr>
            <a:r>
              <a:rPr lang="en-US" b="true" sz="2199" spc="50">
                <a:solidFill>
                  <a:srgbClr val="FFFFFF"/>
                </a:solidFill>
                <a:latin typeface="Canva Sans Bold"/>
                <a:ea typeface="Canva Sans Bold"/>
                <a:cs typeface="Canva Sans Bold"/>
                <a:sym typeface="Canva Sans Bold"/>
              </a:rPr>
              <a:t>AI-based fraud detecti</a:t>
            </a:r>
            <a:r>
              <a:rPr lang="en-US" b="true" sz="2199" spc="50">
                <a:solidFill>
                  <a:srgbClr val="FFFFFF"/>
                </a:solidFill>
                <a:latin typeface="Canva Sans Bold"/>
                <a:ea typeface="Canva Sans Bold"/>
                <a:cs typeface="Canva Sans Bold"/>
                <a:sym typeface="Canva Sans Bold"/>
              </a:rPr>
              <a:t>on can:</a:t>
            </a:r>
          </a:p>
          <a:p>
            <a:pPr algn="l" marL="474978" indent="-237489" lvl="1">
              <a:lnSpc>
                <a:spcPts val="3299"/>
              </a:lnSpc>
              <a:buFont typeface="Arial"/>
              <a:buChar char="•"/>
            </a:pPr>
            <a:r>
              <a:rPr lang="en-US" b="true" sz="2199" spc="50">
                <a:solidFill>
                  <a:srgbClr val="FFFFFF"/>
                </a:solidFill>
                <a:latin typeface="Canva Sans Bold"/>
                <a:ea typeface="Canva Sans Bold"/>
                <a:cs typeface="Canva Sans Bold"/>
                <a:sym typeface="Canva Sans Bold"/>
              </a:rPr>
              <a:t>Identify unusual transaction patterns.</a:t>
            </a:r>
          </a:p>
          <a:p>
            <a:pPr algn="l" marL="474978" indent="-237489" lvl="1">
              <a:lnSpc>
                <a:spcPts val="3299"/>
              </a:lnSpc>
              <a:buFont typeface="Arial"/>
              <a:buChar char="•"/>
            </a:pPr>
            <a:r>
              <a:rPr lang="en-US" b="true" sz="2199" spc="50">
                <a:solidFill>
                  <a:srgbClr val="FFFFFF"/>
                </a:solidFill>
                <a:latin typeface="Canva Sans Bold"/>
                <a:ea typeface="Canva Sans Bold"/>
                <a:cs typeface="Canva Sans Bold"/>
                <a:sym typeface="Canva Sans Bold"/>
              </a:rPr>
              <a:t>Detect high-risk locations and devices.</a:t>
            </a:r>
          </a:p>
          <a:p>
            <a:pPr algn="l" marL="474978" indent="-237489" lvl="1">
              <a:lnSpc>
                <a:spcPts val="3299"/>
              </a:lnSpc>
              <a:buFont typeface="Arial"/>
              <a:buChar char="•"/>
            </a:pPr>
            <a:r>
              <a:rPr lang="en-US" b="true" sz="2199" spc="50">
                <a:solidFill>
                  <a:srgbClr val="FFFFFF"/>
                </a:solidFill>
                <a:latin typeface="Canva Sans Bold"/>
                <a:ea typeface="Canva Sans Bold"/>
                <a:cs typeface="Canva Sans Bold"/>
                <a:sym typeface="Canva Sans Bold"/>
              </a:rPr>
              <a:t>Flag suspicious transactions before they happen.</a:t>
            </a:r>
          </a:p>
          <a:p>
            <a:pPr algn="l">
              <a:lnSpc>
                <a:spcPts val="32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984247" y="1424638"/>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31999"/>
            </a:blip>
            <a:stretch>
              <a:fillRect l="0" t="0" r="0" b="0"/>
            </a:stretch>
          </a:blipFill>
        </p:spPr>
      </p:sp>
      <p:sp>
        <p:nvSpPr>
          <p:cNvPr name="Freeform 5" id="5"/>
          <p:cNvSpPr/>
          <p:nvPr/>
        </p:nvSpPr>
        <p:spPr>
          <a:xfrm flipH="false" flipV="false" rot="0">
            <a:off x="12290475" y="-3086100"/>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65000"/>
            </a:blip>
            <a:stretch>
              <a:fillRect l="0" t="0" r="0" b="0"/>
            </a:stretch>
          </a:blipFill>
        </p:spPr>
      </p:sp>
      <p:grpSp>
        <p:nvGrpSpPr>
          <p:cNvPr name="Group 6" id="6"/>
          <p:cNvGrpSpPr/>
          <p:nvPr/>
        </p:nvGrpSpPr>
        <p:grpSpPr>
          <a:xfrm rot="0">
            <a:off x="3668466" y="917260"/>
            <a:ext cx="11552910" cy="796355"/>
            <a:chOff x="0" y="0"/>
            <a:chExt cx="3510353" cy="241973"/>
          </a:xfrm>
        </p:grpSpPr>
        <p:sp>
          <p:nvSpPr>
            <p:cNvPr name="Freeform 7" id="7"/>
            <p:cNvSpPr/>
            <p:nvPr/>
          </p:nvSpPr>
          <p:spPr>
            <a:xfrm flipH="false" flipV="false" rot="0">
              <a:off x="0" y="0"/>
              <a:ext cx="3510353" cy="241973"/>
            </a:xfrm>
            <a:custGeom>
              <a:avLst/>
              <a:gdLst/>
              <a:ahLst/>
              <a:cxnLst/>
              <a:rect r="r" b="b" t="t" l="l"/>
              <a:pathLst>
                <a:path h="241973" w="3510353">
                  <a:moveTo>
                    <a:pt x="34176" y="0"/>
                  </a:moveTo>
                  <a:lnTo>
                    <a:pt x="3476176" y="0"/>
                  </a:lnTo>
                  <a:cubicBezTo>
                    <a:pt x="3495051" y="0"/>
                    <a:pt x="3510353" y="15301"/>
                    <a:pt x="3510353" y="34176"/>
                  </a:cubicBezTo>
                  <a:lnTo>
                    <a:pt x="3510353" y="207796"/>
                  </a:lnTo>
                  <a:cubicBezTo>
                    <a:pt x="3510353" y="216860"/>
                    <a:pt x="3506752" y="225553"/>
                    <a:pt x="3500343" y="231963"/>
                  </a:cubicBezTo>
                  <a:cubicBezTo>
                    <a:pt x="3493933" y="238372"/>
                    <a:pt x="3485240" y="241973"/>
                    <a:pt x="3476176" y="241973"/>
                  </a:cubicBezTo>
                  <a:lnTo>
                    <a:pt x="34176" y="241973"/>
                  </a:lnTo>
                  <a:cubicBezTo>
                    <a:pt x="15301" y="241973"/>
                    <a:pt x="0" y="226671"/>
                    <a:pt x="0" y="207796"/>
                  </a:cubicBezTo>
                  <a:lnTo>
                    <a:pt x="0" y="34176"/>
                  </a:lnTo>
                  <a:cubicBezTo>
                    <a:pt x="0" y="25112"/>
                    <a:pt x="3601" y="16419"/>
                    <a:pt x="10010" y="10010"/>
                  </a:cubicBezTo>
                  <a:cubicBezTo>
                    <a:pt x="16419" y="3601"/>
                    <a:pt x="25112" y="0"/>
                    <a:pt x="34176" y="0"/>
                  </a:cubicBezTo>
                  <a:close/>
                </a:path>
              </a:pathLst>
            </a:custGeom>
            <a:gradFill rotWithShape="true">
              <a:gsLst>
                <a:gs pos="0">
                  <a:srgbClr val="FFFFFF">
                    <a:alpha val="42000"/>
                  </a:srgbClr>
                </a:gs>
                <a:gs pos="100000">
                  <a:srgbClr val="194D69">
                    <a:alpha val="42000"/>
                  </a:srgbClr>
                </a:gs>
              </a:gsLst>
              <a:lin ang="5400000"/>
            </a:gradFill>
            <a:ln cap="rnd">
              <a:noFill/>
              <a:prstDash val="solid"/>
              <a:round/>
            </a:ln>
          </p:spPr>
        </p:sp>
        <p:sp>
          <p:nvSpPr>
            <p:cNvPr name="TextBox 8" id="8"/>
            <p:cNvSpPr txBox="true"/>
            <p:nvPr/>
          </p:nvSpPr>
          <p:spPr>
            <a:xfrm>
              <a:off x="0" y="-38100"/>
              <a:ext cx="3510353" cy="28007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5787321" y="2112388"/>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532418" y="1176373"/>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Project Objective</a:t>
            </a:r>
          </a:p>
        </p:txBody>
      </p:sp>
      <p:sp>
        <p:nvSpPr>
          <p:cNvPr name="Freeform 11" id="11"/>
          <p:cNvSpPr/>
          <p:nvPr/>
        </p:nvSpPr>
        <p:spPr>
          <a:xfrm flipH="false" flipV="true" rot="0">
            <a:off x="12516796" y="5981210"/>
            <a:ext cx="5479758" cy="4114800"/>
          </a:xfrm>
          <a:custGeom>
            <a:avLst/>
            <a:gdLst/>
            <a:ahLst/>
            <a:cxnLst/>
            <a:rect r="r" b="b" t="t" l="l"/>
            <a:pathLst>
              <a:path h="4114800" w="5479758">
                <a:moveTo>
                  <a:pt x="0" y="4114800"/>
                </a:moveTo>
                <a:lnTo>
                  <a:pt x="5479758" y="4114800"/>
                </a:lnTo>
                <a:lnTo>
                  <a:pt x="5479758"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96445" y="176540"/>
            <a:ext cx="3793097" cy="4114800"/>
          </a:xfrm>
          <a:custGeom>
            <a:avLst/>
            <a:gdLst/>
            <a:ahLst/>
            <a:cxnLst/>
            <a:rect r="r" b="b" t="t" l="l"/>
            <a:pathLst>
              <a:path h="4114800" w="3793097">
                <a:moveTo>
                  <a:pt x="0" y="0"/>
                </a:moveTo>
                <a:lnTo>
                  <a:pt x="3793098" y="0"/>
                </a:lnTo>
                <a:lnTo>
                  <a:pt x="379309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378694" y="3049213"/>
            <a:ext cx="14328106" cy="5231130"/>
          </a:xfrm>
          <a:prstGeom prst="rect">
            <a:avLst/>
          </a:prstGeom>
        </p:spPr>
        <p:txBody>
          <a:bodyPr anchor="t" rtlCol="false" tIns="0" lIns="0" bIns="0" rIns="0">
            <a:spAutoFit/>
          </a:bodyPr>
          <a:lstStyle/>
          <a:p>
            <a:pPr algn="l">
              <a:lnSpc>
                <a:spcPts val="3510"/>
              </a:lnSpc>
            </a:pPr>
            <a:r>
              <a:rPr lang="en-US" sz="2250" spc="51" b="true">
                <a:solidFill>
                  <a:srgbClr val="FFFFFF"/>
                </a:solidFill>
                <a:latin typeface="Canva Sans Bold"/>
                <a:ea typeface="Canva Sans Bold"/>
                <a:cs typeface="Canva Sans Bold"/>
                <a:sym typeface="Canva Sans Bold"/>
              </a:rPr>
              <a:t>K</a:t>
            </a:r>
            <a:r>
              <a:rPr lang="en-US" sz="2250" spc="51" b="true">
                <a:solidFill>
                  <a:srgbClr val="FFFFFF"/>
                </a:solidFill>
                <a:latin typeface="Canva Sans Bold"/>
                <a:ea typeface="Canva Sans Bold"/>
                <a:cs typeface="Canva Sans Bold"/>
                <a:sym typeface="Canva Sans Bold"/>
              </a:rPr>
              <a:t>ey Objectives of the UPI Fraud Detection System</a:t>
            </a:r>
          </a:p>
          <a:p>
            <a:pPr algn="l">
              <a:lnSpc>
                <a:spcPts val="3510"/>
              </a:lnSpc>
            </a:pP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Identify fraudulent transactions using past UPI transaction data. </a:t>
            </a: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Train machine learning models to classify transactions as fraudulent or legitimate with high accuracy.</a:t>
            </a: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Analyze fraud trends to detect patterns such as unusual transaction amounts, locations, or times.</a:t>
            </a: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 Visualize fraud risks using interactive charts and graphs for better understanding.</a:t>
            </a: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Implementing multiple fraud detection techniques and using  supervised learning to detect any unusual transactions.</a:t>
            </a:r>
          </a:p>
          <a:p>
            <a:pPr algn="just" marL="485775" indent="-242888" lvl="1">
              <a:lnSpc>
                <a:spcPts val="3510"/>
              </a:lnSpc>
              <a:buFont typeface="Arial"/>
              <a:buChar char="•"/>
            </a:pPr>
            <a:r>
              <a:rPr lang="en-US" b="true" sz="2250" spc="51">
                <a:solidFill>
                  <a:srgbClr val="FFFFFF"/>
                </a:solidFill>
                <a:latin typeface="Canva Sans Bold"/>
                <a:ea typeface="Canva Sans Bold"/>
                <a:cs typeface="Canva Sans Bold"/>
                <a:sym typeface="Canva Sans Bold"/>
              </a:rPr>
              <a:t>Generate fraud reports and insights, providing details on high-risk transaction types, locations, and users.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3033324" y="1296005"/>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alphaModFix amt="31999"/>
            </a:blip>
            <a:stretch>
              <a:fillRect l="0" t="0" r="0" b="0"/>
            </a:stretch>
          </a:blipFill>
        </p:spPr>
      </p:sp>
      <p:sp>
        <p:nvSpPr>
          <p:cNvPr name="Freeform 5" id="5"/>
          <p:cNvSpPr/>
          <p:nvPr/>
        </p:nvSpPr>
        <p:spPr>
          <a:xfrm flipH="false" flipV="false" rot="0">
            <a:off x="11688797" y="-2150968"/>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41000"/>
            </a:blip>
            <a:stretch>
              <a:fillRect l="0" t="0" r="0" b="0"/>
            </a:stretch>
          </a:blipFill>
        </p:spPr>
      </p:sp>
      <p:sp>
        <p:nvSpPr>
          <p:cNvPr name="Freeform 6" id="6"/>
          <p:cNvSpPr/>
          <p:nvPr/>
        </p:nvSpPr>
        <p:spPr>
          <a:xfrm flipH="false" flipV="false" rot="0">
            <a:off x="-996918"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9" id="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2" id="1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4322100" y="2221007"/>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Load Data</a:t>
            </a:r>
          </a:p>
        </p:txBody>
      </p:sp>
      <p:sp>
        <p:nvSpPr>
          <p:cNvPr name="TextBox 23" id="23"/>
          <p:cNvSpPr txBox="true"/>
          <p:nvPr/>
        </p:nvSpPr>
        <p:spPr>
          <a:xfrm rot="0">
            <a:off x="6594647" y="101439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Load data</a:t>
            </a:r>
          </a:p>
        </p:txBody>
      </p:sp>
      <p:sp>
        <p:nvSpPr>
          <p:cNvPr name="TextBox 24" id="24"/>
          <p:cNvSpPr txBox="true"/>
          <p:nvPr/>
        </p:nvSpPr>
        <p:spPr>
          <a:xfrm rot="0">
            <a:off x="8751827" y="1029634"/>
            <a:ext cx="2376053" cy="299085"/>
          </a:xfrm>
          <a:prstGeom prst="rect">
            <a:avLst/>
          </a:prstGeom>
        </p:spPr>
        <p:txBody>
          <a:bodyPr anchor="t" rtlCol="false" tIns="0" lIns="0" bIns="0" rIns="0">
            <a:spAutoFit/>
          </a:bodyPr>
          <a:lstStyle/>
          <a:p>
            <a:pPr algn="ctr">
              <a:lnSpc>
                <a:spcPts val="2475"/>
              </a:lnSpc>
            </a:pPr>
            <a:r>
              <a:rPr lang="en-US" b="true" sz="1650" spc="37">
                <a:solidFill>
                  <a:srgbClr val="7AFFFF"/>
                </a:solidFill>
                <a:latin typeface="Canva Sans Bold"/>
                <a:ea typeface="Canva Sans Bold"/>
                <a:cs typeface="Canva Sans Bold"/>
                <a:sym typeface="Canva Sans Bold"/>
              </a:rPr>
              <a:t>Data Preprocessing</a:t>
            </a:r>
          </a:p>
        </p:txBody>
      </p:sp>
      <p:sp>
        <p:nvSpPr>
          <p:cNvPr name="TextBox 25" id="25"/>
          <p:cNvSpPr txBox="true"/>
          <p:nvPr/>
        </p:nvSpPr>
        <p:spPr>
          <a:xfrm rot="0">
            <a:off x="11289805" y="102201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Feature Selection </a:t>
            </a:r>
          </a:p>
        </p:txBody>
      </p:sp>
      <p:sp>
        <p:nvSpPr>
          <p:cNvPr name="TextBox 26" id="26"/>
          <p:cNvSpPr txBox="true"/>
          <p:nvPr/>
        </p:nvSpPr>
        <p:spPr>
          <a:xfrm rot="0">
            <a:off x="13656675"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Error handling</a:t>
            </a:r>
          </a:p>
        </p:txBody>
      </p:sp>
      <p:sp>
        <p:nvSpPr>
          <p:cNvPr name="TextBox 27" id="27"/>
          <p:cNvSpPr txBox="true"/>
          <p:nvPr/>
        </p:nvSpPr>
        <p:spPr>
          <a:xfrm rot="0">
            <a:off x="16028448" y="1029634"/>
            <a:ext cx="2080358" cy="306705"/>
          </a:xfrm>
          <a:prstGeom prst="rect">
            <a:avLst/>
          </a:prstGeom>
        </p:spPr>
        <p:txBody>
          <a:bodyPr anchor="t" rtlCol="false" tIns="0" lIns="0" bIns="0" rIns="0">
            <a:spAutoFit/>
          </a:bodyPr>
          <a:lstStyle/>
          <a:p>
            <a:pPr algn="ctr">
              <a:lnSpc>
                <a:spcPts val="2550"/>
              </a:lnSpc>
            </a:pPr>
            <a:r>
              <a:rPr lang="en-US" b="true" sz="1700" spc="39">
                <a:solidFill>
                  <a:srgbClr val="7AFFFF"/>
                </a:solidFill>
                <a:latin typeface="Canva Sans Bold"/>
                <a:ea typeface="Canva Sans Bold"/>
                <a:cs typeface="Canva Sans Bold"/>
                <a:sym typeface="Canva Sans Bold"/>
              </a:rPr>
              <a:t>Model Training </a:t>
            </a:r>
          </a:p>
        </p:txBody>
      </p:sp>
      <p:sp>
        <p:nvSpPr>
          <p:cNvPr name="TextBox 28" id="28"/>
          <p:cNvSpPr txBox="true"/>
          <p:nvPr/>
        </p:nvSpPr>
        <p:spPr>
          <a:xfrm rot="0">
            <a:off x="3015183" y="3702962"/>
            <a:ext cx="14864726" cy="6048375"/>
          </a:xfrm>
          <a:prstGeom prst="rect">
            <a:avLst/>
          </a:prstGeom>
        </p:spPr>
        <p:txBody>
          <a:bodyPr anchor="t" rtlCol="false" tIns="0" lIns="0" bIns="0" rIns="0">
            <a:spAutoFit/>
          </a:bodyPr>
          <a:lstStyle/>
          <a:p>
            <a:pPr algn="l">
              <a:lnSpc>
                <a:spcPts val="3749"/>
              </a:lnSpc>
            </a:pPr>
            <a:r>
              <a:rPr lang="en-US" sz="2499" spc="57" b="true">
                <a:solidFill>
                  <a:srgbClr val="FFFFFF"/>
                </a:solidFill>
                <a:latin typeface="Canva Sans Bold"/>
                <a:ea typeface="Canva Sans Bold"/>
                <a:cs typeface="Canva Sans Bold"/>
                <a:sym typeface="Canva Sans Bold"/>
              </a:rPr>
              <a:t>What data do we need?</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We use a dataset containing past UPI transactions in a CSV file.</a:t>
            </a:r>
          </a:p>
          <a:p>
            <a:pPr algn="l">
              <a:lnSpc>
                <a:spcPts val="3749"/>
              </a:lnSpc>
            </a:pPr>
            <a:r>
              <a:rPr lang="en-US" sz="2499" spc="57" b="true">
                <a:solidFill>
                  <a:srgbClr val="FFFFFF"/>
                </a:solidFill>
                <a:latin typeface="Canva Sans Bold"/>
                <a:ea typeface="Canva Sans Bold"/>
                <a:cs typeface="Canva Sans Bold"/>
                <a:sym typeface="Canva Sans Bold"/>
              </a:rPr>
              <a:t>Key Features in the Dataset:</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Transaction ID – Unique identifier for each transaction.</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Amount – The value of the transaction.</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Transaction Type – P2P (Person-to-Person), Merchant, Bill Payment, etc.</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Device Type – Mobile, Tablet, etc.</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Location – City and state where the transaction occurred.</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Transaction Status – Success or Failure.</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 Fraud Label – (1 = Fraud, 0 = Legitimate).</a:t>
            </a:r>
          </a:p>
          <a:p>
            <a:pPr algn="l">
              <a:lnSpc>
                <a:spcPts val="3749"/>
              </a:lnSpc>
            </a:pPr>
            <a:r>
              <a:rPr lang="en-US" sz="2499" spc="57" b="true">
                <a:solidFill>
                  <a:srgbClr val="FFFFFF"/>
                </a:solidFill>
                <a:latin typeface="Canva Sans Bold"/>
                <a:ea typeface="Canva Sans Bold"/>
                <a:cs typeface="Canva Sans Bold"/>
                <a:sym typeface="Canva Sans Bold"/>
              </a:rPr>
              <a:t>How do we load the data?</a:t>
            </a:r>
          </a:p>
          <a:p>
            <a:pPr algn="l" marL="539749" indent="-269875" lvl="1">
              <a:lnSpc>
                <a:spcPts val="3749"/>
              </a:lnSpc>
              <a:buFont typeface="Arial"/>
              <a:buChar char="•"/>
            </a:pPr>
            <a:r>
              <a:rPr lang="en-US" b="true" sz="2499" spc="57">
                <a:solidFill>
                  <a:srgbClr val="FFFFFF"/>
                </a:solidFill>
                <a:latin typeface="Canva Sans Bold"/>
                <a:ea typeface="Canva Sans Bold"/>
                <a:cs typeface="Canva Sans Bold"/>
                <a:sym typeface="Canva Sans Bold"/>
              </a:rPr>
              <a:t>We use Python and Pandas to load the CSV file into a Data Frame for further analysis.</a:t>
            </a:r>
          </a:p>
          <a:p>
            <a:pPr algn="l">
              <a:lnSpc>
                <a:spcPts val="3749"/>
              </a:lnSpc>
            </a:pPr>
          </a:p>
        </p:txBody>
      </p:sp>
      <p:sp>
        <p:nvSpPr>
          <p:cNvPr name="Freeform 29" id="29"/>
          <p:cNvSpPr/>
          <p:nvPr/>
        </p:nvSpPr>
        <p:spPr>
          <a:xfrm flipH="false" flipV="false" rot="0">
            <a:off x="2323827" y="3726735"/>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0" id="30"/>
          <p:cNvSpPr/>
          <p:nvPr/>
        </p:nvSpPr>
        <p:spPr>
          <a:xfrm flipH="false" flipV="false" rot="0">
            <a:off x="2304777" y="4638216"/>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1" id="31"/>
          <p:cNvSpPr/>
          <p:nvPr/>
        </p:nvSpPr>
        <p:spPr>
          <a:xfrm flipH="false" flipV="false" rot="0">
            <a:off x="2285727" y="8382000"/>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2" id="32"/>
          <p:cNvSpPr/>
          <p:nvPr/>
        </p:nvSpPr>
        <p:spPr>
          <a:xfrm flipH="false" flipV="false" rot="0">
            <a:off x="5421401" y="2898698"/>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65373" y="1336743"/>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31999"/>
            </a:blip>
            <a:stretch>
              <a:fillRect l="0" t="0" r="0" b="0"/>
            </a:stretch>
          </a:blipFill>
        </p:spPr>
      </p:sp>
      <p:sp>
        <p:nvSpPr>
          <p:cNvPr name="Freeform 5" id="5"/>
          <p:cNvSpPr/>
          <p:nvPr/>
        </p:nvSpPr>
        <p:spPr>
          <a:xfrm flipH="false" flipV="false" rot="0">
            <a:off x="12169112" y="-2246196"/>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41000"/>
            </a:blip>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62382" y="808418"/>
            <a:ext cx="2258979" cy="766281"/>
            <a:chOff x="0" y="0"/>
            <a:chExt cx="594958" cy="201819"/>
          </a:xfrm>
        </p:grpSpPr>
        <p:sp>
          <p:nvSpPr>
            <p:cNvPr name="Freeform 11" id="11"/>
            <p:cNvSpPr/>
            <p:nvPr/>
          </p:nvSpPr>
          <p:spPr>
            <a:xfrm flipH="false" flipV="false" rot="0">
              <a:off x="0" y="0"/>
              <a:ext cx="594958" cy="201819"/>
            </a:xfrm>
            <a:custGeom>
              <a:avLst/>
              <a:gdLst/>
              <a:ahLst/>
              <a:cxnLst/>
              <a:rect r="r" b="b" t="t" l="l"/>
              <a:pathLst>
                <a:path h="201819" w="594958">
                  <a:moveTo>
                    <a:pt x="34272" y="0"/>
                  </a:moveTo>
                  <a:lnTo>
                    <a:pt x="560686" y="0"/>
                  </a:lnTo>
                  <a:cubicBezTo>
                    <a:pt x="579614" y="0"/>
                    <a:pt x="594958" y="15344"/>
                    <a:pt x="594958" y="34272"/>
                  </a:cubicBezTo>
                  <a:lnTo>
                    <a:pt x="594958" y="167547"/>
                  </a:lnTo>
                  <a:cubicBezTo>
                    <a:pt x="594958" y="186475"/>
                    <a:pt x="579614" y="201819"/>
                    <a:pt x="560686" y="201819"/>
                  </a:cubicBezTo>
                  <a:lnTo>
                    <a:pt x="34272" y="201819"/>
                  </a:lnTo>
                  <a:cubicBezTo>
                    <a:pt x="15344" y="201819"/>
                    <a:pt x="0" y="186475"/>
                    <a:pt x="0" y="167547"/>
                  </a:cubicBezTo>
                  <a:lnTo>
                    <a:pt x="0" y="34272"/>
                  </a:lnTo>
                  <a:cubicBezTo>
                    <a:pt x="0" y="15344"/>
                    <a:pt x="15344" y="0"/>
                    <a:pt x="34272" y="0"/>
                  </a:cubicBezTo>
                  <a:close/>
                </a:path>
              </a:pathLst>
            </a:custGeom>
            <a:solidFill>
              <a:srgbClr val="001E2E"/>
            </a:solidFill>
            <a:ln w="38100" cap="sq">
              <a:solidFill>
                <a:srgbClr val="7AFFFF"/>
              </a:solidFill>
              <a:prstDash val="solid"/>
              <a:miter/>
            </a:ln>
          </p:spPr>
        </p:sp>
        <p:sp>
          <p:nvSpPr>
            <p:cNvPr name="TextBox 12" id="12"/>
            <p:cNvSpPr txBox="true"/>
            <p:nvPr/>
          </p:nvSpPr>
          <p:spPr>
            <a:xfrm>
              <a:off x="0" y="-66675"/>
              <a:ext cx="594958"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4387099" y="2641767"/>
            <a:ext cx="9513802"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Data Preprocessing</a:t>
            </a:r>
          </a:p>
        </p:txBody>
      </p:sp>
      <p:sp>
        <p:nvSpPr>
          <p:cNvPr name="TextBox 23" id="23"/>
          <p:cNvSpPr txBox="true"/>
          <p:nvPr/>
        </p:nvSpPr>
        <p:spPr>
          <a:xfrm rot="0">
            <a:off x="6519341"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Load data</a:t>
            </a:r>
          </a:p>
        </p:txBody>
      </p:sp>
      <p:sp>
        <p:nvSpPr>
          <p:cNvPr name="TextBox 24" id="24"/>
          <p:cNvSpPr txBox="true"/>
          <p:nvPr/>
        </p:nvSpPr>
        <p:spPr>
          <a:xfrm rot="0">
            <a:off x="8914401" y="1018204"/>
            <a:ext cx="2154942" cy="299085"/>
          </a:xfrm>
          <a:prstGeom prst="rect">
            <a:avLst/>
          </a:prstGeom>
        </p:spPr>
        <p:txBody>
          <a:bodyPr anchor="t" rtlCol="false" tIns="0" lIns="0" bIns="0" rIns="0">
            <a:spAutoFit/>
          </a:bodyPr>
          <a:lstStyle/>
          <a:p>
            <a:pPr algn="ctr">
              <a:lnSpc>
                <a:spcPts val="2475"/>
              </a:lnSpc>
            </a:pPr>
            <a:r>
              <a:rPr lang="en-US" b="true" sz="1650" spc="37">
                <a:solidFill>
                  <a:srgbClr val="7AFFFF"/>
                </a:solidFill>
                <a:latin typeface="Canva Sans Bold"/>
                <a:ea typeface="Canva Sans Bold"/>
                <a:cs typeface="Canva Sans Bold"/>
                <a:sym typeface="Canva Sans Bold"/>
              </a:rPr>
              <a:t>Data Preprocessing</a:t>
            </a:r>
          </a:p>
        </p:txBody>
      </p:sp>
      <p:sp>
        <p:nvSpPr>
          <p:cNvPr name="TextBox 25" id="25"/>
          <p:cNvSpPr txBox="true"/>
          <p:nvPr/>
        </p:nvSpPr>
        <p:spPr>
          <a:xfrm rot="0">
            <a:off x="11277041"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Feature Selection</a:t>
            </a:r>
          </a:p>
        </p:txBody>
      </p:sp>
      <p:sp>
        <p:nvSpPr>
          <p:cNvPr name="TextBox 26" id="26"/>
          <p:cNvSpPr txBox="true"/>
          <p:nvPr/>
        </p:nvSpPr>
        <p:spPr>
          <a:xfrm rot="0">
            <a:off x="13647500"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Error handling</a:t>
            </a:r>
          </a:p>
        </p:txBody>
      </p:sp>
      <p:sp>
        <p:nvSpPr>
          <p:cNvPr name="TextBox 27" id="27"/>
          <p:cNvSpPr txBox="true"/>
          <p:nvPr/>
        </p:nvSpPr>
        <p:spPr>
          <a:xfrm rot="0">
            <a:off x="16076073"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Model Training  </a:t>
            </a:r>
          </a:p>
        </p:txBody>
      </p:sp>
      <p:sp>
        <p:nvSpPr>
          <p:cNvPr name="TextBox 28" id="28"/>
          <p:cNvSpPr txBox="true"/>
          <p:nvPr/>
        </p:nvSpPr>
        <p:spPr>
          <a:xfrm rot="0">
            <a:off x="3452693" y="4441799"/>
            <a:ext cx="12070346" cy="3863340"/>
          </a:xfrm>
          <a:prstGeom prst="rect">
            <a:avLst/>
          </a:prstGeom>
        </p:spPr>
        <p:txBody>
          <a:bodyPr anchor="t" rtlCol="false" tIns="0" lIns="0" bIns="0" rIns="0">
            <a:spAutoFit/>
          </a:bodyPr>
          <a:lstStyle/>
          <a:p>
            <a:pPr algn="just">
              <a:lnSpc>
                <a:spcPts val="3899"/>
              </a:lnSpc>
              <a:spcBef>
                <a:spcPct val="0"/>
              </a:spcBef>
            </a:pPr>
            <a:r>
              <a:rPr lang="en-US" b="true" sz="2599" spc="59">
                <a:solidFill>
                  <a:srgbClr val="FFFFFF"/>
                </a:solidFill>
                <a:latin typeface="Canva Sans Bold"/>
                <a:ea typeface="Canva Sans Bold"/>
                <a:cs typeface="Canva Sans Bold"/>
                <a:sym typeface="Canva Sans Bold"/>
              </a:rPr>
              <a:t>Why is Preprocessing Imp</a:t>
            </a:r>
            <a:r>
              <a:rPr lang="en-US" b="true" sz="2599" spc="59">
                <a:solidFill>
                  <a:srgbClr val="FFFFFF"/>
                </a:solidFill>
                <a:latin typeface="Canva Sans Bold"/>
                <a:ea typeface="Canva Sans Bold"/>
                <a:cs typeface="Canva Sans Bold"/>
                <a:sym typeface="Canva Sans Bold"/>
              </a:rPr>
              <a:t>ortant?</a:t>
            </a:r>
          </a:p>
          <a:p>
            <a:pPr algn="just" marL="561339" indent="-280669" lvl="1">
              <a:lnSpc>
                <a:spcPts val="3899"/>
              </a:lnSpc>
              <a:buFont typeface="Arial"/>
              <a:buChar char="•"/>
            </a:pPr>
            <a:r>
              <a:rPr lang="en-US" b="true" sz="2599" spc="59">
                <a:solidFill>
                  <a:srgbClr val="FFFFFF"/>
                </a:solidFill>
                <a:latin typeface="Canva Sans Bold"/>
                <a:ea typeface="Canva Sans Bold"/>
                <a:cs typeface="Canva Sans Bold"/>
                <a:sym typeface="Canva Sans Bold"/>
              </a:rPr>
              <a:t>The dataset may have missing values, duplicates, or inconsistent formats that need to be fixed before training our AI model.</a:t>
            </a:r>
          </a:p>
          <a:p>
            <a:pPr algn="just">
              <a:lnSpc>
                <a:spcPts val="3899"/>
              </a:lnSpc>
              <a:spcBef>
                <a:spcPct val="0"/>
              </a:spcBef>
            </a:pPr>
            <a:r>
              <a:rPr lang="en-US" b="true" sz="2599" spc="59">
                <a:solidFill>
                  <a:srgbClr val="FFFFFF"/>
                </a:solidFill>
                <a:latin typeface="Canva Sans Bold"/>
                <a:ea typeface="Canva Sans Bold"/>
                <a:cs typeface="Canva Sans Bold"/>
                <a:sym typeface="Canva Sans Bold"/>
              </a:rPr>
              <a:t>Preprocessing Steps:</a:t>
            </a:r>
          </a:p>
          <a:p>
            <a:pPr algn="just" marL="561339" indent="-280669" lvl="1">
              <a:lnSpc>
                <a:spcPts val="3899"/>
              </a:lnSpc>
              <a:buFont typeface="Arial"/>
              <a:buChar char="•"/>
            </a:pPr>
            <a:r>
              <a:rPr lang="en-US" b="true" sz="2599" spc="59">
                <a:solidFill>
                  <a:srgbClr val="FFFFFF"/>
                </a:solidFill>
                <a:latin typeface="Canva Sans Bold"/>
                <a:ea typeface="Canva Sans Bold"/>
                <a:cs typeface="Canva Sans Bold"/>
                <a:sym typeface="Canva Sans Bold"/>
              </a:rPr>
              <a:t>Remove duplicate and incorrect entries.</a:t>
            </a:r>
          </a:p>
          <a:p>
            <a:pPr algn="just" marL="561339" indent="-280669" lvl="1">
              <a:lnSpc>
                <a:spcPts val="3899"/>
              </a:lnSpc>
              <a:buFont typeface="Arial"/>
              <a:buChar char="•"/>
            </a:pPr>
            <a:r>
              <a:rPr lang="en-US" b="true" sz="2599" spc="59">
                <a:solidFill>
                  <a:srgbClr val="FFFFFF"/>
                </a:solidFill>
                <a:latin typeface="Canva Sans Bold"/>
                <a:ea typeface="Canva Sans Bold"/>
                <a:cs typeface="Canva Sans Bold"/>
                <a:sym typeface="Canva Sans Bold"/>
              </a:rPr>
              <a:t>Convert categorical data (e.g., City Name → Categorical Number).</a:t>
            </a:r>
          </a:p>
          <a:p>
            <a:pPr algn="just" marL="561339" indent="-280669" lvl="1">
              <a:lnSpc>
                <a:spcPts val="3899"/>
              </a:lnSpc>
              <a:buFont typeface="Arial"/>
              <a:buChar char="•"/>
            </a:pPr>
            <a:r>
              <a:rPr lang="en-US" b="true" sz="2599" spc="59">
                <a:solidFill>
                  <a:srgbClr val="FFFFFF"/>
                </a:solidFill>
                <a:latin typeface="Canva Sans Bold"/>
                <a:ea typeface="Canva Sans Bold"/>
                <a:cs typeface="Canva Sans Bold"/>
                <a:sym typeface="Canva Sans Bold"/>
              </a:rPr>
              <a:t>Normalize numerical values for better model accuracy.</a:t>
            </a:r>
          </a:p>
          <a:p>
            <a:pPr algn="just" marL="561339" indent="-280669" lvl="1">
              <a:lnSpc>
                <a:spcPts val="3899"/>
              </a:lnSpc>
              <a:buFont typeface="Arial"/>
              <a:buChar char="•"/>
            </a:pPr>
            <a:r>
              <a:rPr lang="en-US" b="true" sz="2599" spc="59">
                <a:solidFill>
                  <a:srgbClr val="FFFFFF"/>
                </a:solidFill>
                <a:latin typeface="Canva Sans Bold"/>
                <a:ea typeface="Canva Sans Bold"/>
                <a:cs typeface="Canva Sans Bold"/>
                <a:sym typeface="Canva Sans Bold"/>
              </a:rPr>
              <a:t>Handle missing values by filling them with the median or mean.</a:t>
            </a:r>
          </a:p>
        </p:txBody>
      </p:sp>
      <p:sp>
        <p:nvSpPr>
          <p:cNvPr name="Freeform 29" id="29"/>
          <p:cNvSpPr/>
          <p:nvPr/>
        </p:nvSpPr>
        <p:spPr>
          <a:xfrm flipH="false" flipV="false" rot="0">
            <a:off x="2713292" y="4456598"/>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8"/>
            <a:stretch>
              <a:fillRect l="0" t="0" r="0" b="0"/>
            </a:stretch>
          </a:blipFill>
        </p:spPr>
      </p:sp>
      <p:sp>
        <p:nvSpPr>
          <p:cNvPr name="Freeform 30" id="30"/>
          <p:cNvSpPr/>
          <p:nvPr/>
        </p:nvSpPr>
        <p:spPr>
          <a:xfrm flipH="false" flipV="false" rot="0">
            <a:off x="2713292" y="5906285"/>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1" id="31"/>
          <p:cNvSpPr/>
          <p:nvPr/>
        </p:nvSpPr>
        <p:spPr>
          <a:xfrm flipH="false" flipV="false" rot="0">
            <a:off x="5429250" y="3303211"/>
            <a:ext cx="7315200" cy="614253"/>
          </a:xfrm>
          <a:custGeom>
            <a:avLst/>
            <a:gdLst/>
            <a:ahLst/>
            <a:cxnLst/>
            <a:rect r="r" b="b" t="t" l="l"/>
            <a:pathLst>
              <a:path h="614253" w="7315200">
                <a:moveTo>
                  <a:pt x="0" y="0"/>
                </a:moveTo>
                <a:lnTo>
                  <a:pt x="7315200" y="0"/>
                </a:lnTo>
                <a:lnTo>
                  <a:pt x="7315200" y="614254"/>
                </a:lnTo>
                <a:lnTo>
                  <a:pt x="0" y="6142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765373" y="2249973"/>
            <a:ext cx="10229950" cy="13186708"/>
          </a:xfrm>
          <a:custGeom>
            <a:avLst/>
            <a:gdLst/>
            <a:ahLst/>
            <a:cxnLst/>
            <a:rect r="r" b="b" t="t" l="l"/>
            <a:pathLst>
              <a:path h="13186708" w="10229950">
                <a:moveTo>
                  <a:pt x="0" y="0"/>
                </a:moveTo>
                <a:lnTo>
                  <a:pt x="10229950" y="0"/>
                </a:lnTo>
                <a:lnTo>
                  <a:pt x="10229950" y="13186708"/>
                </a:lnTo>
                <a:lnTo>
                  <a:pt x="0" y="13186708"/>
                </a:lnTo>
                <a:lnTo>
                  <a:pt x="0" y="0"/>
                </a:lnTo>
                <a:close/>
              </a:path>
            </a:pathLst>
          </a:custGeom>
          <a:blipFill>
            <a:blip r:embed="rId4">
              <a:alphaModFix amt="31999"/>
            </a:blip>
            <a:stretch>
              <a:fillRect l="0" t="0" r="0" b="0"/>
            </a:stretch>
          </a:blipFill>
        </p:spPr>
      </p:sp>
      <p:sp>
        <p:nvSpPr>
          <p:cNvPr name="Freeform 5" id="5"/>
          <p:cNvSpPr/>
          <p:nvPr/>
        </p:nvSpPr>
        <p:spPr>
          <a:xfrm flipH="false" flipV="false" rot="0">
            <a:off x="11885664" y="-234800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61000"/>
            </a:blip>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66675" y="2226224"/>
            <a:ext cx="18288000" cy="391795"/>
          </a:xfrm>
          <a:prstGeom prst="rect">
            <a:avLst/>
          </a:prstGeom>
        </p:spPr>
        <p:txBody>
          <a:bodyPr anchor="t" rtlCol="false" tIns="0" lIns="0" bIns="0" rIns="0">
            <a:spAutoFit/>
          </a:bodyPr>
          <a:lstStyle/>
          <a:p>
            <a:pPr algn="ctr">
              <a:lnSpc>
                <a:spcPts val="2720"/>
              </a:lnSpc>
            </a:pPr>
            <a:r>
              <a:rPr lang="en-US" sz="3400" b="true">
                <a:solidFill>
                  <a:srgbClr val="7AFFFF"/>
                </a:solidFill>
                <a:latin typeface="TT Autonomous Bold"/>
                <a:ea typeface="TT Autonomous Bold"/>
                <a:cs typeface="TT Autonomous Bold"/>
                <a:sym typeface="TT Autonomous Bold"/>
              </a:rPr>
              <a:t>Feature  Selection</a:t>
            </a:r>
          </a:p>
        </p:txBody>
      </p:sp>
      <p:sp>
        <p:nvSpPr>
          <p:cNvPr name="TextBox 23" id="23"/>
          <p:cNvSpPr txBox="true"/>
          <p:nvPr/>
        </p:nvSpPr>
        <p:spPr>
          <a:xfrm rot="0">
            <a:off x="6519341" y="99915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Load data</a:t>
            </a:r>
          </a:p>
        </p:txBody>
      </p:sp>
      <p:sp>
        <p:nvSpPr>
          <p:cNvPr name="TextBox 24" id="24"/>
          <p:cNvSpPr txBox="true"/>
          <p:nvPr/>
        </p:nvSpPr>
        <p:spPr>
          <a:xfrm rot="0">
            <a:off x="8775675" y="1006774"/>
            <a:ext cx="2309308" cy="306705"/>
          </a:xfrm>
          <a:prstGeom prst="rect">
            <a:avLst/>
          </a:prstGeom>
        </p:spPr>
        <p:txBody>
          <a:bodyPr anchor="t" rtlCol="false" tIns="0" lIns="0" bIns="0" rIns="0">
            <a:spAutoFit/>
          </a:bodyPr>
          <a:lstStyle/>
          <a:p>
            <a:pPr algn="ctr">
              <a:lnSpc>
                <a:spcPts val="2550"/>
              </a:lnSpc>
            </a:pPr>
            <a:r>
              <a:rPr lang="en-US" b="true" sz="1700" spc="39">
                <a:solidFill>
                  <a:srgbClr val="7AFFFF"/>
                </a:solidFill>
                <a:latin typeface="Canva Sans Bold"/>
                <a:ea typeface="Canva Sans Bold"/>
                <a:cs typeface="Canva Sans Bold"/>
                <a:sym typeface="Canva Sans Bold"/>
              </a:rPr>
              <a:t>Data Preprocessing</a:t>
            </a:r>
          </a:p>
        </p:txBody>
      </p:sp>
      <p:sp>
        <p:nvSpPr>
          <p:cNvPr name="TextBox 25" id="25"/>
          <p:cNvSpPr txBox="true"/>
          <p:nvPr/>
        </p:nvSpPr>
        <p:spPr>
          <a:xfrm rot="0">
            <a:off x="11271447" y="99915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Feature Selection </a:t>
            </a:r>
          </a:p>
        </p:txBody>
      </p:sp>
      <p:sp>
        <p:nvSpPr>
          <p:cNvPr name="TextBox 26" id="26"/>
          <p:cNvSpPr txBox="true"/>
          <p:nvPr/>
        </p:nvSpPr>
        <p:spPr>
          <a:xfrm rot="0">
            <a:off x="13647500" y="99915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Error handling</a:t>
            </a:r>
          </a:p>
        </p:txBody>
      </p:sp>
      <p:sp>
        <p:nvSpPr>
          <p:cNvPr name="TextBox 27" id="27"/>
          <p:cNvSpPr txBox="true"/>
          <p:nvPr/>
        </p:nvSpPr>
        <p:spPr>
          <a:xfrm rot="0">
            <a:off x="16037973"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Model Training </a:t>
            </a:r>
          </a:p>
        </p:txBody>
      </p:sp>
      <p:sp>
        <p:nvSpPr>
          <p:cNvPr name="TextBox 28" id="28"/>
          <p:cNvSpPr txBox="true"/>
          <p:nvPr/>
        </p:nvSpPr>
        <p:spPr>
          <a:xfrm rot="0">
            <a:off x="3378420" y="3908548"/>
            <a:ext cx="12872650" cy="803910"/>
          </a:xfrm>
          <a:prstGeom prst="rect">
            <a:avLst/>
          </a:prstGeom>
        </p:spPr>
        <p:txBody>
          <a:bodyPr anchor="t" rtlCol="false" tIns="0" lIns="0" bIns="0" rIns="0">
            <a:spAutoFit/>
          </a:bodyPr>
          <a:lstStyle/>
          <a:p>
            <a:pPr algn="l">
              <a:lnSpc>
                <a:spcPts val="3225"/>
              </a:lnSpc>
              <a:spcBef>
                <a:spcPct val="0"/>
              </a:spcBef>
            </a:pPr>
            <a:r>
              <a:rPr lang="en-US" b="true" sz="2150" spc="49">
                <a:solidFill>
                  <a:srgbClr val="FFFFFF"/>
                </a:solidFill>
                <a:latin typeface="Canva Sans Bold"/>
                <a:ea typeface="Canva Sans Bold"/>
                <a:cs typeface="Canva Sans Bold"/>
                <a:sym typeface="Canva Sans Bold"/>
              </a:rPr>
              <a:t>Feature selection helps in choosing the most relevant transaction details to improve fraud detection accuracy and model performance.</a:t>
            </a:r>
          </a:p>
        </p:txBody>
      </p:sp>
      <p:sp>
        <p:nvSpPr>
          <p:cNvPr name="TextBox 29" id="29"/>
          <p:cNvSpPr txBox="true"/>
          <p:nvPr/>
        </p:nvSpPr>
        <p:spPr>
          <a:xfrm rot="0">
            <a:off x="3220251" y="4819008"/>
            <a:ext cx="14340289" cy="5309235"/>
          </a:xfrm>
          <a:prstGeom prst="rect">
            <a:avLst/>
          </a:prstGeom>
        </p:spPr>
        <p:txBody>
          <a:bodyPr anchor="t" rtlCol="false" tIns="0" lIns="0" bIns="0" rIns="0">
            <a:spAutoFit/>
          </a:bodyPr>
          <a:lstStyle/>
          <a:p>
            <a:pPr algn="just">
              <a:lnSpc>
                <a:spcPts val="3225"/>
              </a:lnSpc>
              <a:spcBef>
                <a:spcPct val="0"/>
              </a:spcBef>
            </a:pPr>
            <a:r>
              <a:rPr lang="en-US" b="true" sz="2150" spc="49">
                <a:solidFill>
                  <a:srgbClr val="FFFFFF"/>
                </a:solidFill>
                <a:latin typeface="Canva Sans Bold"/>
                <a:ea typeface="Canva Sans Bold"/>
                <a:cs typeface="Canva Sans Bold"/>
                <a:sym typeface="Canva Sans Bold"/>
              </a:rPr>
              <a:t> Key Features:</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Transaction Amount – Unusual amounts may indicate fraud.</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Transaction Type – Some types (e.g., instant transfers) are riskier.</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Device Type – Multiple devices may indicate fraud.</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Transaction Status – Helps in identifying fraud patterns.</a:t>
            </a:r>
          </a:p>
          <a:p>
            <a:pPr algn="just">
              <a:lnSpc>
                <a:spcPts val="3225"/>
              </a:lnSpc>
            </a:pPr>
            <a:r>
              <a:rPr lang="en-US" b="true" sz="2150" spc="49">
                <a:solidFill>
                  <a:srgbClr val="FFFFFF"/>
                </a:solidFill>
                <a:latin typeface="Canva Sans Bold"/>
                <a:ea typeface="Canva Sans Bold"/>
                <a:cs typeface="Canva Sans Bold"/>
                <a:sym typeface="Canva Sans Bold"/>
              </a:rPr>
              <a:t> Splitting Data for Model Training:</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Features (X): Selected transaction details.</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Labels (y): Fraudulent (1) or Legitimate (0).</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Train-Test Split: 80% training, 20% testing for model learning.</a:t>
            </a:r>
          </a:p>
          <a:p>
            <a:pPr algn="just">
              <a:lnSpc>
                <a:spcPts val="3225"/>
              </a:lnSpc>
            </a:pPr>
            <a:r>
              <a:rPr lang="en-US" b="true" sz="2150" spc="49">
                <a:solidFill>
                  <a:srgbClr val="FFFFFF"/>
                </a:solidFill>
                <a:latin typeface="Canva Sans Bold"/>
                <a:ea typeface="Canva Sans Bold"/>
                <a:cs typeface="Canva Sans Bold"/>
                <a:sym typeface="Canva Sans Bold"/>
              </a:rPr>
              <a:t>Why is Feature Selection Important?</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Improves fraud detection accuracy.</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Reduces unnecessary data.</a:t>
            </a:r>
          </a:p>
          <a:p>
            <a:pPr algn="just" marL="464186" indent="-232093" lvl="1">
              <a:lnSpc>
                <a:spcPts val="3225"/>
              </a:lnSpc>
              <a:buFont typeface="Arial"/>
              <a:buChar char="•"/>
            </a:pPr>
            <a:r>
              <a:rPr lang="en-US" b="true" sz="2150" spc="49">
                <a:solidFill>
                  <a:srgbClr val="FFFFFF"/>
                </a:solidFill>
                <a:latin typeface="Canva Sans Bold"/>
                <a:ea typeface="Canva Sans Bold"/>
                <a:cs typeface="Canva Sans Bold"/>
                <a:sym typeface="Canva Sans Bold"/>
              </a:rPr>
              <a:t>Enhances model efficiency.</a:t>
            </a:r>
          </a:p>
        </p:txBody>
      </p:sp>
      <p:sp>
        <p:nvSpPr>
          <p:cNvPr name="Freeform 30" id="30"/>
          <p:cNvSpPr/>
          <p:nvPr/>
        </p:nvSpPr>
        <p:spPr>
          <a:xfrm flipH="false" flipV="false" rot="0">
            <a:off x="2673846" y="4803519"/>
            <a:ext cx="517830" cy="514809"/>
          </a:xfrm>
          <a:custGeom>
            <a:avLst/>
            <a:gdLst/>
            <a:ahLst/>
            <a:cxnLst/>
            <a:rect r="r" b="b" t="t" l="l"/>
            <a:pathLst>
              <a:path h="514809" w="517830">
                <a:moveTo>
                  <a:pt x="0" y="0"/>
                </a:moveTo>
                <a:lnTo>
                  <a:pt x="517830" y="0"/>
                </a:lnTo>
                <a:lnTo>
                  <a:pt x="517830" y="514810"/>
                </a:lnTo>
                <a:lnTo>
                  <a:pt x="0" y="514810"/>
                </a:lnTo>
                <a:lnTo>
                  <a:pt x="0" y="0"/>
                </a:lnTo>
                <a:close/>
              </a:path>
            </a:pathLst>
          </a:custGeom>
          <a:blipFill>
            <a:blip r:embed="rId8"/>
            <a:stretch>
              <a:fillRect l="0" t="0" r="0" b="0"/>
            </a:stretch>
          </a:blipFill>
        </p:spPr>
      </p:sp>
      <p:sp>
        <p:nvSpPr>
          <p:cNvPr name="Freeform 31" id="31"/>
          <p:cNvSpPr/>
          <p:nvPr/>
        </p:nvSpPr>
        <p:spPr>
          <a:xfrm flipH="false" flipV="false" rot="0">
            <a:off x="2673846" y="6835416"/>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2" id="32"/>
          <p:cNvSpPr/>
          <p:nvPr/>
        </p:nvSpPr>
        <p:spPr>
          <a:xfrm flipH="false" flipV="false" rot="0">
            <a:off x="2635746" y="8481147"/>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
        <p:nvSpPr>
          <p:cNvPr name="Freeform 33" id="33"/>
          <p:cNvSpPr/>
          <p:nvPr/>
        </p:nvSpPr>
        <p:spPr>
          <a:xfrm flipH="false" flipV="false" rot="0">
            <a:off x="5438775" y="2866448"/>
            <a:ext cx="7315200" cy="614253"/>
          </a:xfrm>
          <a:custGeom>
            <a:avLst/>
            <a:gdLst/>
            <a:ahLst/>
            <a:cxnLst/>
            <a:rect r="r" b="b" t="t" l="l"/>
            <a:pathLst>
              <a:path h="614253" w="7315200">
                <a:moveTo>
                  <a:pt x="0" y="0"/>
                </a:moveTo>
                <a:lnTo>
                  <a:pt x="7315200" y="0"/>
                </a:lnTo>
                <a:lnTo>
                  <a:pt x="7315200" y="614254"/>
                </a:lnTo>
                <a:lnTo>
                  <a:pt x="0" y="6142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4" id="34"/>
          <p:cNvSpPr/>
          <p:nvPr/>
        </p:nvSpPr>
        <p:spPr>
          <a:xfrm flipH="false" flipV="false" rot="0">
            <a:off x="2740521" y="3838556"/>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121B"/>
        </a:solidFill>
      </p:bgPr>
    </p:bg>
    <p:spTree>
      <p:nvGrpSpPr>
        <p:cNvPr id="1" name=""/>
        <p:cNvGrpSpPr/>
        <p:nvPr/>
      </p:nvGrpSpPr>
      <p:grpSpPr>
        <a:xfrm>
          <a:off x="0" y="0"/>
          <a:ext cx="0" cy="0"/>
          <a:chOff x="0" y="0"/>
          <a:chExt cx="0" cy="0"/>
        </a:xfrm>
      </p:grpSpPr>
      <p:sp>
        <p:nvSpPr>
          <p:cNvPr name="Freeform 2" id="2"/>
          <p:cNvSpPr/>
          <p:nvPr/>
        </p:nvSpPr>
        <p:spPr>
          <a:xfrm flipH="false" flipV="true" rot="0">
            <a:off x="-3111598" y="4914258"/>
            <a:ext cx="10922401" cy="6732171"/>
          </a:xfrm>
          <a:custGeom>
            <a:avLst/>
            <a:gdLst/>
            <a:ahLst/>
            <a:cxnLst/>
            <a:rect r="r" b="b" t="t" l="l"/>
            <a:pathLst>
              <a:path h="6732171" w="10922401">
                <a:moveTo>
                  <a:pt x="0" y="6732170"/>
                </a:moveTo>
                <a:lnTo>
                  <a:pt x="10922401" y="6732170"/>
                </a:lnTo>
                <a:lnTo>
                  <a:pt x="10922401" y="0"/>
                </a:lnTo>
                <a:lnTo>
                  <a:pt x="0" y="0"/>
                </a:lnTo>
                <a:lnTo>
                  <a:pt x="0" y="6732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447546" y="551379"/>
            <a:ext cx="10922401" cy="6732171"/>
          </a:xfrm>
          <a:custGeom>
            <a:avLst/>
            <a:gdLst/>
            <a:ahLst/>
            <a:cxnLst/>
            <a:rect r="r" b="b" t="t" l="l"/>
            <a:pathLst>
              <a:path h="6732171" w="10922401">
                <a:moveTo>
                  <a:pt x="10922400" y="0"/>
                </a:moveTo>
                <a:lnTo>
                  <a:pt x="0" y="0"/>
                </a:lnTo>
                <a:lnTo>
                  <a:pt x="0" y="6732171"/>
                </a:lnTo>
                <a:lnTo>
                  <a:pt x="10922400" y="6732171"/>
                </a:lnTo>
                <a:lnTo>
                  <a:pt x="10922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2812935" y="2019652"/>
            <a:ext cx="10229950" cy="13186708"/>
          </a:xfrm>
          <a:custGeom>
            <a:avLst/>
            <a:gdLst/>
            <a:ahLst/>
            <a:cxnLst/>
            <a:rect r="r" b="b" t="t" l="l"/>
            <a:pathLst>
              <a:path h="13186708" w="10229950">
                <a:moveTo>
                  <a:pt x="0" y="0"/>
                </a:moveTo>
                <a:lnTo>
                  <a:pt x="10229950" y="0"/>
                </a:lnTo>
                <a:lnTo>
                  <a:pt x="10229950" y="13186707"/>
                </a:lnTo>
                <a:lnTo>
                  <a:pt x="0" y="13186707"/>
                </a:lnTo>
                <a:lnTo>
                  <a:pt x="0" y="0"/>
                </a:lnTo>
                <a:close/>
              </a:path>
            </a:pathLst>
          </a:custGeom>
          <a:blipFill>
            <a:blip r:embed="rId4">
              <a:alphaModFix amt="30000"/>
            </a:blip>
            <a:stretch>
              <a:fillRect l="0" t="0" r="0" b="0"/>
            </a:stretch>
          </a:blipFill>
        </p:spPr>
      </p:sp>
      <p:sp>
        <p:nvSpPr>
          <p:cNvPr name="Freeform 5" id="5"/>
          <p:cNvSpPr/>
          <p:nvPr/>
        </p:nvSpPr>
        <p:spPr>
          <a:xfrm flipH="false" flipV="false" rot="0">
            <a:off x="11726633" y="-2398512"/>
            <a:ext cx="7684389" cy="8229600"/>
          </a:xfrm>
          <a:custGeom>
            <a:avLst/>
            <a:gdLst/>
            <a:ahLst/>
            <a:cxnLst/>
            <a:rect r="r" b="b" t="t" l="l"/>
            <a:pathLst>
              <a:path h="8229600" w="7684389">
                <a:moveTo>
                  <a:pt x="0" y="0"/>
                </a:moveTo>
                <a:lnTo>
                  <a:pt x="7684389" y="0"/>
                </a:lnTo>
                <a:lnTo>
                  <a:pt x="7684389" y="8229600"/>
                </a:lnTo>
                <a:lnTo>
                  <a:pt x="0" y="8229600"/>
                </a:lnTo>
                <a:lnTo>
                  <a:pt x="0" y="0"/>
                </a:lnTo>
                <a:close/>
              </a:path>
            </a:pathLst>
          </a:custGeom>
          <a:blipFill>
            <a:blip r:embed="rId5">
              <a:alphaModFix amt="31000"/>
            </a:blip>
            <a:stretch>
              <a:fillRect l="0" t="0" r="0" b="0"/>
            </a:stretch>
          </a:blipFill>
        </p:spPr>
      </p:sp>
      <p:sp>
        <p:nvSpPr>
          <p:cNvPr name="Freeform 6" id="6"/>
          <p:cNvSpPr/>
          <p:nvPr/>
        </p:nvSpPr>
        <p:spPr>
          <a:xfrm flipH="false" flipV="false" rot="0">
            <a:off x="-1046209" y="969886"/>
            <a:ext cx="7315200" cy="443345"/>
          </a:xfrm>
          <a:custGeom>
            <a:avLst/>
            <a:gdLst/>
            <a:ahLst/>
            <a:cxnLst/>
            <a:rect r="r" b="b" t="t" l="l"/>
            <a:pathLst>
              <a:path h="443345" w="7315200">
                <a:moveTo>
                  <a:pt x="0" y="0"/>
                </a:moveTo>
                <a:lnTo>
                  <a:pt x="7315200" y="0"/>
                </a:lnTo>
                <a:lnTo>
                  <a:pt x="7315200" y="443346"/>
                </a:lnTo>
                <a:lnTo>
                  <a:pt x="0" y="443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6461157" y="808418"/>
            <a:ext cx="2213848" cy="766281"/>
            <a:chOff x="0" y="0"/>
            <a:chExt cx="583071" cy="201819"/>
          </a:xfrm>
        </p:grpSpPr>
        <p:sp>
          <p:nvSpPr>
            <p:cNvPr name="Freeform 8" id="8"/>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9" id="9"/>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0" id="10"/>
          <p:cNvGrpSpPr/>
          <p:nvPr/>
        </p:nvGrpSpPr>
        <p:grpSpPr>
          <a:xfrm rot="0">
            <a:off x="8832930" y="808418"/>
            <a:ext cx="2213848" cy="766281"/>
            <a:chOff x="0" y="0"/>
            <a:chExt cx="583071" cy="201819"/>
          </a:xfrm>
        </p:grpSpPr>
        <p:sp>
          <p:nvSpPr>
            <p:cNvPr name="Freeform 11" id="11"/>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2" id="12"/>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3" id="13"/>
          <p:cNvGrpSpPr/>
          <p:nvPr/>
        </p:nvGrpSpPr>
        <p:grpSpPr>
          <a:xfrm rot="0">
            <a:off x="11204702" y="808418"/>
            <a:ext cx="2213848" cy="766281"/>
            <a:chOff x="0" y="0"/>
            <a:chExt cx="583071" cy="201819"/>
          </a:xfrm>
        </p:grpSpPr>
        <p:sp>
          <p:nvSpPr>
            <p:cNvPr name="Freeform 14" id="14"/>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a:ln cap="sq">
              <a:noFill/>
              <a:prstDash val="solid"/>
              <a:miter/>
            </a:ln>
          </p:spPr>
        </p:sp>
        <p:sp>
          <p:nvSpPr>
            <p:cNvPr name="TextBox 15" id="15"/>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6" id="16"/>
          <p:cNvGrpSpPr/>
          <p:nvPr/>
        </p:nvGrpSpPr>
        <p:grpSpPr>
          <a:xfrm rot="0">
            <a:off x="13576475" y="808418"/>
            <a:ext cx="2213848" cy="766281"/>
            <a:chOff x="0" y="0"/>
            <a:chExt cx="583071" cy="201819"/>
          </a:xfrm>
        </p:grpSpPr>
        <p:sp>
          <p:nvSpPr>
            <p:cNvPr name="Freeform 17" id="17"/>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001E2E"/>
            </a:solidFill>
            <a:ln w="38100" cap="sq">
              <a:solidFill>
                <a:srgbClr val="7AFFFF"/>
              </a:solidFill>
              <a:prstDash val="solid"/>
              <a:miter/>
            </a:ln>
          </p:spPr>
        </p:sp>
        <p:sp>
          <p:nvSpPr>
            <p:cNvPr name="TextBox 18" id="18"/>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grpSp>
        <p:nvGrpSpPr>
          <p:cNvPr name="Group 19" id="19"/>
          <p:cNvGrpSpPr/>
          <p:nvPr/>
        </p:nvGrpSpPr>
        <p:grpSpPr>
          <a:xfrm rot="0">
            <a:off x="15948247" y="808418"/>
            <a:ext cx="2213848" cy="766281"/>
            <a:chOff x="0" y="0"/>
            <a:chExt cx="583071" cy="201819"/>
          </a:xfrm>
        </p:grpSpPr>
        <p:sp>
          <p:nvSpPr>
            <p:cNvPr name="Freeform 20" id="20"/>
            <p:cNvSpPr/>
            <p:nvPr/>
          </p:nvSpPr>
          <p:spPr>
            <a:xfrm flipH="false" flipV="false" rot="0">
              <a:off x="0" y="0"/>
              <a:ext cx="583071" cy="201819"/>
            </a:xfrm>
            <a:custGeom>
              <a:avLst/>
              <a:gdLst/>
              <a:ahLst/>
              <a:cxnLst/>
              <a:rect r="r" b="b" t="t" l="l"/>
              <a:pathLst>
                <a:path h="201819" w="583071">
                  <a:moveTo>
                    <a:pt x="34970" y="0"/>
                  </a:moveTo>
                  <a:lnTo>
                    <a:pt x="548101" y="0"/>
                  </a:lnTo>
                  <a:cubicBezTo>
                    <a:pt x="557375" y="0"/>
                    <a:pt x="566270" y="3684"/>
                    <a:pt x="572829" y="10243"/>
                  </a:cubicBezTo>
                  <a:cubicBezTo>
                    <a:pt x="579387" y="16801"/>
                    <a:pt x="583071" y="25696"/>
                    <a:pt x="583071" y="34970"/>
                  </a:cubicBezTo>
                  <a:lnTo>
                    <a:pt x="583071" y="166849"/>
                  </a:lnTo>
                  <a:cubicBezTo>
                    <a:pt x="583071" y="176123"/>
                    <a:pt x="579387" y="185018"/>
                    <a:pt x="572829" y="191576"/>
                  </a:cubicBezTo>
                  <a:cubicBezTo>
                    <a:pt x="566270" y="198135"/>
                    <a:pt x="557375" y="201819"/>
                    <a:pt x="548101" y="201819"/>
                  </a:cubicBezTo>
                  <a:lnTo>
                    <a:pt x="34970" y="201819"/>
                  </a:lnTo>
                  <a:cubicBezTo>
                    <a:pt x="25696" y="201819"/>
                    <a:pt x="16801" y="198135"/>
                    <a:pt x="10243" y="191576"/>
                  </a:cubicBezTo>
                  <a:cubicBezTo>
                    <a:pt x="3684" y="185018"/>
                    <a:pt x="0" y="176123"/>
                    <a:pt x="0" y="166849"/>
                  </a:cubicBezTo>
                  <a:lnTo>
                    <a:pt x="0" y="34970"/>
                  </a:lnTo>
                  <a:cubicBezTo>
                    <a:pt x="0" y="25696"/>
                    <a:pt x="3684" y="16801"/>
                    <a:pt x="10243" y="10243"/>
                  </a:cubicBezTo>
                  <a:cubicBezTo>
                    <a:pt x="16801" y="3684"/>
                    <a:pt x="25696" y="0"/>
                    <a:pt x="34970" y="0"/>
                  </a:cubicBezTo>
                  <a:close/>
                </a:path>
              </a:pathLst>
            </a:custGeom>
            <a:solidFill>
              <a:srgbClr val="194D69"/>
            </a:solidFill>
          </p:spPr>
        </p:sp>
        <p:sp>
          <p:nvSpPr>
            <p:cNvPr name="TextBox 21" id="21"/>
            <p:cNvSpPr txBox="true"/>
            <p:nvPr/>
          </p:nvSpPr>
          <p:spPr>
            <a:xfrm>
              <a:off x="0" y="-66675"/>
              <a:ext cx="583071" cy="268494"/>
            </a:xfrm>
            <a:prstGeom prst="rect">
              <a:avLst/>
            </a:prstGeom>
          </p:spPr>
          <p:txBody>
            <a:bodyPr anchor="ctr" rtlCol="false" tIns="50800" lIns="50800" bIns="50800" rIns="50800"/>
            <a:lstStyle/>
            <a:p>
              <a:pPr algn="ctr">
                <a:lnSpc>
                  <a:spcPts val="3450"/>
                </a:lnSpc>
              </a:pPr>
            </a:p>
          </p:txBody>
        </p:sp>
      </p:grpSp>
      <p:sp>
        <p:nvSpPr>
          <p:cNvPr name="TextBox 22" id="22"/>
          <p:cNvSpPr txBox="true"/>
          <p:nvPr/>
        </p:nvSpPr>
        <p:spPr>
          <a:xfrm rot="0">
            <a:off x="0" y="2391226"/>
            <a:ext cx="18288000" cy="411480"/>
          </a:xfrm>
          <a:prstGeom prst="rect">
            <a:avLst/>
          </a:prstGeom>
        </p:spPr>
        <p:txBody>
          <a:bodyPr anchor="t" rtlCol="false" tIns="0" lIns="0" bIns="0" rIns="0">
            <a:spAutoFit/>
          </a:bodyPr>
          <a:lstStyle/>
          <a:p>
            <a:pPr algn="ctr">
              <a:lnSpc>
                <a:spcPts val="2880"/>
              </a:lnSpc>
            </a:pPr>
            <a:r>
              <a:rPr lang="en-US" sz="3600" b="true">
                <a:solidFill>
                  <a:srgbClr val="7AFFFF"/>
                </a:solidFill>
                <a:latin typeface="TT Autonomous Bold"/>
                <a:ea typeface="TT Autonomous Bold"/>
                <a:cs typeface="TT Autonomous Bold"/>
                <a:sym typeface="TT Autonomous Bold"/>
              </a:rPr>
              <a:t>Error handling</a:t>
            </a:r>
          </a:p>
        </p:txBody>
      </p:sp>
      <p:sp>
        <p:nvSpPr>
          <p:cNvPr name="TextBox 23" id="23"/>
          <p:cNvSpPr txBox="true"/>
          <p:nvPr/>
        </p:nvSpPr>
        <p:spPr>
          <a:xfrm rot="0">
            <a:off x="6519341" y="1006774"/>
            <a:ext cx="2080358" cy="306705"/>
          </a:xfrm>
          <a:prstGeom prst="rect">
            <a:avLst/>
          </a:prstGeom>
        </p:spPr>
        <p:txBody>
          <a:bodyPr anchor="t" rtlCol="false" tIns="0" lIns="0" bIns="0" rIns="0">
            <a:spAutoFit/>
          </a:bodyPr>
          <a:lstStyle/>
          <a:p>
            <a:pPr algn="ctr">
              <a:lnSpc>
                <a:spcPts val="2550"/>
              </a:lnSpc>
            </a:pPr>
            <a:r>
              <a:rPr lang="en-US" b="true" sz="1700" spc="39">
                <a:solidFill>
                  <a:srgbClr val="7AFFFF"/>
                </a:solidFill>
                <a:latin typeface="Canva Sans Bold"/>
                <a:ea typeface="Canva Sans Bold"/>
                <a:cs typeface="Canva Sans Bold"/>
                <a:sym typeface="Canva Sans Bold"/>
              </a:rPr>
              <a:t>Load data</a:t>
            </a:r>
          </a:p>
        </p:txBody>
      </p:sp>
      <p:sp>
        <p:nvSpPr>
          <p:cNvPr name="TextBox 24" id="24"/>
          <p:cNvSpPr txBox="true"/>
          <p:nvPr/>
        </p:nvSpPr>
        <p:spPr>
          <a:xfrm rot="0">
            <a:off x="8895394" y="1006774"/>
            <a:ext cx="2080358" cy="291465"/>
          </a:xfrm>
          <a:prstGeom prst="rect">
            <a:avLst/>
          </a:prstGeom>
        </p:spPr>
        <p:txBody>
          <a:bodyPr anchor="t" rtlCol="false" tIns="0" lIns="0" bIns="0" rIns="0">
            <a:spAutoFit/>
          </a:bodyPr>
          <a:lstStyle/>
          <a:p>
            <a:pPr algn="ctr">
              <a:lnSpc>
                <a:spcPts val="2400"/>
              </a:lnSpc>
            </a:pPr>
            <a:r>
              <a:rPr lang="en-US" b="true" sz="1600" spc="36">
                <a:solidFill>
                  <a:srgbClr val="7AFFFF"/>
                </a:solidFill>
                <a:latin typeface="Canva Sans Bold"/>
                <a:ea typeface="Canva Sans Bold"/>
                <a:cs typeface="Canva Sans Bold"/>
                <a:sym typeface="Canva Sans Bold"/>
              </a:rPr>
              <a:t>Data Preprocessing </a:t>
            </a:r>
          </a:p>
        </p:txBody>
      </p:sp>
      <p:sp>
        <p:nvSpPr>
          <p:cNvPr name="TextBox 25" id="25"/>
          <p:cNvSpPr txBox="true"/>
          <p:nvPr/>
        </p:nvSpPr>
        <p:spPr>
          <a:xfrm rot="0">
            <a:off x="11271447"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Feature Selection </a:t>
            </a:r>
          </a:p>
        </p:txBody>
      </p:sp>
      <p:sp>
        <p:nvSpPr>
          <p:cNvPr name="TextBox 26" id="26"/>
          <p:cNvSpPr txBox="true"/>
          <p:nvPr/>
        </p:nvSpPr>
        <p:spPr>
          <a:xfrm rot="0">
            <a:off x="13647500" y="100677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Error handling</a:t>
            </a:r>
          </a:p>
        </p:txBody>
      </p:sp>
      <p:sp>
        <p:nvSpPr>
          <p:cNvPr name="TextBox 27" id="27"/>
          <p:cNvSpPr txBox="true"/>
          <p:nvPr/>
        </p:nvSpPr>
        <p:spPr>
          <a:xfrm rot="0">
            <a:off x="16009398" y="999154"/>
            <a:ext cx="2080358" cy="321945"/>
          </a:xfrm>
          <a:prstGeom prst="rect">
            <a:avLst/>
          </a:prstGeom>
        </p:spPr>
        <p:txBody>
          <a:bodyPr anchor="t" rtlCol="false" tIns="0" lIns="0" bIns="0" rIns="0">
            <a:spAutoFit/>
          </a:bodyPr>
          <a:lstStyle/>
          <a:p>
            <a:pPr algn="ctr">
              <a:lnSpc>
                <a:spcPts val="2700"/>
              </a:lnSpc>
            </a:pPr>
            <a:r>
              <a:rPr lang="en-US" b="true" sz="1800" spc="41">
                <a:solidFill>
                  <a:srgbClr val="7AFFFF"/>
                </a:solidFill>
                <a:latin typeface="Canva Sans Bold"/>
                <a:ea typeface="Canva Sans Bold"/>
                <a:cs typeface="Canva Sans Bold"/>
                <a:sym typeface="Canva Sans Bold"/>
              </a:rPr>
              <a:t>Model Training</a:t>
            </a:r>
          </a:p>
        </p:txBody>
      </p:sp>
      <p:sp>
        <p:nvSpPr>
          <p:cNvPr name="TextBox 28" id="28"/>
          <p:cNvSpPr txBox="true"/>
          <p:nvPr/>
        </p:nvSpPr>
        <p:spPr>
          <a:xfrm rot="0">
            <a:off x="2781988" y="4011644"/>
            <a:ext cx="14036393" cy="1577340"/>
          </a:xfrm>
          <a:prstGeom prst="rect">
            <a:avLst/>
          </a:prstGeom>
        </p:spPr>
        <p:txBody>
          <a:bodyPr anchor="t" rtlCol="false" tIns="0" lIns="0" bIns="0" rIns="0">
            <a:spAutoFit/>
          </a:bodyPr>
          <a:lstStyle/>
          <a:p>
            <a:pPr algn="l">
              <a:lnSpc>
                <a:spcPts val="3150"/>
              </a:lnSpc>
              <a:spcBef>
                <a:spcPct val="0"/>
              </a:spcBef>
            </a:pPr>
            <a:r>
              <a:rPr lang="en-US" b="true" sz="2100" spc="48">
                <a:solidFill>
                  <a:srgbClr val="FFFFFF"/>
                </a:solidFill>
                <a:latin typeface="Canva Sans Bold"/>
                <a:ea typeface="Canva Sans Bold"/>
                <a:cs typeface="Canva Sans Bold"/>
                <a:sym typeface="Canva Sans Bold"/>
              </a:rPr>
              <a:t>Why Handle Errors?</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Data errors in UPI transactions can lead to incorrect fraud detection. Issues like missing values, incorrect formats, and unrealistic transactions can reduce model accuracy. Handling these errors ensures the data is clean and reliable for analysis.</a:t>
            </a:r>
          </a:p>
        </p:txBody>
      </p:sp>
      <p:sp>
        <p:nvSpPr>
          <p:cNvPr name="Freeform 29" id="29"/>
          <p:cNvSpPr/>
          <p:nvPr/>
        </p:nvSpPr>
        <p:spPr>
          <a:xfrm flipH="false" flipV="false" rot="0">
            <a:off x="5505450" y="3026355"/>
            <a:ext cx="7315200" cy="614253"/>
          </a:xfrm>
          <a:custGeom>
            <a:avLst/>
            <a:gdLst/>
            <a:ahLst/>
            <a:cxnLst/>
            <a:rect r="r" b="b" t="t" l="l"/>
            <a:pathLst>
              <a:path h="614253" w="7315200">
                <a:moveTo>
                  <a:pt x="0" y="0"/>
                </a:moveTo>
                <a:lnTo>
                  <a:pt x="7315200" y="0"/>
                </a:lnTo>
                <a:lnTo>
                  <a:pt x="7315200" y="614253"/>
                </a:lnTo>
                <a:lnTo>
                  <a:pt x="0" y="6142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0" id="30"/>
          <p:cNvSpPr txBox="true"/>
          <p:nvPr/>
        </p:nvSpPr>
        <p:spPr>
          <a:xfrm rot="0">
            <a:off x="2781988" y="6069213"/>
            <a:ext cx="9761696" cy="3177540"/>
          </a:xfrm>
          <a:prstGeom prst="rect">
            <a:avLst/>
          </a:prstGeom>
        </p:spPr>
        <p:txBody>
          <a:bodyPr anchor="t" rtlCol="false" tIns="0" lIns="0" bIns="0" rIns="0">
            <a:spAutoFit/>
          </a:bodyPr>
          <a:lstStyle/>
          <a:p>
            <a:pPr algn="l">
              <a:lnSpc>
                <a:spcPts val="3150"/>
              </a:lnSpc>
            </a:pPr>
            <a:r>
              <a:rPr lang="en-US" b="true" sz="2100" spc="48">
                <a:solidFill>
                  <a:srgbClr val="FFFFFF"/>
                </a:solidFill>
                <a:latin typeface="Canva Sans Bold"/>
                <a:ea typeface="Canva Sans Bold"/>
                <a:cs typeface="Canva Sans Bold"/>
                <a:sym typeface="Canva Sans Bold"/>
              </a:rPr>
              <a:t>How to Fix?</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Fill missing values with mean/median.</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Standardize timestamps and formats.</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Remove invalid transactions (negative amounts, future dates).</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Detect and correct unusual patterns.</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Handle duplicate transactions to avoid bias.</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Convert categorical data (e.g., payment modes) into numerical form.</a:t>
            </a:r>
          </a:p>
          <a:p>
            <a:pPr algn="l" marL="453392" indent="-226696" lvl="1">
              <a:lnSpc>
                <a:spcPts val="3150"/>
              </a:lnSpc>
              <a:buFont typeface="Arial"/>
              <a:buChar char="•"/>
            </a:pPr>
            <a:r>
              <a:rPr lang="en-US" b="true" sz="2100" spc="48">
                <a:solidFill>
                  <a:srgbClr val="FFFFFF"/>
                </a:solidFill>
                <a:latin typeface="Canva Sans Bold"/>
                <a:ea typeface="Canva Sans Bold"/>
                <a:cs typeface="Canva Sans Bold"/>
                <a:sym typeface="Canva Sans Bold"/>
              </a:rPr>
              <a:t>Flag suspicious patterns for further review.</a:t>
            </a:r>
          </a:p>
        </p:txBody>
      </p:sp>
      <p:sp>
        <p:nvSpPr>
          <p:cNvPr name="Freeform 31" id="31"/>
          <p:cNvSpPr/>
          <p:nvPr/>
        </p:nvSpPr>
        <p:spPr>
          <a:xfrm flipH="false" flipV="false" rot="0">
            <a:off x="2159383" y="3984140"/>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10"/>
            <a:stretch>
              <a:fillRect l="0" t="0" r="0" b="0"/>
            </a:stretch>
          </a:blipFill>
        </p:spPr>
      </p:sp>
      <p:sp>
        <p:nvSpPr>
          <p:cNvPr name="Freeform 32" id="32"/>
          <p:cNvSpPr/>
          <p:nvPr/>
        </p:nvSpPr>
        <p:spPr>
          <a:xfrm flipH="false" flipV="false" rot="0">
            <a:off x="2159383" y="6040409"/>
            <a:ext cx="517830" cy="514809"/>
          </a:xfrm>
          <a:custGeom>
            <a:avLst/>
            <a:gdLst/>
            <a:ahLst/>
            <a:cxnLst/>
            <a:rect r="r" b="b" t="t" l="l"/>
            <a:pathLst>
              <a:path h="514809" w="517830">
                <a:moveTo>
                  <a:pt x="0" y="0"/>
                </a:moveTo>
                <a:lnTo>
                  <a:pt x="517830" y="0"/>
                </a:lnTo>
                <a:lnTo>
                  <a:pt x="517830" y="514809"/>
                </a:lnTo>
                <a:lnTo>
                  <a:pt x="0" y="514809"/>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DAGhbsbRHQA</dc:identifier>
  <dcterms:modified xsi:type="dcterms:W3CDTF">2011-08-01T06:04:30Z</dcterms:modified>
  <cp:revision>1</cp:revision>
  <dc:title>Navy Light Green Futuristic Technology Group Project Presentation</dc:title>
</cp:coreProperties>
</file>