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67" r:id="rId6"/>
    <p:sldId id="258" r:id="rId7"/>
    <p:sldId id="270" r:id="rId8"/>
    <p:sldId id="268" r:id="rId9"/>
    <p:sldId id="269" r:id="rId10"/>
    <p:sldId id="271" r:id="rId11"/>
    <p:sldId id="272" r:id="rId12"/>
    <p:sldId id="262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80" d="100"/>
          <a:sy n="80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0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7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68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9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02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0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3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0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8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A5AA24-A5E1-460B-97F2-7DA66D8B0245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C41758-7062-48BD-ABBB-96DB7BFFD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74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ketae.github.io/study/gan-math/" TargetMode="External"/><Relationship Id="rId3" Type="http://schemas.openxmlformats.org/officeDocument/2006/relationships/hyperlink" Target="https://www.youtube.com/watch?v=TpMIssRdhco" TargetMode="External"/><Relationship Id="rId7" Type="http://schemas.openxmlformats.org/officeDocument/2006/relationships/hyperlink" Target="https://chatgpt.com/" TargetMode="External"/><Relationship Id="rId2" Type="http://schemas.openxmlformats.org/officeDocument/2006/relationships/hyperlink" Target="https://neptune.ai/blog/gan-loss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hp?hl=en-GB&amp;tab=ri&amp;authuser=0&amp;ogbl" TargetMode="External"/><Relationship Id="rId5" Type="http://schemas.openxmlformats.org/officeDocument/2006/relationships/hyperlink" Target="https://www.kaggle.com/code/mrhippo/generating-bird-sound-with-simple-gans/notebook" TargetMode="External"/><Relationship Id="rId4" Type="http://schemas.openxmlformats.org/officeDocument/2006/relationships/hyperlink" Target="https://www.youtube.com/watch?v=AALBGpLbj6Q&amp;t=229s" TargetMode="External"/><Relationship Id="rId9" Type="http://schemas.openxmlformats.org/officeDocument/2006/relationships/hyperlink" Target="https://www.youtube.com/watch?v=J1aG12dLo4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FA8B-2567-1DC5-8493-AADACAE2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82" y="1112363"/>
            <a:ext cx="10549833" cy="10369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CSCI 755: </a:t>
            </a:r>
            <a:r>
              <a:rPr lang="en-US" sz="6000" dirty="0">
                <a:solidFill>
                  <a:srgbClr val="FFC000"/>
                </a:solidFill>
              </a:rPr>
              <a:t>Artificial</a:t>
            </a:r>
            <a:r>
              <a:rPr lang="en-US" dirty="0">
                <a:solidFill>
                  <a:srgbClr val="FFC000"/>
                </a:solidFill>
              </a:rPr>
              <a:t> Intelligence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7ED6-9801-40E0-3713-7674A4C4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81" y="2938464"/>
            <a:ext cx="10549833" cy="28071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Creating a GAN to generate a realistic sound</a:t>
            </a:r>
          </a:p>
          <a:p>
            <a:endParaRPr lang="en-US" sz="3200" dirty="0"/>
          </a:p>
          <a:p>
            <a:r>
              <a:rPr lang="en-US" sz="2400" dirty="0"/>
              <a:t>Name: Mann Patel</a:t>
            </a:r>
          </a:p>
          <a:p>
            <a:r>
              <a:rPr lang="en-US" sz="2400" dirty="0"/>
              <a:t>NYIT ID: 1316627</a:t>
            </a:r>
          </a:p>
          <a:p>
            <a:r>
              <a:rPr lang="en-US" sz="2400" dirty="0"/>
              <a:t>Semester: Spring 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81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0B65-C5F8-9DE8-8FAF-8D30E55A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An illustration of the competition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B33D6-35B4-6B77-9106-C170A1924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78" y="1715230"/>
            <a:ext cx="6967395" cy="4533170"/>
          </a:xfrm>
        </p:spPr>
      </p:pic>
    </p:spTree>
    <p:extLst>
      <p:ext uri="{BB962C8B-B14F-4D97-AF65-F5344CB8AC3E}">
        <p14:creationId xmlns:p14="http://schemas.microsoft.com/office/powerpoint/2010/main" val="2767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937-EF96-5661-97E8-FD469C0B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02C70-A1E6-B0FC-EF3A-013D217B5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9" y="424991"/>
            <a:ext cx="10759454" cy="60080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E7202-906C-03D1-4D5B-39202C07E688}"/>
              </a:ext>
            </a:extLst>
          </p:cNvPr>
          <p:cNvSpPr txBox="1"/>
          <p:nvPr/>
        </p:nvSpPr>
        <p:spPr>
          <a:xfrm>
            <a:off x="9126321" y="2909268"/>
            <a:ext cx="7918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D(G(z))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D6E01-EB7A-D68A-D13D-890F157933C6}"/>
              </a:ext>
            </a:extLst>
          </p:cNvPr>
          <p:cNvSpPr txBox="1"/>
          <p:nvPr/>
        </p:nvSpPr>
        <p:spPr>
          <a:xfrm>
            <a:off x="9240621" y="3698751"/>
            <a:ext cx="56325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D(x)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7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7B33-BAEC-EB83-7748-ADD87109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2211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Creation of a bird sound using GAN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D281-0ED3-ECA1-9EA5-097E3F83A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47" y="1570622"/>
            <a:ext cx="10586906" cy="4677778"/>
          </a:xfrm>
        </p:spPr>
        <p:txBody>
          <a:bodyPr>
            <a:normAutofit/>
          </a:bodyPr>
          <a:lstStyle/>
          <a:p>
            <a:r>
              <a:rPr lang="en-US" dirty="0"/>
              <a:t>First, we use sample audio data of bird sounds as input of the program</a:t>
            </a:r>
          </a:p>
          <a:p>
            <a:r>
              <a:rPr lang="en-US" dirty="0"/>
              <a:t>We prepare the data by normalization and rescaling of data</a:t>
            </a:r>
          </a:p>
          <a:p>
            <a:r>
              <a:rPr lang="en-US" dirty="0"/>
              <a:t>Next, we design a generator to generate fake audio samples of bird sounds</a:t>
            </a:r>
          </a:p>
          <a:p>
            <a:r>
              <a:rPr lang="en-US" dirty="0"/>
              <a:t>Additionally, we also design a discriminator that distinguishes between our original audio files and the generated ones</a:t>
            </a:r>
          </a:p>
          <a:p>
            <a:r>
              <a:rPr lang="en-US" dirty="0"/>
              <a:t>Then comes the GAN wherein audio from the generator competes with the original audio until it can fool the discriminator</a:t>
            </a:r>
          </a:p>
          <a:p>
            <a:r>
              <a:rPr lang="en-US" dirty="0"/>
              <a:t>We train our model for a few Epochs (here 50 epochs) and with each epoch our model generates a better (close to original) audio</a:t>
            </a:r>
          </a:p>
          <a:p>
            <a:r>
              <a:rPr lang="en-US" dirty="0"/>
              <a:t>We also generate loss graphs for both generator and discriminator</a:t>
            </a:r>
          </a:p>
          <a:p>
            <a:r>
              <a:rPr lang="en-US" dirty="0"/>
              <a:t>Finally, we play our generated audio files after all epochs are done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95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DCF-397E-B898-81C2-AA0B35DC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26E8-3FEB-CF3B-31A0-CC948CAE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https://neptune.ai/blog/gan-loss-functions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https://www.youtube.com/watch?v=TpMIssRdhco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https://www.youtube.com/watch?v=AALBGpLbj6Q&amp;t=229s</a:t>
            </a:r>
            <a:endParaRPr lang="en-IN" dirty="0"/>
          </a:p>
          <a:p>
            <a:r>
              <a:rPr lang="en-IN" dirty="0">
                <a:hlinkClick r:id="rId5"/>
              </a:rPr>
              <a:t>https://www.kaggle.com/code/mrhippo/generating-bird-sound-with-simple-gans/notebook</a:t>
            </a:r>
            <a:endParaRPr lang="en-IN" dirty="0"/>
          </a:p>
          <a:p>
            <a:r>
              <a:rPr lang="en-IN" dirty="0">
                <a:hlinkClick r:id="rId6"/>
              </a:rPr>
              <a:t>https://www.google.com/imghp?hl=en-GB&amp;tab=ri&amp;authuser=0&amp;ogbl</a:t>
            </a:r>
            <a:endParaRPr lang="en-IN" dirty="0"/>
          </a:p>
          <a:p>
            <a:r>
              <a:rPr lang="en-IN" dirty="0">
                <a:hlinkClick r:id="rId7"/>
              </a:rPr>
              <a:t>https://chatgpt.com/</a:t>
            </a:r>
            <a:endParaRPr lang="en-IN" dirty="0"/>
          </a:p>
          <a:p>
            <a:r>
              <a:rPr lang="en-IN" dirty="0">
                <a:hlinkClick r:id="rId8"/>
              </a:rPr>
              <a:t>https://jaketae.github.io/study/gan-math/</a:t>
            </a:r>
            <a:endParaRPr lang="en-IN" dirty="0"/>
          </a:p>
          <a:p>
            <a:r>
              <a:rPr lang="en-IN" dirty="0">
                <a:hlinkClick r:id="rId9"/>
              </a:rPr>
              <a:t>https://www.youtube.com/watch?v=J1aG12dLo4I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69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D80F-76AB-676B-8748-8721A4E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9" y="2533453"/>
            <a:ext cx="10496741" cy="179109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THANK YOU!</a:t>
            </a:r>
            <a:endParaRPr lang="en-IN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AFAE-192D-8EC9-102A-9E6037A3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is a GAN?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6C83-17D5-7FF1-C9A5-AD6A0F68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GAN stands for Generative Adversarial Network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Type of machine learning model that creates new data instances that resemble training data</a:t>
            </a:r>
          </a:p>
          <a:p>
            <a:endParaRPr lang="en-US" dirty="0"/>
          </a:p>
          <a:p>
            <a:r>
              <a:rPr lang="en-US" dirty="0"/>
              <a:t>Two components: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000" dirty="0"/>
              <a:t>Generator – Creates new data instances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000" dirty="0"/>
              <a:t>Discriminator – Analyzes the initial training data and distinguishes between them</a:t>
            </a:r>
          </a:p>
          <a:p>
            <a:pPr marL="414000" lvl="1" indent="0">
              <a:buNone/>
            </a:pPr>
            <a:endParaRPr lang="en-US" dirty="0"/>
          </a:p>
          <a:p>
            <a:pPr marL="4140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C193-EA54-B204-4DA5-F7344DCF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77626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Who developed GAN?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6EF7-6674-8E2F-B27B-8A9565E7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804" y="1448076"/>
            <a:ext cx="9191739" cy="5099901"/>
          </a:xfrm>
        </p:spPr>
        <p:txBody>
          <a:bodyPr>
            <a:normAutofit/>
          </a:bodyPr>
          <a:lstStyle/>
          <a:p>
            <a:r>
              <a:rPr lang="en-US" dirty="0"/>
              <a:t>GAN was initially developed by Ian Goodfellow and his colleagues in June 2014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Yann LeCun, the founding father of Convolutional Neural Networks (CNNs), described GANs as “</a:t>
            </a:r>
            <a:r>
              <a:rPr lang="en-US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the most interesting idea in the last ten years in Machine Learning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71C07-8661-EF31-823C-314E8CC4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53" y="2011814"/>
            <a:ext cx="3707439" cy="26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E34-746D-F8F2-5206-D27ABA3A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Some uses of GANs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7064-ADA2-ECBF-B16A-3596F0CB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1559"/>
            <a:ext cx="6835038" cy="4058751"/>
          </a:xfrm>
        </p:spPr>
        <p:txBody>
          <a:bodyPr/>
          <a:lstStyle/>
          <a:p>
            <a:r>
              <a:rPr lang="en-US" dirty="0"/>
              <a:t>Image Editing</a:t>
            </a:r>
          </a:p>
          <a:p>
            <a:r>
              <a:rPr lang="en-US" dirty="0"/>
              <a:t>Image-to-image translation</a:t>
            </a:r>
          </a:p>
          <a:p>
            <a:r>
              <a:rPr lang="en-US" dirty="0"/>
              <a:t>Text-to-image translation</a:t>
            </a:r>
          </a:p>
          <a:p>
            <a:r>
              <a:rPr lang="en-US" dirty="0"/>
              <a:t>Audio and/or video generation</a:t>
            </a:r>
          </a:p>
          <a:p>
            <a:r>
              <a:rPr lang="en-US" dirty="0"/>
              <a:t>3D object generation</a:t>
            </a:r>
          </a:p>
          <a:p>
            <a:r>
              <a:rPr lang="en-US" dirty="0"/>
              <a:t>Medical science imaging</a:t>
            </a:r>
          </a:p>
          <a:p>
            <a:r>
              <a:rPr lang="en-US" dirty="0"/>
              <a:t>Cartoon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6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434A-1D28-F0C2-781C-22F1D772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8516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Advantages and Disadvantages of GANs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2FCC-3240-0B15-E3E1-1C5A1DD8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3447"/>
            <a:ext cx="10353762" cy="4977353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sz="2400" dirty="0"/>
              <a:t>Advantages: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Data Generation: GANs create realistic synthetic data.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Unsupervised Learning: They learn from unlabeled data.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Variety: GANs produce diverse outputs.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Creative Applications: Used for image editing, style transfer, and more.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Feature Learning: They learn rich data representations.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Disadvantages: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Mode Collapse: Limited sample diversity.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Training Instability: Difficult to optimize.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Evaluation Difficulty: Challenging to assess quality.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Computationally Intensive: Requires powerful hardware.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Ethical Concerns: Potential misuse for fake content.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15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EE2D-1797-ED62-BCDA-4A0C00B3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93125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Working of the GAN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4B99-F6B9-8B5E-44AD-DCAE19E9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4659"/>
            <a:ext cx="10353762" cy="4058751"/>
          </a:xfrm>
        </p:spPr>
        <p:txBody>
          <a:bodyPr/>
          <a:lstStyle/>
          <a:p>
            <a:r>
              <a:rPr lang="en-US" dirty="0"/>
              <a:t>Generator modifies some data attributes by adding noise, then passes it to the discriminator</a:t>
            </a:r>
          </a:p>
          <a:p>
            <a:r>
              <a:rPr lang="en-IN" dirty="0"/>
              <a:t>Discriminator calculates the probability that the generated output belongs to the original dataset</a:t>
            </a:r>
          </a:p>
          <a:p>
            <a:r>
              <a:rPr lang="en-IN" dirty="0"/>
              <a:t>It gives guidance to the generator to reduce noise vector randomization in the next cycle</a:t>
            </a:r>
          </a:p>
          <a:p>
            <a:r>
              <a:rPr lang="en-US" dirty="0"/>
              <a:t>Both compete with one another to generate authentic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16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4332-B777-B69D-9E9A-327C24D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Mathematics behind GANs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5A3D-F1FF-7DF3-D2F2-3555DA5C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53064"/>
            <a:ext cx="10782905" cy="6466787"/>
          </a:xfrm>
        </p:spPr>
        <p:txBody>
          <a:bodyPr>
            <a:normAutofit/>
          </a:bodyPr>
          <a:lstStyle/>
          <a:p>
            <a:r>
              <a:rPr lang="en-US" dirty="0"/>
              <a:t>Generator (G):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 takes random noise as input (usually a vector).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It has a function that transforms this noise into a data sample.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Mathematically, G is represented as G(z), where z is the input noise vector.</a:t>
            </a:r>
          </a:p>
          <a:p>
            <a:r>
              <a:rPr lang="en-US" dirty="0"/>
              <a:t>Discriminator (D):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 takes a data sample (real or generated) as input.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It evaluates the input and predicts whether it's real or fake.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Mathematically, D is represented as D(x), where x is the input data sample.</a:t>
            </a:r>
          </a:p>
          <a:p>
            <a:r>
              <a:rPr lang="en-US" dirty="0"/>
              <a:t>Training Process: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During training, G and D play a game against each other.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 tries to generate samples that are indistinguishable from real ones, while D aims to differentiate between real and fake samples.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This is formulated as a minimax game, where G tries to minimize the probability of D correctly classifying generated samples as fake, and D tries to maximize this probability.</a:t>
            </a:r>
          </a:p>
        </p:txBody>
      </p:sp>
    </p:spTree>
    <p:extLst>
      <p:ext uri="{BB962C8B-B14F-4D97-AF65-F5344CB8AC3E}">
        <p14:creationId xmlns:p14="http://schemas.microsoft.com/office/powerpoint/2010/main" val="9441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C3A0-6B30-98C8-36DF-D719C604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7301"/>
            <a:ext cx="10353762" cy="79899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Objective Function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0379-D8DC-77AC-00CF-917557B2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6" y="789474"/>
            <a:ext cx="11753850" cy="5991225"/>
          </a:xfrm>
        </p:spPr>
        <p:txBody>
          <a:bodyPr>
            <a:normAutofit/>
          </a:bodyPr>
          <a:lstStyle/>
          <a:p>
            <a:r>
              <a:rPr lang="en-US" dirty="0"/>
              <a:t>Objective Function:</a:t>
            </a:r>
          </a:p>
          <a:p>
            <a:pPr marL="36900" indent="0">
              <a:buNone/>
            </a:pPr>
            <a:r>
              <a:rPr lang="en-US" dirty="0"/>
              <a:t>The objective is to find a balance where G generates samples that are realistic enough to fool D.</a:t>
            </a:r>
          </a:p>
          <a:p>
            <a:pPr marL="36900" indent="0">
              <a:buNone/>
            </a:pPr>
            <a:r>
              <a:rPr lang="en-US" dirty="0"/>
              <a:t>This is achieved by optimizing two separate loss functions:</a:t>
            </a:r>
          </a:p>
          <a:p>
            <a:r>
              <a:rPr lang="en-US" dirty="0"/>
              <a:t>Generator Loss: Measures how well G fools D. It encourages G to generate samples that D classifies as real.</a:t>
            </a:r>
          </a:p>
          <a:p>
            <a:r>
              <a:rPr lang="en-US" dirty="0"/>
              <a:t>Discriminator Loss: Measures how well D distinguishes between real and fake samples. It penalizes D for incorrectly classifying generated samples.</a:t>
            </a:r>
          </a:p>
          <a:p>
            <a:endParaRPr lang="en-US" dirty="0"/>
          </a:p>
          <a:p>
            <a:r>
              <a:rPr lang="en-US" dirty="0"/>
              <a:t>Training Algorithm:</a:t>
            </a:r>
          </a:p>
          <a:p>
            <a:pPr marL="36900" indent="0">
              <a:buNone/>
            </a:pPr>
            <a:r>
              <a:rPr lang="en-US" dirty="0"/>
              <a:t>During training, G and D are updated iteratively.</a:t>
            </a:r>
          </a:p>
          <a:p>
            <a:pPr marL="36900" indent="0">
              <a:buNone/>
            </a:pPr>
            <a:r>
              <a:rPr lang="en-US" dirty="0"/>
              <a:t>G is trained to minimize its loss by generating more realistic samples.</a:t>
            </a:r>
          </a:p>
          <a:p>
            <a:pPr marL="36900" indent="0">
              <a:buNone/>
            </a:pPr>
            <a:r>
              <a:rPr lang="en-US" dirty="0"/>
              <a:t>D is trained to minimize its loss by becoming better at distinguishing between real and fake samples.</a:t>
            </a:r>
          </a:p>
          <a:p>
            <a:pPr marL="36900" indent="0">
              <a:buNone/>
            </a:pPr>
            <a:r>
              <a:rPr lang="en-US" dirty="0"/>
              <a:t>This process continues until G generates samples that are sufficiently realistic to fool D.</a:t>
            </a:r>
          </a:p>
        </p:txBody>
      </p:sp>
    </p:spTree>
    <p:extLst>
      <p:ext uri="{BB962C8B-B14F-4D97-AF65-F5344CB8AC3E}">
        <p14:creationId xmlns:p14="http://schemas.microsoft.com/office/powerpoint/2010/main" val="290321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C0BCFD-7A97-9FF9-9908-7FBFF5E54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5453225"/>
            <a:ext cx="5403060" cy="8744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C799F-AD8F-53B8-7CB6-4AE6C5201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5" y="692141"/>
            <a:ext cx="6664498" cy="3365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9907-19A1-4441-A3D2-854DDC67C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3" y="4445581"/>
            <a:ext cx="5551489" cy="73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84A900-B04E-2C01-6B21-E785DE584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3" y="5453225"/>
            <a:ext cx="4023497" cy="804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49CC33-18E7-254A-D0F4-ED4F896D4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56" y="1714983"/>
            <a:ext cx="4953429" cy="990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E5E298-4451-09CF-5484-2586719E3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3" y="3296579"/>
            <a:ext cx="3337554" cy="990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39C0F-D8B0-6961-1BF6-2101A17BCD71}"/>
              </a:ext>
            </a:extLst>
          </p:cNvPr>
          <p:cNvSpPr txBox="1"/>
          <p:nvPr/>
        </p:nvSpPr>
        <p:spPr>
          <a:xfrm>
            <a:off x="7820293" y="692141"/>
            <a:ext cx="363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+mj-lt"/>
              </a:rPr>
              <a:t>Loss Functions</a:t>
            </a:r>
            <a:endParaRPr lang="en-IN" sz="4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FC903-B71E-70B5-C351-0160973C4FED}"/>
              </a:ext>
            </a:extLst>
          </p:cNvPr>
          <p:cNvSpPr txBox="1"/>
          <p:nvPr/>
        </p:nvSpPr>
        <p:spPr>
          <a:xfrm>
            <a:off x="8132898" y="4976235"/>
            <a:ext cx="2262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Objective Function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377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2412</TotalTime>
  <Words>864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Slate</vt:lpstr>
      <vt:lpstr>CSCI 755: Artificial Intelligence</vt:lpstr>
      <vt:lpstr>What is a GAN?</vt:lpstr>
      <vt:lpstr>Who developed GAN?</vt:lpstr>
      <vt:lpstr>Some uses of GANs</vt:lpstr>
      <vt:lpstr>Advantages and Disadvantages of GANs</vt:lpstr>
      <vt:lpstr>Working of the GAN</vt:lpstr>
      <vt:lpstr>Mathematics behind GANs</vt:lpstr>
      <vt:lpstr>Objective Function</vt:lpstr>
      <vt:lpstr>PowerPoint Presentation</vt:lpstr>
      <vt:lpstr>An illustration of the competition</vt:lpstr>
      <vt:lpstr>PowerPoint Presentation</vt:lpstr>
      <vt:lpstr>Creation of a bird sound using GAN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755: Artificial Intelligence</dc:title>
  <dc:creator>Mann Patel</dc:creator>
  <cp:lastModifiedBy>Mann Patel</cp:lastModifiedBy>
  <cp:revision>8</cp:revision>
  <dcterms:created xsi:type="dcterms:W3CDTF">2024-04-17T13:28:26Z</dcterms:created>
  <dcterms:modified xsi:type="dcterms:W3CDTF">2024-05-07T23:56:34Z</dcterms:modified>
</cp:coreProperties>
</file>