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4B6E15-C52A-43DE-BF3F-52DD2DF16B26}"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B87D-7122-47FE-B94C-9486A290C971}" type="slidenum">
              <a:rPr lang="en-US" smtClean="0"/>
              <a:t>‹#›</a:t>
            </a:fld>
            <a:endParaRPr lang="en-US"/>
          </a:p>
        </p:txBody>
      </p:sp>
    </p:spTree>
    <p:extLst>
      <p:ext uri="{BB962C8B-B14F-4D97-AF65-F5344CB8AC3E}">
        <p14:creationId xmlns:p14="http://schemas.microsoft.com/office/powerpoint/2010/main" val="411346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4B6E15-C52A-43DE-BF3F-52DD2DF16B26}"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B87D-7122-47FE-B94C-9486A290C971}" type="slidenum">
              <a:rPr lang="en-US" smtClean="0"/>
              <a:t>‹#›</a:t>
            </a:fld>
            <a:endParaRPr lang="en-US"/>
          </a:p>
        </p:txBody>
      </p:sp>
    </p:spTree>
    <p:extLst>
      <p:ext uri="{BB962C8B-B14F-4D97-AF65-F5344CB8AC3E}">
        <p14:creationId xmlns:p14="http://schemas.microsoft.com/office/powerpoint/2010/main" val="4221536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4B6E15-C52A-43DE-BF3F-52DD2DF16B26}"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B87D-7122-47FE-B94C-9486A290C971}" type="slidenum">
              <a:rPr lang="en-US" smtClean="0"/>
              <a:t>‹#›</a:t>
            </a:fld>
            <a:endParaRPr lang="en-US"/>
          </a:p>
        </p:txBody>
      </p:sp>
    </p:spTree>
    <p:extLst>
      <p:ext uri="{BB962C8B-B14F-4D97-AF65-F5344CB8AC3E}">
        <p14:creationId xmlns:p14="http://schemas.microsoft.com/office/powerpoint/2010/main" val="263227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4B6E15-C52A-43DE-BF3F-52DD2DF16B26}"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B87D-7122-47FE-B94C-9486A290C971}" type="slidenum">
              <a:rPr lang="en-US" smtClean="0"/>
              <a:t>‹#›</a:t>
            </a:fld>
            <a:endParaRPr lang="en-US"/>
          </a:p>
        </p:txBody>
      </p:sp>
    </p:spTree>
    <p:extLst>
      <p:ext uri="{BB962C8B-B14F-4D97-AF65-F5344CB8AC3E}">
        <p14:creationId xmlns:p14="http://schemas.microsoft.com/office/powerpoint/2010/main" val="376368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B6E15-C52A-43DE-BF3F-52DD2DF16B26}"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EB87D-7122-47FE-B94C-9486A290C971}" type="slidenum">
              <a:rPr lang="en-US" smtClean="0"/>
              <a:t>‹#›</a:t>
            </a:fld>
            <a:endParaRPr lang="en-US"/>
          </a:p>
        </p:txBody>
      </p:sp>
    </p:spTree>
    <p:extLst>
      <p:ext uri="{BB962C8B-B14F-4D97-AF65-F5344CB8AC3E}">
        <p14:creationId xmlns:p14="http://schemas.microsoft.com/office/powerpoint/2010/main" val="62156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4B6E15-C52A-43DE-BF3F-52DD2DF16B26}"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B87D-7122-47FE-B94C-9486A290C971}" type="slidenum">
              <a:rPr lang="en-US" smtClean="0"/>
              <a:t>‹#›</a:t>
            </a:fld>
            <a:endParaRPr lang="en-US"/>
          </a:p>
        </p:txBody>
      </p:sp>
    </p:spTree>
    <p:extLst>
      <p:ext uri="{BB962C8B-B14F-4D97-AF65-F5344CB8AC3E}">
        <p14:creationId xmlns:p14="http://schemas.microsoft.com/office/powerpoint/2010/main" val="2523585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4B6E15-C52A-43DE-BF3F-52DD2DF16B26}" type="datetimeFigureOut">
              <a:rPr lang="en-US" smtClean="0"/>
              <a:t>4/5/2018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EB87D-7122-47FE-B94C-9486A290C971}" type="slidenum">
              <a:rPr lang="en-US" smtClean="0"/>
              <a:t>‹#›</a:t>
            </a:fld>
            <a:endParaRPr lang="en-US"/>
          </a:p>
        </p:txBody>
      </p:sp>
    </p:spTree>
    <p:extLst>
      <p:ext uri="{BB962C8B-B14F-4D97-AF65-F5344CB8AC3E}">
        <p14:creationId xmlns:p14="http://schemas.microsoft.com/office/powerpoint/2010/main" val="389296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4B6E15-C52A-43DE-BF3F-52DD2DF16B26}" type="datetimeFigureOut">
              <a:rPr lang="en-US" smtClean="0"/>
              <a:t>4/5/2018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EB87D-7122-47FE-B94C-9486A290C971}" type="slidenum">
              <a:rPr lang="en-US" smtClean="0"/>
              <a:t>‹#›</a:t>
            </a:fld>
            <a:endParaRPr lang="en-US"/>
          </a:p>
        </p:txBody>
      </p:sp>
    </p:spTree>
    <p:extLst>
      <p:ext uri="{BB962C8B-B14F-4D97-AF65-F5344CB8AC3E}">
        <p14:creationId xmlns:p14="http://schemas.microsoft.com/office/powerpoint/2010/main" val="2348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B6E15-C52A-43DE-BF3F-52DD2DF16B26}" type="datetimeFigureOut">
              <a:rPr lang="en-US" smtClean="0"/>
              <a:t>4/5/2018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EB87D-7122-47FE-B94C-9486A290C971}" type="slidenum">
              <a:rPr lang="en-US" smtClean="0"/>
              <a:t>‹#›</a:t>
            </a:fld>
            <a:endParaRPr lang="en-US"/>
          </a:p>
        </p:txBody>
      </p:sp>
    </p:spTree>
    <p:extLst>
      <p:ext uri="{BB962C8B-B14F-4D97-AF65-F5344CB8AC3E}">
        <p14:creationId xmlns:p14="http://schemas.microsoft.com/office/powerpoint/2010/main" val="117628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4B6E15-C52A-43DE-BF3F-52DD2DF16B26}"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B87D-7122-47FE-B94C-9486A290C971}" type="slidenum">
              <a:rPr lang="en-US" smtClean="0"/>
              <a:t>‹#›</a:t>
            </a:fld>
            <a:endParaRPr lang="en-US"/>
          </a:p>
        </p:txBody>
      </p:sp>
    </p:spTree>
    <p:extLst>
      <p:ext uri="{BB962C8B-B14F-4D97-AF65-F5344CB8AC3E}">
        <p14:creationId xmlns:p14="http://schemas.microsoft.com/office/powerpoint/2010/main" val="404210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4B6E15-C52A-43DE-BF3F-52DD2DF16B26}"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EB87D-7122-47FE-B94C-9486A290C971}" type="slidenum">
              <a:rPr lang="en-US" smtClean="0"/>
              <a:t>‹#›</a:t>
            </a:fld>
            <a:endParaRPr lang="en-US"/>
          </a:p>
        </p:txBody>
      </p:sp>
    </p:spTree>
    <p:extLst>
      <p:ext uri="{BB962C8B-B14F-4D97-AF65-F5344CB8AC3E}">
        <p14:creationId xmlns:p14="http://schemas.microsoft.com/office/powerpoint/2010/main" val="405166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B6E15-C52A-43DE-BF3F-52DD2DF16B26}" type="datetimeFigureOut">
              <a:rPr lang="en-US" smtClean="0"/>
              <a:t>4/5/2018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EB87D-7122-47FE-B94C-9486A290C971}" type="slidenum">
              <a:rPr lang="en-US" smtClean="0"/>
              <a:t>‹#›</a:t>
            </a:fld>
            <a:endParaRPr lang="en-US"/>
          </a:p>
        </p:txBody>
      </p:sp>
    </p:spTree>
    <p:extLst>
      <p:ext uri="{BB962C8B-B14F-4D97-AF65-F5344CB8AC3E}">
        <p14:creationId xmlns:p14="http://schemas.microsoft.com/office/powerpoint/2010/main" val="42564062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0991" y="760021"/>
            <a:ext cx="8751960" cy="1211284"/>
          </a:xfrm>
        </p:spPr>
        <p:txBody>
          <a:bodyPr>
            <a:noAutofit/>
          </a:bodyPr>
          <a:lstStyle/>
          <a:p>
            <a:pPr algn="ctr"/>
            <a:r>
              <a:rPr lang="en-US" sz="4000" b="1" dirty="0">
                <a:solidFill>
                  <a:schemeClr val="accent1"/>
                </a:solidFill>
              </a:rPr>
              <a:t>Technical Writing and </a:t>
            </a:r>
            <a:r>
              <a:rPr lang="en-US" sz="4000" b="1" dirty="0" smtClean="0">
                <a:solidFill>
                  <a:schemeClr val="accent1"/>
                </a:solidFill>
              </a:rPr>
              <a:t>Presentation</a:t>
            </a:r>
            <a:br>
              <a:rPr lang="en-US" sz="4000" b="1" dirty="0" smtClean="0">
                <a:solidFill>
                  <a:schemeClr val="accent1"/>
                </a:solidFill>
              </a:rPr>
            </a:br>
            <a:r>
              <a:rPr lang="en-US" sz="4000" b="1" dirty="0">
                <a:solidFill>
                  <a:schemeClr val="accent1"/>
                </a:solidFill>
              </a:rPr>
              <a:t>CSE </a:t>
            </a:r>
            <a:r>
              <a:rPr lang="en-US" sz="4000" b="1" dirty="0" smtClean="0">
                <a:solidFill>
                  <a:schemeClr val="accent1"/>
                </a:solidFill>
              </a:rPr>
              <a:t>3100</a:t>
            </a:r>
            <a:endParaRPr lang="en-US" sz="4000" b="1" dirty="0">
              <a:solidFill>
                <a:schemeClr val="accent1"/>
              </a:solidFill>
            </a:endParaRPr>
          </a:p>
        </p:txBody>
      </p:sp>
      <p:sp>
        <p:nvSpPr>
          <p:cNvPr id="3" name="Subtitle 2"/>
          <p:cNvSpPr>
            <a:spLocks noGrp="1"/>
          </p:cNvSpPr>
          <p:nvPr>
            <p:ph type="subTitle" idx="1"/>
          </p:nvPr>
        </p:nvSpPr>
        <p:spPr>
          <a:xfrm>
            <a:off x="1850991" y="4310743"/>
            <a:ext cx="8312728" cy="1172290"/>
          </a:xfrm>
        </p:spPr>
        <p:txBody>
          <a:bodyPr>
            <a:normAutofit fontScale="92500" lnSpcReduction="10000"/>
          </a:bodyPr>
          <a:lstStyle/>
          <a:p>
            <a:r>
              <a:rPr lang="en-US" dirty="0" smtClean="0">
                <a:solidFill>
                  <a:schemeClr val="tx1"/>
                </a:solidFill>
              </a:rPr>
              <a:t>Group:</a:t>
            </a:r>
          </a:p>
          <a:p>
            <a:r>
              <a:rPr lang="en-US" dirty="0" smtClean="0">
                <a:solidFill>
                  <a:schemeClr val="tx1"/>
                </a:solidFill>
              </a:rPr>
              <a:t>Emamul Haque Manna(160204)</a:t>
            </a:r>
          </a:p>
          <a:p>
            <a:r>
              <a:rPr lang="en-US" dirty="0" err="1" smtClean="0">
                <a:solidFill>
                  <a:schemeClr val="tx1"/>
                </a:solidFill>
              </a:rPr>
              <a:t>Fatimatuj</a:t>
            </a:r>
            <a:r>
              <a:rPr lang="en-US" dirty="0" smtClean="0">
                <a:solidFill>
                  <a:schemeClr val="tx1"/>
                </a:solidFill>
              </a:rPr>
              <a:t> </a:t>
            </a:r>
            <a:r>
              <a:rPr lang="en-US" dirty="0" err="1" smtClean="0">
                <a:solidFill>
                  <a:schemeClr val="tx1"/>
                </a:solidFill>
              </a:rPr>
              <a:t>Jhora</a:t>
            </a:r>
            <a:r>
              <a:rPr lang="en-US" dirty="0" smtClean="0">
                <a:solidFill>
                  <a:schemeClr val="tx1"/>
                </a:solidFill>
              </a:rPr>
              <a:t> (160213)</a:t>
            </a: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117961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773" y="938152"/>
            <a:ext cx="10010899" cy="4655126"/>
          </a:xfrm>
        </p:spPr>
        <p:txBody>
          <a:bodyPr>
            <a:noAutofit/>
          </a:bodyPr>
          <a:lstStyle/>
          <a:p>
            <a:pPr marL="0" indent="0">
              <a:buNone/>
            </a:pPr>
            <a:r>
              <a:rPr lang="en-US" sz="2400" dirty="0" smtClean="0"/>
              <a:t>B. Feature extraction using Histogram of Gradient :</a:t>
            </a:r>
          </a:p>
          <a:p>
            <a:pPr marL="0" indent="0">
              <a:buNone/>
            </a:pPr>
            <a:r>
              <a:rPr lang="en-US" sz="2400" dirty="0" smtClean="0"/>
              <a:t>The main idea behind HOG is that any shape or local object in an image can be very well discriminated by knowledge of only edge direction and without knowing their actual position. The advantage of HOG is, it is insensitive to transformation such as rotation, noise and minute deformation.</a:t>
            </a:r>
          </a:p>
          <a:p>
            <a:pPr marL="0" indent="0">
              <a:buNone/>
            </a:pPr>
            <a:r>
              <a:rPr lang="en-US" sz="2400" dirty="0" smtClean="0"/>
              <a:t>HOG feature extraction requires defining two kinds of computational units: cell and block. Size of the block is double the size of cell . There are three main steps involved in HOG feature extraction,</a:t>
            </a:r>
          </a:p>
          <a:p>
            <a:pPr marL="0" indent="0">
              <a:buNone/>
            </a:pPr>
            <a:r>
              <a:rPr lang="en-US" sz="2400" dirty="0" smtClean="0"/>
              <a:t>Step 1: Gradient Computation</a:t>
            </a:r>
          </a:p>
          <a:p>
            <a:pPr marL="0" indent="0">
              <a:buNone/>
            </a:pPr>
            <a:r>
              <a:rPr lang="en-US" sz="2400" dirty="0" smtClean="0"/>
              <a:t>Step 2: Gradient Vote</a:t>
            </a:r>
          </a:p>
          <a:p>
            <a:pPr marL="0" indent="0">
              <a:buNone/>
            </a:pPr>
            <a:r>
              <a:rPr lang="en-US" sz="2400" dirty="0" smtClean="0"/>
              <a:t>Step 3: Normalization Computation</a:t>
            </a:r>
            <a:endParaRPr lang="en-US" sz="2400" dirty="0"/>
          </a:p>
        </p:txBody>
      </p:sp>
    </p:spTree>
    <p:extLst>
      <p:ext uri="{BB962C8B-B14F-4D97-AF65-F5344CB8AC3E}">
        <p14:creationId xmlns:p14="http://schemas.microsoft.com/office/powerpoint/2010/main" val="3750748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6325" y="1801875"/>
            <a:ext cx="10515600" cy="4351338"/>
          </a:xfrm>
        </p:spPr>
        <p:txBody>
          <a:bodyPr/>
          <a:lstStyle/>
          <a:p>
            <a:pPr marL="0" indent="0">
              <a:buNone/>
            </a:pPr>
            <a:r>
              <a:rPr lang="en-US" dirty="0" smtClean="0"/>
              <a:t>C.  Neural network based classifier module :</a:t>
            </a:r>
          </a:p>
          <a:p>
            <a:pPr marL="0" indent="0">
              <a:buNone/>
            </a:pPr>
            <a:r>
              <a:rPr lang="en-US" dirty="0" smtClean="0"/>
              <a:t>Three layer feedforward back-propagation network is consists of input layer, hidden layer and output layer. </a:t>
            </a:r>
          </a:p>
          <a:p>
            <a:pPr marL="0" indent="0">
              <a:buNone/>
            </a:pPr>
            <a:r>
              <a:rPr lang="en-US" dirty="0" smtClean="0"/>
              <a:t>Input layer is used for holding the inputs whereas hidden layer serves as a common point for taking input from input layer and passing it to output layer. The output layer holds the output data.</a:t>
            </a:r>
            <a:endParaRPr lang="en-US" dirty="0"/>
          </a:p>
        </p:txBody>
      </p:sp>
    </p:spTree>
    <p:extLst>
      <p:ext uri="{BB962C8B-B14F-4D97-AF65-F5344CB8AC3E}">
        <p14:creationId xmlns:p14="http://schemas.microsoft.com/office/powerpoint/2010/main" val="2599586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3" y="91993"/>
            <a:ext cx="10515600" cy="1325563"/>
          </a:xfrm>
        </p:spPr>
        <p:txBody>
          <a:bodyPr/>
          <a:lstStyle/>
          <a:p>
            <a:pPr algn="ctr"/>
            <a:r>
              <a:rPr lang="en-US" dirty="0" smtClean="0"/>
              <a:t>Experiment Results</a:t>
            </a:r>
            <a:endParaRPr lang="en-US" dirty="0"/>
          </a:p>
        </p:txBody>
      </p:sp>
      <p:sp>
        <p:nvSpPr>
          <p:cNvPr id="3" name="Content Placeholder 2"/>
          <p:cNvSpPr>
            <a:spLocks noGrp="1"/>
          </p:cNvSpPr>
          <p:nvPr>
            <p:ph idx="1"/>
          </p:nvPr>
        </p:nvSpPr>
        <p:spPr>
          <a:xfrm>
            <a:off x="1954480" y="1312874"/>
            <a:ext cx="9053945" cy="423120"/>
          </a:xfrm>
        </p:spPr>
        <p:txBody>
          <a:bodyPr>
            <a:noAutofit/>
          </a:bodyPr>
          <a:lstStyle/>
          <a:p>
            <a:pPr marL="0" indent="0">
              <a:buNone/>
            </a:pPr>
            <a:r>
              <a:rPr lang="en-US" sz="2000" dirty="0" smtClean="0"/>
              <a:t>Signatures of 20 individuals was collected. And the test result is shown in table 1.</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981" y="1700369"/>
            <a:ext cx="3358143" cy="5020833"/>
          </a:xfrm>
          <a:prstGeom prst="rect">
            <a:avLst/>
          </a:prstGeom>
        </p:spPr>
      </p:pic>
    </p:spTree>
    <p:extLst>
      <p:ext uri="{BB962C8B-B14F-4D97-AF65-F5344CB8AC3E}">
        <p14:creationId xmlns:p14="http://schemas.microsoft.com/office/powerpoint/2010/main" val="1356235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t>Table I shows number of recognized signatures for each individual and its </a:t>
            </a:r>
          </a:p>
          <a:p>
            <a:pPr marL="0" indent="0">
              <a:buNone/>
            </a:pPr>
            <a:r>
              <a:rPr lang="en-US" sz="2400" dirty="0" smtClean="0"/>
              <a:t>corresponding recognition rate. </a:t>
            </a:r>
            <a:r>
              <a:rPr lang="en-US" sz="2400" dirty="0"/>
              <a:t>For each individual, 12 </a:t>
            </a:r>
            <a:r>
              <a:rPr lang="en-US" sz="2400" dirty="0" smtClean="0"/>
              <a:t>signatures were </a:t>
            </a:r>
            <a:r>
              <a:rPr lang="en-US" sz="2400" dirty="0"/>
              <a:t>collected </a:t>
            </a:r>
            <a:endParaRPr lang="en-US" sz="2400" dirty="0" smtClean="0"/>
          </a:p>
          <a:p>
            <a:pPr marL="0" indent="0">
              <a:buNone/>
            </a:pPr>
            <a:r>
              <a:rPr lang="en-US" sz="2400" dirty="0" smtClean="0"/>
              <a:t>from </a:t>
            </a:r>
            <a:r>
              <a:rPr lang="en-US" sz="2400" dirty="0"/>
              <a:t>which </a:t>
            </a:r>
            <a:r>
              <a:rPr lang="en-US" sz="2400" dirty="0" smtClean="0"/>
              <a:t>4 signatures were </a:t>
            </a:r>
            <a:r>
              <a:rPr lang="en-US" sz="2400" dirty="0"/>
              <a:t>used for training the classifier and the remaining</a:t>
            </a:r>
          </a:p>
          <a:p>
            <a:pPr marL="0" indent="0">
              <a:buNone/>
            </a:pPr>
            <a:r>
              <a:rPr lang="en-US" sz="2400" dirty="0"/>
              <a:t>8 </a:t>
            </a:r>
            <a:r>
              <a:rPr lang="en-US" sz="2400" dirty="0" smtClean="0"/>
              <a:t>were </a:t>
            </a:r>
            <a:r>
              <a:rPr lang="en-US" sz="2400" dirty="0"/>
              <a:t>used for testing.</a:t>
            </a:r>
            <a:endParaRPr lang="en-US" sz="2400" dirty="0" smtClean="0"/>
          </a:p>
          <a:p>
            <a:pPr marL="0" indent="0">
              <a:buNone/>
            </a:pPr>
            <a:r>
              <a:rPr lang="en-US" sz="2400" dirty="0" smtClean="0"/>
              <a:t>The system achieves average recognition rate of 96.875%.</a:t>
            </a:r>
            <a:endParaRPr lang="en-US" sz="2400" dirty="0"/>
          </a:p>
        </p:txBody>
      </p:sp>
    </p:spTree>
    <p:extLst>
      <p:ext uri="{BB962C8B-B14F-4D97-AF65-F5344CB8AC3E}">
        <p14:creationId xmlns:p14="http://schemas.microsoft.com/office/powerpoint/2010/main" val="1384999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Conclusion</a:t>
            </a:r>
            <a:endParaRPr lang="en-US" sz="5400" dirty="0"/>
          </a:p>
        </p:txBody>
      </p:sp>
      <p:sp>
        <p:nvSpPr>
          <p:cNvPr id="3" name="Content Placeholder 2"/>
          <p:cNvSpPr>
            <a:spLocks noGrp="1"/>
          </p:cNvSpPr>
          <p:nvPr>
            <p:ph idx="1"/>
          </p:nvPr>
        </p:nvSpPr>
        <p:spPr/>
        <p:txBody>
          <a:bodyPr>
            <a:normAutofit/>
          </a:bodyPr>
          <a:lstStyle/>
          <a:p>
            <a:pPr marL="0" indent="0">
              <a:buNone/>
            </a:pPr>
            <a:r>
              <a:rPr lang="en-US" sz="2400" dirty="0" smtClean="0"/>
              <a:t>Histogram of oriented gradient is used in offline signature recognition. The system</a:t>
            </a:r>
          </a:p>
          <a:p>
            <a:pPr marL="0" indent="0">
              <a:buNone/>
            </a:pPr>
            <a:r>
              <a:rPr lang="en-US" sz="2400" dirty="0" smtClean="0"/>
              <a:t> uses concept of histogram of oriented gradient. </a:t>
            </a:r>
            <a:r>
              <a:rPr lang="en-US" sz="2400" smtClean="0"/>
              <a:t>To </a:t>
            </a:r>
            <a:r>
              <a:rPr lang="en-US" sz="2400" dirty="0" smtClean="0"/>
              <a:t>extract features from signature</a:t>
            </a:r>
          </a:p>
          <a:p>
            <a:pPr marL="0" indent="0">
              <a:buNone/>
            </a:pPr>
            <a:r>
              <a:rPr lang="en-US" sz="2400" dirty="0" smtClean="0"/>
              <a:t> along with feedforward backpropagation neural network classifier to differentiate </a:t>
            </a:r>
          </a:p>
          <a:p>
            <a:pPr marL="0" indent="0">
              <a:buNone/>
            </a:pPr>
            <a:r>
              <a:rPr lang="en-US" sz="2400" dirty="0" smtClean="0"/>
              <a:t>between genuine signature and forgery. The system achieved average recognition</a:t>
            </a:r>
          </a:p>
          <a:p>
            <a:pPr marL="0" indent="0">
              <a:buNone/>
            </a:pPr>
            <a:r>
              <a:rPr lang="en-US" sz="2400" dirty="0" smtClean="0"/>
              <a:t> rate of 96.875% for 20 individuals with 4 signature per person used for training.</a:t>
            </a:r>
          </a:p>
          <a:p>
            <a:pPr marL="0" indent="0">
              <a:buNone/>
            </a:pPr>
            <a:r>
              <a:rPr lang="en-US" sz="2400" dirty="0" smtClean="0"/>
              <a:t> With more intra- class variation and comparatively less training samples system </a:t>
            </a:r>
          </a:p>
          <a:p>
            <a:pPr marL="0" indent="0">
              <a:buNone/>
            </a:pPr>
            <a:r>
              <a:rPr lang="en-US" sz="2400" dirty="0" smtClean="0"/>
              <a:t>achieves fairly good recognition rate.</a:t>
            </a:r>
            <a:endParaRPr lang="en-US" sz="2400" dirty="0"/>
          </a:p>
        </p:txBody>
      </p:sp>
    </p:spTree>
    <p:extLst>
      <p:ext uri="{BB962C8B-B14F-4D97-AF65-F5344CB8AC3E}">
        <p14:creationId xmlns:p14="http://schemas.microsoft.com/office/powerpoint/2010/main" val="484511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5" y="3206338"/>
            <a:ext cx="10515600" cy="1021277"/>
          </a:xfrm>
        </p:spPr>
        <p:txBody>
          <a:bodyPr>
            <a:normAutofit fontScale="92500" lnSpcReduction="10000"/>
          </a:bodyPr>
          <a:lstStyle/>
          <a:p>
            <a:pPr marL="0" indent="0" algn="ctr">
              <a:buNone/>
            </a:pPr>
            <a:r>
              <a:rPr lang="en-US" sz="8000" dirty="0" smtClean="0"/>
              <a:t>Thank You.</a:t>
            </a:r>
            <a:endParaRPr lang="en-US" sz="8000" dirty="0"/>
          </a:p>
        </p:txBody>
      </p:sp>
    </p:spTree>
    <p:extLst>
      <p:ext uri="{BB962C8B-B14F-4D97-AF65-F5344CB8AC3E}">
        <p14:creationId xmlns:p14="http://schemas.microsoft.com/office/powerpoint/2010/main" val="319590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998" y="439387"/>
            <a:ext cx="9144000" cy="676893"/>
          </a:xfrm>
        </p:spPr>
        <p:txBody>
          <a:bodyPr>
            <a:normAutofit fontScale="90000"/>
          </a:bodyPr>
          <a:lstStyle/>
          <a:p>
            <a:r>
              <a:rPr lang="en-US" dirty="0" smtClean="0"/>
              <a:t>Background Topics </a:t>
            </a:r>
            <a:endParaRPr lang="en-US" dirty="0"/>
          </a:p>
        </p:txBody>
      </p:sp>
      <p:sp>
        <p:nvSpPr>
          <p:cNvPr id="3" name="Subtitle 2"/>
          <p:cNvSpPr>
            <a:spLocks noGrp="1"/>
          </p:cNvSpPr>
          <p:nvPr>
            <p:ph type="subTitle" idx="1"/>
          </p:nvPr>
        </p:nvSpPr>
        <p:spPr>
          <a:xfrm>
            <a:off x="1428998" y="2291938"/>
            <a:ext cx="9555678" cy="3004458"/>
          </a:xfrm>
        </p:spPr>
        <p:txBody>
          <a:bodyPr>
            <a:normAutofit fontScale="92500" lnSpcReduction="20000"/>
          </a:bodyPr>
          <a:lstStyle/>
          <a:p>
            <a:r>
              <a:rPr lang="en-US" sz="3500" dirty="0" smtClean="0"/>
              <a:t>Offline signature recognition system using histogram of oriented gradients.</a:t>
            </a:r>
          </a:p>
          <a:p>
            <a:endParaRPr lang="en-US" dirty="0" smtClean="0"/>
          </a:p>
          <a:p>
            <a:r>
              <a:rPr lang="en-US" dirty="0" smtClean="0"/>
              <a:t>Authors:</a:t>
            </a:r>
          </a:p>
          <a:p>
            <a:r>
              <a:rPr lang="en-US" dirty="0"/>
              <a:t>Ms. </a:t>
            </a:r>
            <a:r>
              <a:rPr lang="en-US" dirty="0" err="1"/>
              <a:t>Pallavi</a:t>
            </a:r>
            <a:r>
              <a:rPr lang="en-US" dirty="0"/>
              <a:t> </a:t>
            </a:r>
            <a:r>
              <a:rPr lang="en-US" dirty="0" err="1" smtClean="0"/>
              <a:t>Patil</a:t>
            </a:r>
            <a:endParaRPr lang="en-US" dirty="0" smtClean="0"/>
          </a:p>
          <a:p>
            <a:r>
              <a:rPr lang="en-US" dirty="0"/>
              <a:t>Mr. Bryan </a:t>
            </a:r>
            <a:r>
              <a:rPr lang="en-US" dirty="0" smtClean="0"/>
              <a:t>Almeida</a:t>
            </a:r>
          </a:p>
          <a:p>
            <a:r>
              <a:rPr lang="en-US" dirty="0"/>
              <a:t>Ms. </a:t>
            </a:r>
            <a:r>
              <a:rPr lang="en-US" dirty="0" err="1"/>
              <a:t>Niketa</a:t>
            </a:r>
            <a:r>
              <a:rPr lang="en-US" dirty="0"/>
              <a:t> </a:t>
            </a:r>
            <a:r>
              <a:rPr lang="en-US" dirty="0" err="1" smtClean="0"/>
              <a:t>Chettiar</a:t>
            </a:r>
            <a:endParaRPr lang="en-US" dirty="0" smtClean="0"/>
          </a:p>
          <a:p>
            <a:r>
              <a:rPr lang="en-US" dirty="0"/>
              <a:t>Mr. </a:t>
            </a:r>
            <a:r>
              <a:rPr lang="en-US" dirty="0" err="1"/>
              <a:t>Joyal</a:t>
            </a:r>
            <a:r>
              <a:rPr lang="en-US" dirty="0"/>
              <a:t> </a:t>
            </a:r>
            <a:r>
              <a:rPr lang="en-US" dirty="0" err="1"/>
              <a:t>Babu</a:t>
            </a:r>
            <a:endParaRPr lang="en-US" dirty="0"/>
          </a:p>
        </p:txBody>
      </p:sp>
    </p:spTree>
    <p:extLst>
      <p:ext uri="{BB962C8B-B14F-4D97-AF65-F5344CB8AC3E}">
        <p14:creationId xmlns:p14="http://schemas.microsoft.com/office/powerpoint/2010/main" val="2294396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2514"/>
            <a:ext cx="10515600" cy="855024"/>
          </a:xfrm>
        </p:spPr>
        <p:txBody>
          <a:bodyPr>
            <a:normAutofit/>
          </a:bodyPr>
          <a:lstStyle/>
          <a:p>
            <a:r>
              <a:rPr lang="en-US" dirty="0"/>
              <a:t>	</a:t>
            </a:r>
            <a:r>
              <a:rPr lang="en-US" dirty="0" smtClean="0"/>
              <a:t>	 	</a:t>
            </a:r>
            <a:r>
              <a:rPr lang="en-US" sz="5400" dirty="0" smtClean="0"/>
              <a:t>Problem Definition</a:t>
            </a:r>
            <a:endParaRPr lang="en-US" sz="5400" dirty="0"/>
          </a:p>
        </p:txBody>
      </p:sp>
      <p:sp>
        <p:nvSpPr>
          <p:cNvPr id="3" name="Content Placeholder 2"/>
          <p:cNvSpPr>
            <a:spLocks noGrp="1"/>
          </p:cNvSpPr>
          <p:nvPr>
            <p:ph idx="1"/>
          </p:nvPr>
        </p:nvSpPr>
        <p:spPr>
          <a:xfrm>
            <a:off x="838199" y="1377538"/>
            <a:ext cx="10953998" cy="5480462"/>
          </a:xfrm>
        </p:spPr>
        <p:txBody>
          <a:bodyPr>
            <a:noAutofit/>
          </a:bodyPr>
          <a:lstStyle/>
          <a:p>
            <a:pPr marL="0" indent="0">
              <a:buNone/>
            </a:pPr>
            <a:r>
              <a:rPr lang="en-US" sz="2400" dirty="0" smtClean="0"/>
              <a:t>The most common way of authenticating a document or financial transactions is handwritten signatures.</a:t>
            </a:r>
          </a:p>
          <a:p>
            <a:pPr marL="0" indent="0">
              <a:buNone/>
            </a:pPr>
            <a:r>
              <a:rPr lang="en-US" sz="2400" dirty="0" smtClean="0"/>
              <a:t>In most of the cases, verification of these signatures is done by visual inspection. A person compares the two </a:t>
            </a:r>
            <a:r>
              <a:rPr lang="en-US" sz="2200" dirty="0" smtClean="0"/>
              <a:t>signatures</a:t>
            </a:r>
            <a:r>
              <a:rPr lang="en-US" sz="2400" dirty="0" smtClean="0"/>
              <a:t> and accepts the matched signature. But the process of visually verifying the signatures become cumbersome and time consuming . Automating the signature verification will improve the situation and eliminate  the possibility of forging.</a:t>
            </a:r>
          </a:p>
          <a:p>
            <a:pPr marL="0" indent="0">
              <a:buNone/>
            </a:pPr>
            <a:r>
              <a:rPr lang="en-US" sz="2400" dirty="0" smtClean="0"/>
              <a:t>Signature verification systems are designed to discriminate between two classes genuine and forgery.</a:t>
            </a:r>
          </a:p>
          <a:p>
            <a:pPr marL="0" indent="0">
              <a:buNone/>
            </a:pPr>
            <a:r>
              <a:rPr lang="en-US" sz="2400" dirty="0" smtClean="0"/>
              <a:t>There are three types of forgeries; </a:t>
            </a:r>
          </a:p>
          <a:p>
            <a:pPr marL="0" indent="0">
              <a:buNone/>
            </a:pPr>
            <a:r>
              <a:rPr lang="en-US" sz="2400" dirty="0" smtClean="0"/>
              <a:t>1.random</a:t>
            </a:r>
          </a:p>
          <a:p>
            <a:pPr marL="0" indent="0">
              <a:buNone/>
            </a:pPr>
            <a:r>
              <a:rPr lang="en-US" sz="2400" dirty="0" smtClean="0"/>
              <a:t>2. simple</a:t>
            </a:r>
          </a:p>
          <a:p>
            <a:pPr marL="0" indent="0">
              <a:buNone/>
            </a:pPr>
            <a:r>
              <a:rPr lang="en-US" sz="2400" dirty="0" smtClean="0"/>
              <a:t>3. skilled </a:t>
            </a:r>
          </a:p>
          <a:p>
            <a:pPr marL="0" indent="0">
              <a:buNone/>
            </a:pPr>
            <a:r>
              <a:rPr lang="en-US" sz="2400" dirty="0" smtClean="0"/>
              <a:t>as shown in Fig. 1</a:t>
            </a:r>
            <a:endParaRPr lang="en-US" sz="2400" dirty="0"/>
          </a:p>
        </p:txBody>
      </p:sp>
    </p:spTree>
    <p:extLst>
      <p:ext uri="{BB962C8B-B14F-4D97-AF65-F5344CB8AC3E}">
        <p14:creationId xmlns:p14="http://schemas.microsoft.com/office/powerpoint/2010/main" val="3104413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5928" y="627464"/>
            <a:ext cx="5650747" cy="3410145"/>
          </a:xfrm>
        </p:spPr>
      </p:pic>
      <p:sp>
        <p:nvSpPr>
          <p:cNvPr id="5" name="TextBox 4"/>
          <p:cNvSpPr txBox="1"/>
          <p:nvPr/>
        </p:nvSpPr>
        <p:spPr>
          <a:xfrm>
            <a:off x="2228018" y="4299948"/>
            <a:ext cx="7735964" cy="1938992"/>
          </a:xfrm>
          <a:prstGeom prst="rect">
            <a:avLst/>
          </a:prstGeom>
          <a:noFill/>
        </p:spPr>
        <p:txBody>
          <a:bodyPr wrap="none" rtlCol="0">
            <a:spAutoFit/>
          </a:bodyPr>
          <a:lstStyle/>
          <a:p>
            <a:r>
              <a:rPr lang="en-US" sz="2400" dirty="0"/>
              <a:t>In random forgery, a forger uses his/her signature for </a:t>
            </a:r>
            <a:r>
              <a:rPr lang="en-US" sz="2400" dirty="0" smtClean="0"/>
              <a:t>access.</a:t>
            </a:r>
            <a:endParaRPr lang="en-US" sz="2400" dirty="0"/>
          </a:p>
          <a:p>
            <a:r>
              <a:rPr lang="en-US" sz="2400" dirty="0" smtClean="0"/>
              <a:t>In simple </a:t>
            </a:r>
            <a:r>
              <a:rPr lang="en-US" sz="2400" dirty="0"/>
              <a:t>forgery a forger is aware of the name of</a:t>
            </a:r>
          </a:p>
          <a:p>
            <a:r>
              <a:rPr lang="en-US" sz="2400" dirty="0"/>
              <a:t>person but has no idea about the exact shape. In skilled</a:t>
            </a:r>
          </a:p>
          <a:p>
            <a:r>
              <a:rPr lang="en-US" sz="2400" dirty="0"/>
              <a:t>forgery, forger is aware of exact shape and has taken enough</a:t>
            </a:r>
          </a:p>
          <a:p>
            <a:r>
              <a:rPr lang="en-US" sz="2400" dirty="0"/>
              <a:t>efforts to practice so as to imitate it </a:t>
            </a:r>
            <a:r>
              <a:rPr lang="en-US" sz="2400" dirty="0" smtClean="0"/>
              <a:t>exactly.</a:t>
            </a:r>
            <a:endParaRPr lang="en-US" sz="2400" dirty="0"/>
          </a:p>
        </p:txBody>
      </p:sp>
    </p:spTree>
    <p:extLst>
      <p:ext uri="{BB962C8B-B14F-4D97-AF65-F5344CB8AC3E}">
        <p14:creationId xmlns:p14="http://schemas.microsoft.com/office/powerpoint/2010/main" val="2767926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967" y="463138"/>
            <a:ext cx="7379524" cy="498763"/>
          </a:xfrm>
        </p:spPr>
        <p:txBody>
          <a:bodyPr>
            <a:noAutofit/>
          </a:bodyPr>
          <a:lstStyle/>
          <a:p>
            <a:r>
              <a:rPr lang="en-US" sz="5400" dirty="0" smtClean="0"/>
              <a:t>		Existing Techniques</a:t>
            </a:r>
            <a:endParaRPr lang="en-US" sz="5400" dirty="0"/>
          </a:p>
        </p:txBody>
      </p:sp>
      <p:sp>
        <p:nvSpPr>
          <p:cNvPr id="3" name="Content Placeholder 2"/>
          <p:cNvSpPr>
            <a:spLocks noGrp="1"/>
          </p:cNvSpPr>
          <p:nvPr>
            <p:ph idx="1"/>
          </p:nvPr>
        </p:nvSpPr>
        <p:spPr>
          <a:xfrm>
            <a:off x="850074" y="2728149"/>
            <a:ext cx="10621489" cy="1428215"/>
          </a:xfrm>
        </p:spPr>
        <p:txBody>
          <a:bodyPr>
            <a:noAutofit/>
          </a:bodyPr>
          <a:lstStyle/>
          <a:p>
            <a:pPr marL="0" indent="0">
              <a:buNone/>
            </a:pPr>
            <a:r>
              <a:rPr lang="en-US" sz="2400" dirty="0" smtClean="0"/>
              <a:t>There are various techniques for offline signature recognition. Such as neural </a:t>
            </a:r>
          </a:p>
          <a:p>
            <a:pPr marL="0" indent="0">
              <a:buNone/>
            </a:pPr>
            <a:r>
              <a:rPr lang="en-US" sz="2400" dirty="0" smtClean="0"/>
              <a:t>networks , hidden Markov models , template matching, fuzzy nets , support vector </a:t>
            </a:r>
          </a:p>
          <a:p>
            <a:pPr marL="0" indent="0">
              <a:buNone/>
            </a:pPr>
            <a:r>
              <a:rPr lang="en-US" sz="2400" dirty="0" smtClean="0"/>
              <a:t>machines .</a:t>
            </a:r>
          </a:p>
          <a:p>
            <a:pPr marL="0" indent="0">
              <a:buNone/>
            </a:pPr>
            <a:endParaRPr lang="en-US" sz="2400" dirty="0"/>
          </a:p>
        </p:txBody>
      </p:sp>
    </p:spTree>
    <p:extLst>
      <p:ext uri="{BB962C8B-B14F-4D97-AF65-F5344CB8AC3E}">
        <p14:creationId xmlns:p14="http://schemas.microsoft.com/office/powerpoint/2010/main" val="1064068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579" y="804512"/>
            <a:ext cx="10515600" cy="1036163"/>
          </a:xfrm>
        </p:spPr>
        <p:txBody>
          <a:bodyPr/>
          <a:lstStyle/>
          <a:p>
            <a:r>
              <a:rPr lang="en-US" dirty="0" smtClean="0"/>
              <a:t>			Proposed Technique</a:t>
            </a:r>
            <a:endParaRPr lang="en-US" dirty="0"/>
          </a:p>
        </p:txBody>
      </p:sp>
      <p:sp>
        <p:nvSpPr>
          <p:cNvPr id="3" name="Content Placeholder 2"/>
          <p:cNvSpPr>
            <a:spLocks noGrp="1"/>
          </p:cNvSpPr>
          <p:nvPr>
            <p:ph idx="1"/>
          </p:nvPr>
        </p:nvSpPr>
        <p:spPr>
          <a:xfrm>
            <a:off x="1123207" y="2766951"/>
            <a:ext cx="10645239" cy="2802576"/>
          </a:xfrm>
        </p:spPr>
        <p:txBody>
          <a:bodyPr>
            <a:noAutofit/>
          </a:bodyPr>
          <a:lstStyle/>
          <a:p>
            <a:pPr marL="0" indent="0">
              <a:buNone/>
            </a:pPr>
            <a:r>
              <a:rPr lang="en-US" sz="2400" dirty="0" smtClean="0"/>
              <a:t>The proposed technique is an offline signature recognition system which uses </a:t>
            </a:r>
          </a:p>
          <a:p>
            <a:pPr marL="0" indent="0">
              <a:buNone/>
            </a:pPr>
            <a:r>
              <a:rPr lang="en-US" sz="2400" dirty="0" smtClean="0"/>
              <a:t>histogram of oriented gradients. The important characteristic of histogram of </a:t>
            </a:r>
          </a:p>
          <a:p>
            <a:pPr marL="0" indent="0">
              <a:buNone/>
            </a:pPr>
            <a:r>
              <a:rPr lang="en-US" sz="2400" dirty="0" smtClean="0"/>
              <a:t>gradient is its ability to discriminate between images based on edge direction </a:t>
            </a:r>
          </a:p>
          <a:p>
            <a:pPr marL="0" indent="0">
              <a:buNone/>
            </a:pPr>
            <a:r>
              <a:rPr lang="en-US" sz="2400" dirty="0" smtClean="0"/>
              <a:t>without knowledge of their actual position. Feedforward backpropagation neural </a:t>
            </a:r>
          </a:p>
          <a:p>
            <a:pPr marL="0" indent="0">
              <a:buNone/>
            </a:pPr>
            <a:r>
              <a:rPr lang="en-US" sz="2400" dirty="0" smtClean="0"/>
              <a:t>network is used for classification. The system gives recognition rate of 96.87% with 4 </a:t>
            </a:r>
          </a:p>
          <a:p>
            <a:pPr marL="0" indent="0">
              <a:buNone/>
            </a:pPr>
            <a:r>
              <a:rPr lang="en-US" sz="2400" dirty="0" smtClean="0"/>
              <a:t>training sample per individual.</a:t>
            </a:r>
            <a:endParaRPr lang="en-US" sz="2400" dirty="0"/>
          </a:p>
        </p:txBody>
      </p:sp>
    </p:spTree>
    <p:extLst>
      <p:ext uri="{BB962C8B-B14F-4D97-AF65-F5344CB8AC3E}">
        <p14:creationId xmlns:p14="http://schemas.microsoft.com/office/powerpoint/2010/main" val="427434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1891"/>
            <a:ext cx="10515600" cy="895041"/>
          </a:xfrm>
        </p:spPr>
        <p:txBody>
          <a:bodyPr/>
          <a:lstStyle/>
          <a:p>
            <a:r>
              <a:rPr lang="en-US" dirty="0" smtClean="0"/>
              <a:t>			 Experiment Setup</a:t>
            </a:r>
            <a:endParaRPr lang="en-US" dirty="0"/>
          </a:p>
        </p:txBody>
      </p:sp>
      <p:sp>
        <p:nvSpPr>
          <p:cNvPr id="3" name="Content Placeholder 2"/>
          <p:cNvSpPr>
            <a:spLocks noGrp="1"/>
          </p:cNvSpPr>
          <p:nvPr>
            <p:ph idx="1"/>
          </p:nvPr>
        </p:nvSpPr>
        <p:spPr>
          <a:xfrm>
            <a:off x="894113" y="1757548"/>
            <a:ext cx="10403773" cy="3586348"/>
          </a:xfrm>
        </p:spPr>
        <p:txBody>
          <a:bodyPr>
            <a:normAutofit/>
          </a:bodyPr>
          <a:lstStyle/>
          <a:p>
            <a:pPr marL="0" indent="0">
              <a:buNone/>
            </a:pPr>
            <a:endParaRPr lang="en-US" dirty="0" smtClean="0"/>
          </a:p>
          <a:p>
            <a:pPr marL="0" indent="0">
              <a:buNone/>
            </a:pPr>
            <a:r>
              <a:rPr lang="en-US" dirty="0" smtClean="0"/>
              <a:t>The proposed system comprises of three main modules; </a:t>
            </a:r>
          </a:p>
          <a:p>
            <a:pPr marL="0" indent="0">
              <a:buNone/>
            </a:pPr>
            <a:r>
              <a:rPr lang="en-US" dirty="0" smtClean="0"/>
              <a:t>1. preprocessing module</a:t>
            </a:r>
          </a:p>
          <a:p>
            <a:pPr marL="0" indent="0">
              <a:buNone/>
            </a:pPr>
            <a:r>
              <a:rPr lang="en-US" dirty="0" smtClean="0"/>
              <a:t>2. Feature extraction module</a:t>
            </a:r>
          </a:p>
          <a:p>
            <a:pPr marL="0" indent="0">
              <a:buNone/>
            </a:pPr>
            <a:r>
              <a:rPr lang="en-US" dirty="0" smtClean="0"/>
              <a:t>3. Neural network based classifier module.</a:t>
            </a:r>
          </a:p>
        </p:txBody>
      </p:sp>
    </p:spTree>
    <p:extLst>
      <p:ext uri="{BB962C8B-B14F-4D97-AF65-F5344CB8AC3E}">
        <p14:creationId xmlns:p14="http://schemas.microsoft.com/office/powerpoint/2010/main" val="3358252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4917"/>
          </a:xfrm>
        </p:spPr>
        <p:txBody>
          <a:bodyPr>
            <a:normAutofit/>
          </a:bodyPr>
          <a:lstStyle/>
          <a:p>
            <a:pPr algn="ctr"/>
            <a:r>
              <a:rPr lang="en-US" sz="5400" dirty="0" smtClean="0"/>
              <a:t>Experiment Steps</a:t>
            </a:r>
            <a:endParaRPr lang="en-US" sz="5400" dirty="0"/>
          </a:p>
        </p:txBody>
      </p:sp>
      <p:sp>
        <p:nvSpPr>
          <p:cNvPr id="3" name="Content Placeholder 2"/>
          <p:cNvSpPr>
            <a:spLocks noGrp="1"/>
          </p:cNvSpPr>
          <p:nvPr>
            <p:ph idx="1"/>
          </p:nvPr>
        </p:nvSpPr>
        <p:spPr/>
        <p:txBody>
          <a:bodyPr>
            <a:normAutofit/>
          </a:bodyPr>
          <a:lstStyle/>
          <a:p>
            <a:pPr marL="0" indent="0">
              <a:buNone/>
            </a:pPr>
            <a:r>
              <a:rPr lang="en-US" sz="2400" dirty="0" smtClean="0"/>
              <a:t>The experiment is done by three steps. They are ,</a:t>
            </a:r>
          </a:p>
          <a:p>
            <a:pPr marL="0" indent="0">
              <a:buNone/>
            </a:pPr>
            <a:r>
              <a:rPr lang="en-US" sz="2400" dirty="0" smtClean="0"/>
              <a:t>A. Preprocessing module :</a:t>
            </a:r>
          </a:p>
          <a:p>
            <a:pPr marL="0" indent="0">
              <a:buNone/>
            </a:pPr>
            <a:r>
              <a:rPr lang="en-US" sz="2400" dirty="0" smtClean="0"/>
              <a:t>The first step in any signature verification system is preprocessing in different </a:t>
            </a:r>
          </a:p>
          <a:p>
            <a:pPr marL="0" indent="0">
              <a:buNone/>
            </a:pPr>
            <a:r>
              <a:rPr lang="en-US" sz="2400" dirty="0" smtClean="0"/>
              <a:t>operations such as color normalization, size normalization, angle normalization, </a:t>
            </a:r>
          </a:p>
          <a:p>
            <a:pPr marL="0" indent="0">
              <a:buNone/>
            </a:pPr>
            <a:r>
              <a:rPr lang="en-US" sz="2400" dirty="0" smtClean="0"/>
              <a:t>noise removal, thinning  are performed to bring all signatures in standard format.</a:t>
            </a:r>
          </a:p>
          <a:p>
            <a:pPr marL="0" indent="0">
              <a:buNone/>
            </a:pPr>
            <a:r>
              <a:rPr lang="en-US" sz="2400" dirty="0" smtClean="0"/>
              <a:t>In preprocessing module, all signatures are brought into standard format before </a:t>
            </a:r>
          </a:p>
          <a:p>
            <a:pPr marL="0" indent="0">
              <a:buNone/>
            </a:pPr>
            <a:r>
              <a:rPr lang="en-US" sz="2400" dirty="0" smtClean="0"/>
              <a:t>giving it to feature extraction module. </a:t>
            </a:r>
          </a:p>
          <a:p>
            <a:pPr marL="0" indent="0">
              <a:buNone/>
            </a:pPr>
            <a:r>
              <a:rPr lang="en-US" sz="2400" dirty="0" smtClean="0"/>
              <a:t>Fig. 2 shows input and preprocessed images.</a:t>
            </a:r>
          </a:p>
          <a:p>
            <a:pPr marL="0" indent="0">
              <a:buNone/>
            </a:pPr>
            <a:endParaRPr lang="en-US" sz="2000" dirty="0"/>
          </a:p>
        </p:txBody>
      </p:sp>
    </p:spTree>
    <p:extLst>
      <p:ext uri="{BB962C8B-B14F-4D97-AF65-F5344CB8AC3E}">
        <p14:creationId xmlns:p14="http://schemas.microsoft.com/office/powerpoint/2010/main" val="1021896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6025" y="1629519"/>
            <a:ext cx="5201081" cy="4322977"/>
          </a:xfrm>
        </p:spPr>
      </p:pic>
    </p:spTree>
    <p:extLst>
      <p:ext uri="{BB962C8B-B14F-4D97-AF65-F5344CB8AC3E}">
        <p14:creationId xmlns:p14="http://schemas.microsoft.com/office/powerpoint/2010/main" val="3815751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TotalTime>
  <Words>746</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Technical Writing and Presentation CSE 3100</vt:lpstr>
      <vt:lpstr>Background Topics </vt:lpstr>
      <vt:lpstr>    Problem Definition</vt:lpstr>
      <vt:lpstr>  </vt:lpstr>
      <vt:lpstr>  Existing Techniques</vt:lpstr>
      <vt:lpstr>   Proposed Technique</vt:lpstr>
      <vt:lpstr>    Experiment Setup</vt:lpstr>
      <vt:lpstr>Experiment Steps</vt:lpstr>
      <vt:lpstr>PowerPoint Presentation</vt:lpstr>
      <vt:lpstr>PowerPoint Presentation</vt:lpstr>
      <vt:lpstr>PowerPoint Presentation</vt:lpstr>
      <vt:lpstr>Experiment Results</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 and Presentation CSE 3100</dc:title>
  <dc:creator>Emamul Haque Manna</dc:creator>
  <cp:lastModifiedBy>Emamul Haque Manna</cp:lastModifiedBy>
  <cp:revision>47</cp:revision>
  <dcterms:created xsi:type="dcterms:W3CDTF">2018-04-05T05:29:01Z</dcterms:created>
  <dcterms:modified xsi:type="dcterms:W3CDTF">2018-04-05T08:40:46Z</dcterms:modified>
</cp:coreProperties>
</file>