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Cormorant Garamond Bold Italics" charset="1" panose="00000800000000000000"/>
      <p:regular r:id="rId32"/>
    </p:embeddedFont>
    <p:embeddedFont>
      <p:font typeface="Cormorant Garamond" charset="1" panose="00000500000000000000"/>
      <p:regular r:id="rId33"/>
    </p:embeddedFont>
    <p:embeddedFont>
      <p:font typeface="Roboto" charset="1" panose="02000000000000000000"/>
      <p:regular r:id="rId34"/>
    </p:embeddedFont>
    <p:embeddedFont>
      <p:font typeface="Quicksand Bold" charset="1" panose="00000000000000000000"/>
      <p:regular r:id="rId35"/>
    </p:embeddedFont>
    <p:embeddedFont>
      <p:font typeface="Quicksand" charset="1" panose="00000000000000000000"/>
      <p:regular r:id="rId36"/>
    </p:embeddedFont>
    <p:embeddedFont>
      <p:font typeface="Cormorant Garamond Italics" charset="1" panose="000005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48714"/>
            <a:ext cx="16229942" cy="424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9"/>
              </a:lnSpc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P-532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Recommendation System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6573623" y="990600"/>
            <a:ext cx="10700084" cy="3810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043764" y="9258300"/>
            <a:ext cx="9591722" cy="3810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50819" y="2785927"/>
            <a:ext cx="10627808" cy="6993696"/>
          </a:xfrm>
          <a:custGeom>
            <a:avLst/>
            <a:gdLst/>
            <a:ahLst/>
            <a:cxnLst/>
            <a:rect r="r" b="b" t="t" l="l"/>
            <a:pathLst>
              <a:path h="6993696" w="10627808">
                <a:moveTo>
                  <a:pt x="0" y="0"/>
                </a:moveTo>
                <a:lnTo>
                  <a:pt x="10627808" y="0"/>
                </a:lnTo>
                <a:lnTo>
                  <a:pt x="10627808" y="6993696"/>
                </a:lnTo>
                <a:lnTo>
                  <a:pt x="0" y="6993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89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4080" y="938951"/>
            <a:ext cx="118546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Distribution of Difficulty_Level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653913" y="-161925"/>
            <a:ext cx="5605387" cy="1472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90"/>
              </a:lnSpc>
              <a:spcBef>
                <a:spcPct val="0"/>
              </a:spcBef>
            </a:pPr>
            <a:r>
              <a:rPr lang="en-US" b="true" sz="8636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Visualizations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54471" y="2028590"/>
            <a:ext cx="13571013" cy="7481021"/>
          </a:xfrm>
          <a:custGeom>
            <a:avLst/>
            <a:gdLst/>
            <a:ahLst/>
            <a:cxnLst/>
            <a:rect r="r" b="b" t="t" l="l"/>
            <a:pathLst>
              <a:path h="7481021" w="13571013">
                <a:moveTo>
                  <a:pt x="0" y="0"/>
                </a:moveTo>
                <a:lnTo>
                  <a:pt x="13571014" y="0"/>
                </a:lnTo>
                <a:lnTo>
                  <a:pt x="13571014" y="7481021"/>
                </a:lnTo>
                <a:lnTo>
                  <a:pt x="0" y="7481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2276" y="280596"/>
            <a:ext cx="118546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Distribution of Course Price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70346" y="2209761"/>
            <a:ext cx="10970814" cy="7569861"/>
          </a:xfrm>
          <a:custGeom>
            <a:avLst/>
            <a:gdLst/>
            <a:ahLst/>
            <a:cxnLst/>
            <a:rect r="r" b="b" t="t" l="l"/>
            <a:pathLst>
              <a:path h="7569861" w="10970814">
                <a:moveTo>
                  <a:pt x="0" y="0"/>
                </a:moveTo>
                <a:lnTo>
                  <a:pt x="10970813" y="0"/>
                </a:lnTo>
                <a:lnTo>
                  <a:pt x="10970813" y="7569862"/>
                </a:lnTo>
                <a:lnTo>
                  <a:pt x="0" y="7569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8528" y="376097"/>
            <a:ext cx="12689051" cy="121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09"/>
              </a:lnSpc>
              <a:spcBef>
                <a:spcPct val="0"/>
              </a:spcBef>
            </a:pPr>
            <a:r>
              <a:rPr lang="en-US" b="true" sz="714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Rating By Difficulty Level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48080" y="2172667"/>
            <a:ext cx="15075815" cy="7085633"/>
          </a:xfrm>
          <a:custGeom>
            <a:avLst/>
            <a:gdLst/>
            <a:ahLst/>
            <a:cxnLst/>
            <a:rect r="r" b="b" t="t" l="l"/>
            <a:pathLst>
              <a:path h="7085633" w="15075815">
                <a:moveTo>
                  <a:pt x="0" y="0"/>
                </a:moveTo>
                <a:lnTo>
                  <a:pt x="15075815" y="0"/>
                </a:lnTo>
                <a:lnTo>
                  <a:pt x="15075815" y="7085633"/>
                </a:lnTo>
                <a:lnTo>
                  <a:pt x="0" y="708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7962" y="428942"/>
            <a:ext cx="118546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Top 10 Highest Rated Courses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8686" y="1684924"/>
            <a:ext cx="10626313" cy="8293411"/>
          </a:xfrm>
          <a:custGeom>
            <a:avLst/>
            <a:gdLst/>
            <a:ahLst/>
            <a:cxnLst/>
            <a:rect r="r" b="b" t="t" l="l"/>
            <a:pathLst>
              <a:path h="8293411" w="10626313">
                <a:moveTo>
                  <a:pt x="0" y="0"/>
                </a:moveTo>
                <a:lnTo>
                  <a:pt x="10626313" y="0"/>
                </a:lnTo>
                <a:lnTo>
                  <a:pt x="10626313" y="8293411"/>
                </a:lnTo>
                <a:lnTo>
                  <a:pt x="0" y="8293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2781" y="114252"/>
            <a:ext cx="1313127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Correlation Heatmap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89701" y="9495848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959822" y="2663080"/>
            <a:ext cx="9088192" cy="4505301"/>
          </a:xfrm>
          <a:custGeom>
            <a:avLst/>
            <a:gdLst/>
            <a:ahLst/>
            <a:cxnLst/>
            <a:rect r="r" b="b" t="t" l="l"/>
            <a:pathLst>
              <a:path h="4505301" w="9088192">
                <a:moveTo>
                  <a:pt x="0" y="0"/>
                </a:moveTo>
                <a:lnTo>
                  <a:pt x="9088192" y="0"/>
                </a:lnTo>
                <a:lnTo>
                  <a:pt x="9088192" y="4505301"/>
                </a:lnTo>
                <a:lnTo>
                  <a:pt x="0" y="4505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7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11244195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Automated EDA Report Sweetviz</a:t>
            </a:r>
          </a:p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46029" y="2548780"/>
            <a:ext cx="7722369" cy="5538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4"/>
              </a:lnSpc>
            </a:pPr>
            <a:r>
              <a:rPr lang="en-US" sz="2185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Sweetviz is a Python library u</a:t>
            </a:r>
            <a:r>
              <a:rPr lang="en-US" sz="2185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sed to generate highly visual, interac</a:t>
            </a:r>
            <a:r>
              <a:rPr lang="en-US" sz="2185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tive Exploratory Data Analysis (EDA) reports. It quickly a</a:t>
            </a:r>
            <a:r>
              <a:rPr lang="en-US" sz="2185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nalyzes datasets and compares them, providing a complete overview of:</a:t>
            </a:r>
          </a:p>
          <a:p>
            <a:pPr algn="just" marL="471786" indent="-235893" lvl="1">
              <a:lnSpc>
                <a:spcPts val="3714"/>
              </a:lnSpc>
              <a:buFont typeface="Arial"/>
              <a:buChar char="•"/>
            </a:pPr>
            <a:r>
              <a:rPr lang="en-US" b="true" sz="218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distributions </a:t>
            </a:r>
            <a:r>
              <a:rPr lang="en-US" b="true" sz="218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and summary statistics</a:t>
            </a:r>
          </a:p>
          <a:p>
            <a:pPr algn="just" marL="471786" indent="-235893" lvl="1">
              <a:lnSpc>
                <a:spcPts val="3714"/>
              </a:lnSpc>
              <a:buFont typeface="Arial"/>
              <a:buChar char="•"/>
            </a:pPr>
            <a:r>
              <a:rPr lang="en-US" b="true" sz="218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Missing values and data types</a:t>
            </a:r>
          </a:p>
          <a:p>
            <a:pPr algn="just" marL="471786" indent="-235893" lvl="1">
              <a:lnSpc>
                <a:spcPts val="3714"/>
              </a:lnSpc>
              <a:buFont typeface="Arial"/>
              <a:buChar char="•"/>
            </a:pPr>
            <a:r>
              <a:rPr lang="en-US" b="true" sz="218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Correlations b</a:t>
            </a:r>
            <a:r>
              <a:rPr lang="en-US" b="true" sz="218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etween variables</a:t>
            </a:r>
          </a:p>
          <a:p>
            <a:pPr algn="just" marL="471786" indent="-235893" lvl="1">
              <a:lnSpc>
                <a:spcPts val="3714"/>
              </a:lnSpc>
              <a:buFont typeface="Arial"/>
              <a:buChar char="•"/>
            </a:pPr>
            <a:r>
              <a:rPr lang="en-US" b="true" sz="218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Target feature analysis for classification</a:t>
            </a:r>
            <a:r>
              <a:rPr lang="en-US" b="true" sz="218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problems</a:t>
            </a:r>
          </a:p>
          <a:p>
            <a:pPr algn="just">
              <a:lnSpc>
                <a:spcPts val="3714"/>
              </a:lnSpc>
            </a:pPr>
            <a:r>
              <a:rPr lang="en-US" sz="2185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Sweetviz helps speed up data understanding a</a:t>
            </a:r>
            <a:r>
              <a:rPr lang="en-US" sz="2185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nd supports better data-driven decision-making early in the project</a:t>
            </a:r>
            <a:r>
              <a:rPr lang="en-US" sz="2185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  <a:p>
            <a:pPr algn="just">
              <a:lnSpc>
                <a:spcPts val="3184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2542" y="4142841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7" y="0"/>
                </a:lnTo>
                <a:lnTo>
                  <a:pt x="4210757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68720" y="4991100"/>
            <a:ext cx="14072064" cy="1424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759"/>
              </a:lnSpc>
              <a:spcBef>
                <a:spcPct val="0"/>
              </a:spcBef>
            </a:pPr>
            <a:r>
              <a:rPr lang="en-US" b="true" sz="8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 Building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608003" y="97796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2576" y="3350887"/>
            <a:ext cx="8111668" cy="4520483"/>
          </a:xfrm>
          <a:custGeom>
            <a:avLst/>
            <a:gdLst/>
            <a:ahLst/>
            <a:cxnLst/>
            <a:rect r="r" b="b" t="t" l="l"/>
            <a:pathLst>
              <a:path h="4520483" w="8111668">
                <a:moveTo>
                  <a:pt x="0" y="0"/>
                </a:moveTo>
                <a:lnTo>
                  <a:pt x="8111669" y="0"/>
                </a:lnTo>
                <a:lnTo>
                  <a:pt x="8111669" y="4520483"/>
                </a:lnTo>
                <a:lnTo>
                  <a:pt x="0" y="4520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6866" y="125300"/>
            <a:ext cx="9480749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Feature Engineering &amp; Selection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85641" y="1715209"/>
            <a:ext cx="9366479" cy="727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5"/>
              </a:lnSpc>
            </a:pPr>
            <a:r>
              <a:rPr lang="en-US" sz="216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🛠️ Feature Engineering &amp; Selection</a:t>
            </a:r>
          </a:p>
          <a:p>
            <a:pPr algn="just">
              <a:lnSpc>
                <a:spcPts val="3675"/>
              </a:lnSpc>
            </a:pPr>
            <a:r>
              <a:rPr lang="en-US" sz="216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Engineering:</a:t>
            </a:r>
          </a:p>
          <a:p>
            <a:pPr algn="just">
              <a:lnSpc>
                <a:spcPts val="3675"/>
              </a:lnSpc>
            </a:pPr>
            <a:r>
              <a:rPr lang="en-US" sz="216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New meaningful features were created to improve model performance:</a:t>
            </a:r>
          </a:p>
          <a:p>
            <a:pPr algn="just" marL="466793" indent="-233396" lvl="1">
              <a:lnSpc>
                <a:spcPts val="3675"/>
              </a:lnSpc>
              <a:buFont typeface="Arial"/>
              <a:buChar char="•"/>
            </a:pPr>
            <a:r>
              <a:rPr lang="en-US" b="true" sz="216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Engagement Score – Measures how much time a user spent compared</a:t>
            </a:r>
            <a:r>
              <a:rPr lang="en-US" b="true" sz="216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to course duration.</a:t>
            </a:r>
          </a:p>
          <a:p>
            <a:pPr algn="just" marL="466793" indent="-233396" lvl="1">
              <a:lnSpc>
                <a:spcPts val="3675"/>
              </a:lnSpc>
              <a:buFont typeface="Arial"/>
              <a:buChar char="•"/>
            </a:pPr>
            <a:r>
              <a:rPr lang="en-US" b="true" sz="216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Price Category – Bins course prices into 'Low', 'Medium', and 'High'.</a:t>
            </a:r>
          </a:p>
          <a:p>
            <a:pPr algn="just" marL="466793" indent="-233396" lvl="1">
              <a:lnSpc>
                <a:spcPts val="3675"/>
              </a:lnSpc>
              <a:buFont typeface="Arial"/>
              <a:buChar char="•"/>
            </a:pPr>
            <a:r>
              <a:rPr lang="en-US" b="true" sz="216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High Feedback Label – Flags courses with high student satisfaction.</a:t>
            </a:r>
          </a:p>
          <a:p>
            <a:pPr algn="just">
              <a:lnSpc>
                <a:spcPts val="3675"/>
              </a:lnSpc>
            </a:pPr>
            <a:r>
              <a:rPr lang="en-US" sz="216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</a:t>
            </a:r>
            <a:r>
              <a:rPr lang="en-US" sz="216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 Selection:</a:t>
            </a:r>
          </a:p>
          <a:p>
            <a:pPr algn="just">
              <a:lnSpc>
                <a:spcPts val="3675"/>
              </a:lnSpc>
            </a:pPr>
            <a:r>
              <a:rPr lang="en-US" sz="216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To reduce redundancy and improve model efficiency:</a:t>
            </a:r>
          </a:p>
          <a:p>
            <a:pPr algn="just" marL="466793" indent="-233396" lvl="1">
              <a:lnSpc>
                <a:spcPts val="3675"/>
              </a:lnSpc>
              <a:buFont typeface="Arial"/>
              <a:buChar char="•"/>
            </a:pPr>
            <a:r>
              <a:rPr lang="en-US" b="true" sz="216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 correlation-based filter was applied.</a:t>
            </a:r>
          </a:p>
          <a:p>
            <a:pPr algn="just" marL="466793" indent="-233396" lvl="1">
              <a:lnSpc>
                <a:spcPts val="3675"/>
              </a:lnSpc>
              <a:buFont typeface="Arial"/>
              <a:buChar char="•"/>
            </a:pPr>
            <a:r>
              <a:rPr lang="en-US" b="true" sz="216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Highly</a:t>
            </a:r>
            <a:r>
              <a:rPr lang="en-US" b="true" sz="216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correlated features (threshold &gt; 0.85) were removed to avoid multicollinearity.</a:t>
            </a:r>
          </a:p>
          <a:p>
            <a:pPr algn="just">
              <a:lnSpc>
                <a:spcPts val="3675"/>
              </a:lnSpc>
            </a:pPr>
            <a:r>
              <a:rPr lang="en-US" sz="216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These steps enhance both model accuracy and interpretability.</a:t>
            </a:r>
          </a:p>
          <a:p>
            <a:pPr algn="just" marL="0" indent="0" lvl="0">
              <a:lnSpc>
                <a:spcPts val="2222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577" y="-159467"/>
            <a:ext cx="7361067" cy="10287000"/>
            <a:chOff x="0" y="0"/>
            <a:chExt cx="193871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871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38717">
                  <a:moveTo>
                    <a:pt x="0" y="0"/>
                  </a:moveTo>
                  <a:lnTo>
                    <a:pt x="1938717" y="0"/>
                  </a:lnTo>
                  <a:lnTo>
                    <a:pt x="193871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938717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397132" y="3087493"/>
            <a:ext cx="6908504" cy="2056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67"/>
              </a:lnSpc>
              <a:spcBef>
                <a:spcPct val="0"/>
              </a:spcBef>
            </a:pPr>
            <a:r>
              <a:rPr lang="en-US" b="true" sz="590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Collaborative Filtering – User-Based Approach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9729" y="1627774"/>
            <a:ext cx="6918762" cy="6743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5"/>
              </a:lnSpc>
            </a:pPr>
            <a:r>
              <a:rPr lang="en-US" sz="2782" b="true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 User-Item Matrix was created using ratings given by users to different courses.</a:t>
            </a:r>
          </a:p>
          <a:p>
            <a:pPr algn="just" marL="600797" indent="-300398" lvl="1">
              <a:lnSpc>
                <a:spcPts val="3895"/>
              </a:lnSpc>
              <a:buFont typeface="Arial"/>
              <a:buChar char="•"/>
            </a:pPr>
            <a:r>
              <a:rPr lang="en-US" b="true" sz="2782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Missing ratings were fille</a:t>
            </a:r>
            <a:r>
              <a:rPr lang="en-US" b="true" sz="2782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 with zeros to standardize the matrix.</a:t>
            </a:r>
          </a:p>
          <a:p>
            <a:pPr algn="just" marL="600797" indent="-300398" lvl="1">
              <a:lnSpc>
                <a:spcPts val="3895"/>
              </a:lnSpc>
              <a:buFont typeface="Arial"/>
              <a:buChar char="•"/>
            </a:pPr>
            <a:r>
              <a:rPr lang="en-US" b="true" sz="2782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Cosine Similarity was used to calculate how similar users are to each other based on their rating behavior.</a:t>
            </a:r>
          </a:p>
          <a:p>
            <a:pPr algn="just">
              <a:lnSpc>
                <a:spcPts val="3895"/>
              </a:lnSpc>
            </a:pPr>
            <a:r>
              <a:rPr lang="en-US" sz="2782" b="true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This matrix helps recommend courses by identifying users with similar preferences and suggesting courses liked by similar users.</a:t>
            </a:r>
          </a:p>
          <a:p>
            <a:pPr algn="just" marL="0" indent="0" lvl="0">
              <a:lnSpc>
                <a:spcPts val="3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9302"/>
            <a:ext cx="11952505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Content-Based Filtering – KNN with TF-IDFVector Machine (SVM)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5181" y="3086180"/>
            <a:ext cx="16577330" cy="4515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5"/>
              </a:lnSpc>
              <a:spcBef>
                <a:spcPct val="0"/>
              </a:spcBef>
            </a:pPr>
            <a:r>
              <a:rPr lang="en-US" b="true" sz="3668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 recommend similar courses based on content:</a:t>
            </a:r>
          </a:p>
          <a:p>
            <a:pPr algn="ctr" marL="791969" indent="-395984" lvl="1">
              <a:lnSpc>
                <a:spcPts val="513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68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TF-IDF Vectorization was applied on combined course features (e.g., name, instructor, difficulty).</a:t>
            </a:r>
          </a:p>
          <a:p>
            <a:pPr algn="ctr" marL="791969" indent="-395984" lvl="1">
              <a:lnSpc>
                <a:spcPts val="513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68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K-Nearest Neighbors (KNN) with cosine distance was used to find similar courses efficiently.</a:t>
            </a:r>
          </a:p>
          <a:p>
            <a:pPr algn="ctr" marL="791969" indent="-395984" lvl="1">
              <a:lnSpc>
                <a:spcPts val="513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68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This model is optimized for large datasets by avoiding full similarity matrix computation.</a:t>
            </a:r>
          </a:p>
          <a:p>
            <a:pPr algn="ctr">
              <a:lnSpc>
                <a:spcPts val="5135"/>
              </a:lnSpc>
              <a:spcBef>
                <a:spcPct val="0"/>
              </a:spcBef>
            </a:pPr>
            <a:r>
              <a:rPr lang="en-US" b="true" sz="3668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It enables personalized recommendations based on course content rather than user behavior.</a:t>
            </a:r>
          </a:p>
          <a:p>
            <a:pPr algn="ctr">
              <a:lnSpc>
                <a:spcPts val="51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990600"/>
            <a:ext cx="16245006" cy="3810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43764" y="9258300"/>
            <a:ext cx="16215536" cy="3810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024373" y="1463077"/>
            <a:ext cx="7546902" cy="2944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2"/>
              </a:lnSpc>
            </a:pPr>
            <a:r>
              <a:rPr lang="en-US" sz="3337" u="sng">
                <a:solidFill>
                  <a:srgbClr val="0F4662"/>
                </a:solidFill>
                <a:latin typeface="Roboto"/>
                <a:ea typeface="Roboto"/>
                <a:cs typeface="Roboto"/>
                <a:sym typeface="Roboto"/>
              </a:rPr>
              <a:t>GROUP MEMBERS:</a:t>
            </a:r>
          </a:p>
          <a:p>
            <a:pPr algn="l" marL="720523" indent="-360261" lvl="1">
              <a:lnSpc>
                <a:spcPts val="4672"/>
              </a:lnSpc>
              <a:buFont typeface="Arial"/>
              <a:buChar char="•"/>
            </a:pPr>
            <a:r>
              <a:rPr lang="en-US" sz="3337">
                <a:solidFill>
                  <a:srgbClr val="0F4662"/>
                </a:solidFill>
                <a:latin typeface="Roboto"/>
                <a:ea typeface="Roboto"/>
                <a:cs typeface="Roboto"/>
                <a:sym typeface="Roboto"/>
              </a:rPr>
              <a:t>Bhuvaneshsaikumar Mannaru</a:t>
            </a:r>
          </a:p>
          <a:p>
            <a:pPr algn="l" marL="720523" indent="-360261" lvl="1">
              <a:lnSpc>
                <a:spcPts val="4672"/>
              </a:lnSpc>
              <a:buFont typeface="Arial"/>
              <a:buChar char="•"/>
            </a:pPr>
            <a:r>
              <a:rPr lang="en-US" sz="3337">
                <a:solidFill>
                  <a:srgbClr val="0F4662"/>
                </a:solidFill>
                <a:latin typeface="Roboto"/>
                <a:ea typeface="Roboto"/>
                <a:cs typeface="Roboto"/>
                <a:sym typeface="Roboto"/>
              </a:rPr>
              <a:t>Shaik Nabi</a:t>
            </a:r>
          </a:p>
          <a:p>
            <a:pPr algn="l" marL="720523" indent="-360261" lvl="1">
              <a:lnSpc>
                <a:spcPts val="4672"/>
              </a:lnSpc>
              <a:buFont typeface="Arial"/>
              <a:buChar char="•"/>
            </a:pPr>
            <a:r>
              <a:rPr lang="en-US" sz="3337">
                <a:solidFill>
                  <a:srgbClr val="0F4662"/>
                </a:solidFill>
                <a:latin typeface="Roboto"/>
                <a:ea typeface="Roboto"/>
                <a:cs typeface="Roboto"/>
                <a:sym typeface="Roboto"/>
              </a:rPr>
              <a:t>Shaik Mahammad Bahaddin</a:t>
            </a:r>
          </a:p>
          <a:p>
            <a:pPr algn="l">
              <a:lnSpc>
                <a:spcPts val="467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6770" y="6123156"/>
            <a:ext cx="4991576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8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Trainer Name:  Varun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1185" y="7167641"/>
            <a:ext cx="5401151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8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Co-Trainer: Stephy John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88171" y="2063617"/>
            <a:ext cx="7434505" cy="7194683"/>
          </a:xfrm>
          <a:custGeom>
            <a:avLst/>
            <a:gdLst/>
            <a:ahLst/>
            <a:cxnLst/>
            <a:rect r="r" b="b" t="t" l="l"/>
            <a:pathLst>
              <a:path h="7194683" w="7434505">
                <a:moveTo>
                  <a:pt x="0" y="0"/>
                </a:moveTo>
                <a:lnTo>
                  <a:pt x="7434505" y="0"/>
                </a:lnTo>
                <a:lnTo>
                  <a:pt x="7434505" y="7194683"/>
                </a:lnTo>
                <a:lnTo>
                  <a:pt x="0" y="7194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4167" y="227262"/>
            <a:ext cx="104950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Hybrid Recommendation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322152"/>
            <a:ext cx="9144000" cy="6156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3"/>
              </a:lnSpc>
              <a:spcBef>
                <a:spcPct val="0"/>
              </a:spcBef>
            </a:pPr>
            <a:r>
              <a:rPr lang="en-US" b="true" sz="319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This model combines Collaborative Filtering and Content-Based Filtering to provide more accurate and personalized course recommendations.</a:t>
            </a:r>
          </a:p>
          <a:p>
            <a:pPr algn="ctr">
              <a:lnSpc>
                <a:spcPts val="4473"/>
              </a:lnSpc>
              <a:spcBef>
                <a:spcPct val="0"/>
              </a:spcBef>
            </a:pPr>
            <a:r>
              <a:rPr lang="en-US" b="true" sz="319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Content-Based Part: Recommends similar courses based on text features using TF-IDF and KNN.</a:t>
            </a:r>
          </a:p>
          <a:p>
            <a:pPr algn="ctr">
              <a:lnSpc>
                <a:spcPts val="4473"/>
              </a:lnSpc>
              <a:spcBef>
                <a:spcPct val="0"/>
              </a:spcBef>
            </a:pPr>
            <a:r>
              <a:rPr lang="en-US" b="true" sz="319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Collaborative Part: Suggests courses using user similarity and past ratings.</a:t>
            </a:r>
          </a:p>
          <a:p>
            <a:pPr algn="ctr">
              <a:lnSpc>
                <a:spcPts val="4473"/>
              </a:lnSpc>
              <a:spcBef>
                <a:spcPct val="0"/>
              </a:spcBef>
            </a:pPr>
            <a:r>
              <a:rPr lang="en-US" b="true" sz="319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Blending Factor (α): Allows tuning the influence of each approach (e.g., α=0.5 balances both).</a:t>
            </a:r>
          </a:p>
          <a:p>
            <a:pPr algn="ctr">
              <a:lnSpc>
                <a:spcPts val="4473"/>
              </a:lnSpc>
              <a:spcBef>
                <a:spcPct val="0"/>
              </a:spcBef>
            </a:pPr>
            <a:r>
              <a:rPr lang="en-US" b="true" sz="319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 hybrid model ensures better coverage and relevance by leveraging both user behavior and course content.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2542" y="4142841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7" y="0"/>
                </a:lnTo>
                <a:lnTo>
                  <a:pt x="4210757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24596" y="4663645"/>
            <a:ext cx="10634704" cy="21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1"/>
              </a:lnSpc>
            </a:pPr>
            <a:r>
              <a:rPr lang="en-US" sz="6101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Deployment Using Streamlit App</a:t>
            </a:r>
          </a:p>
          <a:p>
            <a:pPr algn="l" marL="0" indent="0" lvl="0">
              <a:lnSpc>
                <a:spcPts val="8541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608003" y="97796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1482" y="1308935"/>
            <a:ext cx="17310514" cy="8590342"/>
          </a:xfrm>
          <a:custGeom>
            <a:avLst/>
            <a:gdLst/>
            <a:ahLst/>
            <a:cxnLst/>
            <a:rect r="r" b="b" t="t" l="l"/>
            <a:pathLst>
              <a:path h="8590342" w="17310514">
                <a:moveTo>
                  <a:pt x="0" y="0"/>
                </a:moveTo>
                <a:lnTo>
                  <a:pt x="17310514" y="0"/>
                </a:lnTo>
                <a:lnTo>
                  <a:pt x="17310514" y="8590342"/>
                </a:lnTo>
                <a:lnTo>
                  <a:pt x="0" y="8590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86138" y="114252"/>
            <a:ext cx="1031572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After Deployment in Streamlit App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878" y="-56515"/>
            <a:ext cx="15468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Web A</a:t>
            </a:r>
            <a:r>
              <a:rPr lang="en-US" b="true" sz="6399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pp – Online Course Recommender (Streamlit)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152400" y="1739902"/>
            <a:ext cx="18288000" cy="868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 interactive web application was built usi</a:t>
            </a:r>
            <a:r>
              <a:rPr lang="en-US" sz="33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ng Streamlit to showcase both EDA and a hybrid recommendation engine:</a:t>
            </a:r>
          </a:p>
          <a:p>
            <a:pPr algn="ctr">
              <a:lnSpc>
                <a:spcPts val="4620"/>
              </a:lnSpc>
            </a:pP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🧪 EDA Module</a:t>
            </a:r>
          </a:p>
          <a:p>
            <a:pPr algn="ctr" marL="712486" indent="-356243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Uses Sweetviz to generate an automated, interactive EDA report.</a:t>
            </a:r>
          </a:p>
          <a:p>
            <a:pPr algn="ctr" marL="712486" indent="-356243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Provid</a:t>
            </a:r>
            <a:r>
              <a:rPr lang="en-US" sz="33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 insights into distributions, correlations, and feature summaries.</a:t>
            </a:r>
          </a:p>
          <a:p>
            <a:pPr algn="ctr" marL="712486" indent="-356243" lvl="1">
              <a:lnSpc>
                <a:spcPts val="4620"/>
              </a:lnSpc>
              <a:buFont typeface="Arial"/>
              <a:buChar char="•"/>
            </a:pP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🤖 Recommender Module</a:t>
            </a:r>
          </a:p>
          <a:p>
            <a:pPr algn="ctr" marL="712486" indent="-356243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Combines</a:t>
            </a:r>
            <a:r>
              <a:rPr lang="en-US" sz="33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Content-Based Filtering (TF-IDF + KNN) and Collaborative Filtering (User similarity).</a:t>
            </a:r>
          </a:p>
          <a:p>
            <a:pPr algn="ctr" marL="712486" indent="-356243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Users can adjust the alpha blending factor to control the influence of each method.</a:t>
            </a:r>
          </a:p>
          <a:p>
            <a:pPr algn="ctr" marL="712486" indent="-356243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Allows real-time selection of user ID, base course, and number of recommendations.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This app makes the system user-friendly and supports data exploration and personalized recommendations in a single interface.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84472"/>
            <a:chOff x="0" y="0"/>
            <a:chExt cx="4816593" cy="6280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28009"/>
            </a:xfrm>
            <a:custGeom>
              <a:avLst/>
              <a:gdLst/>
              <a:ahLst/>
              <a:cxnLst/>
              <a:rect r="r" b="b" t="t" l="l"/>
              <a:pathLst>
                <a:path h="62800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28009"/>
                  </a:lnTo>
                  <a:lnTo>
                    <a:pt x="0" y="628009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751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080"/>
                </a:lnSpc>
              </a:pPr>
              <a:r>
                <a:rPr lang="en-US" b="true" sz="7200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Challenges Faced During The Project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03600" y="2614783"/>
            <a:ext cx="15741751" cy="731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428" indent="-323714" lvl="1">
              <a:lnSpc>
                <a:spcPts val="4198"/>
              </a:lnSpc>
              <a:buFont typeface="Arial"/>
              <a:buChar char="•"/>
            </a:pPr>
            <a:r>
              <a:rPr lang="en-US" b="true" sz="299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Team Coordination:</a:t>
            </a:r>
          </a:p>
          <a:p>
            <a:pPr algn="l" marL="647428" indent="-323714" lvl="1">
              <a:lnSpc>
                <a:spcPts val="4198"/>
              </a:lnSpc>
              <a:buFont typeface="Arial"/>
              <a:buChar char="•"/>
            </a:pPr>
            <a:r>
              <a:rPr lang="en-US" b="true" sz="299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Ensuring smooth collaboration among team members with varying roles and technical skills.</a:t>
            </a:r>
          </a:p>
          <a:p>
            <a:pPr algn="l" marL="647428" indent="-323714" lvl="1">
              <a:lnSpc>
                <a:spcPts val="4198"/>
              </a:lnSpc>
              <a:buFont typeface="Arial"/>
              <a:buChar char="•"/>
            </a:pPr>
            <a:r>
              <a:rPr lang="en-US" b="true" sz="299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Feature Selection:</a:t>
            </a:r>
          </a:p>
          <a:p>
            <a:pPr algn="l" marL="647428" indent="-323714" lvl="1">
              <a:lnSpc>
                <a:spcPts val="4198"/>
              </a:lnSpc>
              <a:buFont typeface="Arial"/>
              <a:buChar char="•"/>
            </a:pPr>
            <a:r>
              <a:rPr lang="en-US" b="true" sz="299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Selecting the most meaningful features from 19 variables while avoiding multicollinearity and redundant information.</a:t>
            </a:r>
          </a:p>
          <a:p>
            <a:pPr algn="l" marL="647428" indent="-323714" lvl="1">
              <a:lnSpc>
                <a:spcPts val="4198"/>
              </a:lnSpc>
              <a:buFont typeface="Arial"/>
              <a:buChar char="•"/>
            </a:pPr>
            <a:r>
              <a:rPr lang="en-US" b="true" sz="299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 Interpretability:</a:t>
            </a:r>
          </a:p>
          <a:p>
            <a:pPr algn="l" marL="647428" indent="-323714" lvl="1">
              <a:lnSpc>
                <a:spcPts val="4198"/>
              </a:lnSpc>
              <a:buFont typeface="Arial"/>
              <a:buChar char="•"/>
            </a:pPr>
            <a:r>
              <a:rPr lang="en-US" b="true" sz="299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Making hybrid recommendation outputs easy to understand and actionable for non-technical stakeholders.</a:t>
            </a:r>
          </a:p>
          <a:p>
            <a:pPr algn="l" marL="647428" indent="-323714" lvl="1">
              <a:lnSpc>
                <a:spcPts val="4198"/>
              </a:lnSpc>
              <a:buFont typeface="Arial"/>
              <a:buChar char="•"/>
            </a:pPr>
            <a:r>
              <a:rPr lang="en-US" b="true" sz="299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Deployment Integration:</a:t>
            </a:r>
          </a:p>
          <a:p>
            <a:pPr algn="l" marL="647428" indent="-323714" lvl="1">
              <a:lnSpc>
                <a:spcPts val="4198"/>
              </a:lnSpc>
              <a:buFont typeface="Arial"/>
              <a:buChar char="•"/>
            </a:pPr>
            <a:r>
              <a:rPr lang="en-US" b="true" sz="299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Embedding the hybrid model within a Streamlit app for real-time, interactive recommendations.</a:t>
            </a:r>
          </a:p>
          <a:p>
            <a:pPr algn="l" marL="647428" indent="-323714" lvl="1">
              <a:lnSpc>
                <a:spcPts val="4198"/>
              </a:lnSpc>
              <a:buFont typeface="Arial"/>
              <a:buChar char="•"/>
            </a:pPr>
            <a:r>
              <a:rPr lang="en-US" b="true" sz="299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Scalability Concerns:</a:t>
            </a:r>
          </a:p>
          <a:p>
            <a:pPr algn="l" marL="647428" indent="-323714" lvl="1">
              <a:lnSpc>
                <a:spcPts val="4198"/>
              </a:lnSpc>
              <a:buFont typeface="Arial"/>
              <a:buChar char="•"/>
            </a:pPr>
            <a:r>
              <a:rPr lang="en-US" b="true" sz="299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Efficiently processing a large dataset with potentially thousands of users and courses without slowing performance.</a:t>
            </a:r>
          </a:p>
          <a:p>
            <a:pPr algn="l" marL="647428" indent="-323714" lvl="1">
              <a:lnSpc>
                <a:spcPts val="4198"/>
              </a:lnSpc>
              <a:buFont typeface="Arial"/>
              <a:buChar char="•"/>
            </a:pPr>
            <a:r>
              <a:rPr lang="en-US" b="true" sz="299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Overfitting Risk:</a:t>
            </a:r>
          </a:p>
          <a:p>
            <a:pPr algn="l" marL="647428" indent="-323714" lvl="1">
              <a:lnSpc>
                <a:spcPts val="4198"/>
              </a:lnSpc>
              <a:buFont typeface="Arial"/>
              <a:buChar char="•"/>
            </a:pPr>
            <a:r>
              <a:rPr lang="en-US" b="true" sz="299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Balancing model complexity to ensure good generalization on new, unseen data.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901290"/>
            <a:chOff x="0" y="0"/>
            <a:chExt cx="4816593" cy="764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764126"/>
            </a:xfrm>
            <a:custGeom>
              <a:avLst/>
              <a:gdLst/>
              <a:ahLst/>
              <a:cxnLst/>
              <a:rect r="r" b="b" t="t" l="l"/>
              <a:pathLst>
                <a:path h="7641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64126"/>
                  </a:lnTo>
                  <a:lnTo>
                    <a:pt x="0" y="764126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816593" cy="88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080"/>
                </a:lnSpc>
              </a:pPr>
              <a:r>
                <a:rPr lang="en-US" b="true" sz="7200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Conclusion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08471" y="3465222"/>
            <a:ext cx="17071058" cy="6310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6"/>
              </a:lnSpc>
            </a:pPr>
            <a:r>
              <a:rPr lang="en-US" b="true" sz="3504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 Online Course Recommendation System successfully combines advanced techniques like hybrid recommendation models (collaborative filtering and content-based filtering) to provide personalized course suggestions for users. Through thorough feature engineering and careful model selection, we were able to enhance the system’s performance and accuracy.</a:t>
            </a:r>
          </a:p>
          <a:p>
            <a:pPr algn="just">
              <a:lnSpc>
                <a:spcPts val="4906"/>
              </a:lnSpc>
            </a:pPr>
            <a:r>
              <a:rPr lang="en-US" b="true" sz="3504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 deployment of the recommendation engine in a user-friendly Streamlit web app ensures seamless interaction, making the system accessible and engaging for learners.</a:t>
            </a:r>
          </a:p>
          <a:p>
            <a:pPr algn="just">
              <a:lnSpc>
                <a:spcPts val="4906"/>
              </a:lnSpc>
            </a:pPr>
            <a:r>
              <a:rPr lang="en-US" b="true" sz="3504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While challenges like team coordination, feature selection, and scalability were faced, the project provided valuable insights into real-time recommendation systems and their application in the education domain.</a:t>
            </a:r>
          </a:p>
          <a:p>
            <a:pPr algn="just">
              <a:lnSpc>
                <a:spcPts val="4906"/>
              </a:lnSpc>
              <a:spcBef>
                <a:spcPct val="0"/>
              </a:spcBef>
            </a:pPr>
            <a:r>
              <a:rPr lang="en-US" b="true" sz="3504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This project sets the foundation for further enhancements, such as handling larger datasets, adding more features, and improving model interpretability, making it a robust solution for personalized learning.</a:t>
            </a:r>
          </a:p>
          <a:p>
            <a:pPr algn="just">
              <a:lnSpc>
                <a:spcPts val="11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98685" y="2729823"/>
            <a:ext cx="7147679" cy="2413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37"/>
              </a:lnSpc>
              <a:spcBef>
                <a:spcPct val="0"/>
              </a:spcBef>
            </a:pPr>
            <a:r>
              <a:rPr lang="en-US" b="true" sz="14098" i="true">
                <a:solidFill>
                  <a:srgbClr val="7F583B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494748" y="2743869"/>
            <a:ext cx="99149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3335" y="5086350"/>
            <a:ext cx="16581329" cy="2370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develop an online course recommendation system that suggests personalized course options to learners by analyzing their interests, previous enrollments, engagement patterns, and course characteristics using collaborative filtering, content-based, or hybrid recommendation techniques.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5453" y="2204335"/>
            <a:ext cx="16303847" cy="7279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14"/>
              </a:lnSpc>
            </a:pPr>
            <a:r>
              <a:rPr lang="en-US" sz="342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This dataset is designed to support the development of a course recommendation system. It contains detailed information about learners and online courses, enabling personalized suggestions based on user behavior and course attributes.</a:t>
            </a:r>
          </a:p>
          <a:p>
            <a:pPr algn="just">
              <a:lnSpc>
                <a:spcPts val="5814"/>
              </a:lnSpc>
            </a:pPr>
          </a:p>
          <a:p>
            <a:pPr algn="just">
              <a:lnSpc>
                <a:spcPts val="5814"/>
              </a:lnSpc>
            </a:pPr>
          </a:p>
          <a:p>
            <a:pPr algn="just">
              <a:lnSpc>
                <a:spcPts val="5814"/>
              </a:lnSpc>
            </a:pPr>
            <a:r>
              <a:rPr lang="en-US" sz="342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•Number of Instances (Rows): 100000</a:t>
            </a:r>
          </a:p>
          <a:p>
            <a:pPr algn="just">
              <a:lnSpc>
                <a:spcPts val="5814"/>
              </a:lnSpc>
            </a:pPr>
          </a:p>
          <a:p>
            <a:pPr algn="just">
              <a:lnSpc>
                <a:spcPts val="5814"/>
              </a:lnSpc>
            </a:pPr>
            <a:r>
              <a:rPr lang="en-US" sz="342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•Number of Variables (Columns): 14</a:t>
            </a:r>
          </a:p>
          <a:p>
            <a:pPr algn="ctr" marL="0" indent="0" lvl="0">
              <a:lnSpc>
                <a:spcPts val="5814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727748" y="114252"/>
            <a:ext cx="118546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SET DESCRIPTION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45650" y="1999615"/>
            <a:ext cx="14196700" cy="7636667"/>
          </a:xfrm>
          <a:custGeom>
            <a:avLst/>
            <a:gdLst/>
            <a:ahLst/>
            <a:cxnLst/>
            <a:rect r="r" b="b" t="t" l="l"/>
            <a:pathLst>
              <a:path h="7636667" w="14196700">
                <a:moveTo>
                  <a:pt x="0" y="0"/>
                </a:moveTo>
                <a:lnTo>
                  <a:pt x="14196700" y="0"/>
                </a:lnTo>
                <a:lnTo>
                  <a:pt x="14196700" y="7636667"/>
                </a:lnTo>
                <a:lnTo>
                  <a:pt x="0" y="76366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37" t="-8401" r="-9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63150" y="914400"/>
            <a:ext cx="118546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SET INFO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82741" y="0"/>
            <a:ext cx="1375380" cy="10271151"/>
            <a:chOff x="0" y="0"/>
            <a:chExt cx="362240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2240" cy="2705159"/>
            </a:xfrm>
            <a:custGeom>
              <a:avLst/>
              <a:gdLst/>
              <a:ahLst/>
              <a:cxnLst/>
              <a:rect r="r" b="b" t="t" l="l"/>
              <a:pathLst>
                <a:path h="2705159" w="362240">
                  <a:moveTo>
                    <a:pt x="0" y="0"/>
                  </a:moveTo>
                  <a:lnTo>
                    <a:pt x="362240" y="0"/>
                  </a:lnTo>
                  <a:lnTo>
                    <a:pt x="362240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62240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853757"/>
            <a:ext cx="15564692" cy="5864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8811" indent="-299406" lvl="1">
              <a:lnSpc>
                <a:spcPts val="4715"/>
              </a:lnSpc>
              <a:buFont typeface="Arial"/>
              <a:buChar char="•"/>
            </a:pP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Features:</a:t>
            </a:r>
          </a:p>
          <a:p>
            <a:pPr algn="just" marL="598811" indent="-299406" lvl="1">
              <a:lnSpc>
                <a:spcPts val="4715"/>
              </a:lnSpc>
              <a:buFont typeface="Arial"/>
              <a:buChar char="•"/>
            </a:pP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 &amp; Course Info: Unique IDs for learners and </a:t>
            </a: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courses, course names, and instructor details.</a:t>
            </a:r>
          </a:p>
          <a:p>
            <a:pPr algn="just" marL="598811" indent="-299406" lvl="1">
              <a:lnSpc>
                <a:spcPts val="4715"/>
              </a:lnSpc>
              <a:buFont typeface="Arial"/>
              <a:buChar char="•"/>
            </a:pP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Cou</a:t>
            </a: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rse Attributes: Duration, price, difficulty level, certification availability, and study materials.</a:t>
            </a:r>
          </a:p>
          <a:p>
            <a:pPr algn="just" marL="598811" indent="-299406" lvl="1">
              <a:lnSpc>
                <a:spcPts val="4715"/>
              </a:lnSpc>
              <a:buFont typeface="Arial"/>
              <a:buChar char="•"/>
            </a:pP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Engagement Metrics: Ratings, enrollment numbers, feedback scores, time spent on course.</a:t>
            </a:r>
          </a:p>
          <a:p>
            <a:pPr algn="just" marL="598811" indent="-299406" lvl="1">
              <a:lnSpc>
                <a:spcPts val="4715"/>
              </a:lnSpc>
              <a:buFont typeface="Arial"/>
              <a:buChar char="•"/>
            </a:pP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 Behavior: Number of previously taken courses to gauge learning history.</a:t>
            </a:r>
          </a:p>
          <a:p>
            <a:pPr algn="just" marL="598811" indent="-299406" lvl="1">
              <a:lnSpc>
                <a:spcPts val="4715"/>
              </a:lnSpc>
              <a:buFont typeface="Arial"/>
              <a:buChar char="•"/>
            </a:pPr>
            <a:r>
              <a:rPr lang="en-US" b="true" sz="277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dataset is ideal for building collaborative filtering, content-based, or hybrid</a:t>
            </a:r>
          </a:p>
          <a:p>
            <a:pPr algn="just">
              <a:lnSpc>
                <a:spcPts val="442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2542" y="4142841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7" y="0"/>
                </a:lnTo>
                <a:lnTo>
                  <a:pt x="4210757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68720" y="4991100"/>
            <a:ext cx="14072064" cy="1424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759"/>
              </a:lnSpc>
              <a:spcBef>
                <a:spcPct val="0"/>
              </a:spcBef>
            </a:pPr>
            <a:r>
              <a:rPr lang="en-US" b="true" sz="8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Exploratory Data Analysis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608003" y="97796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75116" y="1550902"/>
            <a:ext cx="9646294" cy="8228720"/>
          </a:xfrm>
          <a:custGeom>
            <a:avLst/>
            <a:gdLst/>
            <a:ahLst/>
            <a:cxnLst/>
            <a:rect r="r" b="b" t="t" l="l"/>
            <a:pathLst>
              <a:path h="8228720" w="9646294">
                <a:moveTo>
                  <a:pt x="0" y="0"/>
                </a:moveTo>
                <a:lnTo>
                  <a:pt x="9646294" y="0"/>
                </a:lnTo>
                <a:lnTo>
                  <a:pt x="9646294" y="8228721"/>
                </a:lnTo>
                <a:lnTo>
                  <a:pt x="0" y="8228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114252"/>
            <a:ext cx="118546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SUMMARY STATISTICS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65019" y="1347908"/>
            <a:ext cx="6194281" cy="7506150"/>
          </a:xfrm>
          <a:custGeom>
            <a:avLst/>
            <a:gdLst/>
            <a:ahLst/>
            <a:cxnLst/>
            <a:rect r="r" b="b" t="t" l="l"/>
            <a:pathLst>
              <a:path h="7506150" w="6194281">
                <a:moveTo>
                  <a:pt x="0" y="0"/>
                </a:moveTo>
                <a:lnTo>
                  <a:pt x="6194281" y="0"/>
                </a:lnTo>
                <a:lnTo>
                  <a:pt x="6194281" y="7506150"/>
                </a:lnTo>
                <a:lnTo>
                  <a:pt x="0" y="7506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2" t="-634" r="0" b="-6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429" y="331190"/>
            <a:ext cx="10274492" cy="192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5"/>
              </a:lnSpc>
            </a:pPr>
            <a:r>
              <a:rPr lang="en-US" sz="5546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Missing Values:  </a:t>
            </a:r>
          </a:p>
          <a:p>
            <a:pPr algn="l" marL="0" indent="0" lvl="0">
              <a:lnSpc>
                <a:spcPts val="7765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31429" y="2368854"/>
            <a:ext cx="8501539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No missing values and duplicates found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DAGS4FISlBY</dc:identifier>
  <dcterms:modified xsi:type="dcterms:W3CDTF">2011-08-01T06:04:30Z</dcterms:modified>
  <cp:revision>1</cp:revision>
  <dc:title>White Blue Simple Modern Enhancing Sales Strategy Presentation</dc:title>
</cp:coreProperties>
</file>