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58" r:id="rId6"/>
    <p:sldId id="267" r:id="rId7"/>
    <p:sldId id="268" r:id="rId8"/>
    <p:sldId id="260" r:id="rId9"/>
    <p:sldId id="261" r:id="rId10"/>
    <p:sldId id="269" r:id="rId11"/>
    <p:sldId id="262" r:id="rId12"/>
    <p:sldId id="270" r:id="rId13"/>
    <p:sldId id="263" r:id="rId14"/>
    <p:sldId id="271" r:id="rId15"/>
    <p:sldId id="272" r:id="rId16"/>
    <p:sldId id="264" r:id="rId17"/>
    <p:sldId id="273" r:id="rId18"/>
    <p:sldId id="27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0CE4907-25B9-4BA2-A6F0-B580E8DF73F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DBCFD0-DF2E-4BF9-9CD5-07B0F88BB3E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E4907-25B9-4BA2-A6F0-B580E8DF73F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DBCFD0-DF2E-4BF9-9CD5-07B0F88BB3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E4907-25B9-4BA2-A6F0-B580E8DF73F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DBCFD0-DF2E-4BF9-9CD5-07B0F88BB3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E4907-25B9-4BA2-A6F0-B580E8DF73F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DBCFD0-DF2E-4BF9-9CD5-07B0F88BB3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0CE4907-25B9-4BA2-A6F0-B580E8DF73F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DBCFD0-DF2E-4BF9-9CD5-07B0F88BB3E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E4907-25B9-4BA2-A6F0-B580E8DF73F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FDBCFD0-DF2E-4BF9-9CD5-07B0F88BB3E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E4907-25B9-4BA2-A6F0-B580E8DF73F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AFDBCFD0-DF2E-4BF9-9CD5-07B0F88BB3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E4907-25B9-4BA2-A6F0-B580E8DF73F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DBCFD0-DF2E-4BF9-9CD5-07B0F88BB3E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CE4907-25B9-4BA2-A6F0-B580E8DF73F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FDBCFD0-DF2E-4BF9-9CD5-07B0F88BB3E1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0CE4907-25B9-4BA2-A6F0-B580E8DF73F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DBCFD0-DF2E-4BF9-9CD5-07B0F88BB3E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0CE4907-25B9-4BA2-A6F0-B580E8DF73F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AFDBCFD0-DF2E-4BF9-9CD5-07B0F88BB3E1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0CE4907-25B9-4BA2-A6F0-B580E8DF73FF}" type="datetimeFigureOut">
              <a:rPr lang="en-GB" smtClean="0"/>
              <a:t>06/09/2023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AFDBCFD0-DF2E-4BF9-9CD5-07B0F88BB3E1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QctJbi6R8Rm6MvfX1Izohzs1J-XivC7y/edit?usp=drive_link&amp;ouid=101663467761144856859&amp;rtpof=true&amp;sd=tru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ABC Call Volume Trend </a:t>
            </a:r>
            <a:r>
              <a:rPr lang="en-GB" b="1" dirty="0" smtClean="0"/>
              <a:t>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Presented by: </a:t>
            </a:r>
            <a:r>
              <a:rPr lang="en-GB" dirty="0" err="1" smtClean="0"/>
              <a:t>Mannat</a:t>
            </a:r>
            <a:r>
              <a:rPr lang="en-GB" dirty="0" smtClean="0"/>
              <a:t> </a:t>
            </a:r>
            <a:r>
              <a:rPr lang="en-GB" dirty="0" err="1" smtClean="0"/>
              <a:t>Sandhu</a:t>
            </a:r>
            <a:endParaRPr lang="en-GB" smtClean="0"/>
          </a:p>
          <a:p>
            <a:r>
              <a:rPr lang="en-GB" smtClean="0">
                <a:hlinkClick r:id="rId2"/>
              </a:rPr>
              <a:t>https://docs.google.com/spreadsheets/d/1QctJbi6R8Rm6MvfX1Izohzs1J-XivC7y/edit?usp=drive_link&amp;ouid=101663467761144856859&amp;rtpof=true&amp;sd=true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822893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844824"/>
            <a:ext cx="6608637" cy="3895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91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Call Volume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</a:t>
            </a:r>
            <a:r>
              <a:rPr lang="en-GB" dirty="0" smtClean="0"/>
              <a:t>a </a:t>
            </a:r>
            <a:r>
              <a:rPr lang="en-GB" dirty="0"/>
              <a:t>pivot using columns</a:t>
            </a:r>
            <a:r>
              <a:rPr lang="en-GB" dirty="0" smtClean="0"/>
              <a:t>: </a:t>
            </a:r>
            <a:r>
              <a:rPr lang="en-GB" dirty="0" err="1" smtClean="0"/>
              <a:t>customer_phone_no</a:t>
            </a:r>
            <a:r>
              <a:rPr lang="en-GB" dirty="0" smtClean="0"/>
              <a:t>, </a:t>
            </a:r>
            <a:r>
              <a:rPr lang="en-GB" dirty="0" err="1" smtClean="0"/>
              <a:t>time_bucket</a:t>
            </a:r>
            <a:r>
              <a:rPr lang="en-GB" dirty="0" smtClean="0"/>
              <a:t> and </a:t>
            </a:r>
            <a:r>
              <a:rPr lang="en-GB" dirty="0" err="1" smtClean="0"/>
              <a:t>call_status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6542143" cy="295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49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407813"/>
          </a:xfrm>
        </p:spPr>
        <p:txBody>
          <a:bodyPr/>
          <a:lstStyle/>
          <a:p>
            <a:r>
              <a:rPr lang="en-GB" dirty="0" smtClean="0"/>
              <a:t>And then created a combo chart.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741381" cy="464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42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Manpower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We’ll create a pivot table using following columns:</a:t>
            </a:r>
          </a:p>
          <a:p>
            <a:endParaRPr lang="en-GB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07189"/>
            <a:ext cx="5984181" cy="369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01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23837"/>
          </a:xfrm>
        </p:spPr>
        <p:txBody>
          <a:bodyPr/>
          <a:lstStyle/>
          <a:p>
            <a:r>
              <a:rPr lang="en-GB" dirty="0" smtClean="0"/>
              <a:t>From pivot we get sum of call seconds for 1 </a:t>
            </a:r>
            <a:r>
              <a:rPr lang="en-GB" dirty="0" err="1" smtClean="0"/>
              <a:t>jan</a:t>
            </a:r>
            <a:r>
              <a:rPr lang="en-GB" dirty="0" smtClean="0"/>
              <a:t> 2022. </a:t>
            </a:r>
          </a:p>
          <a:p>
            <a:r>
              <a:rPr lang="en-GB" dirty="0" smtClean="0"/>
              <a:t>Now we’ll convert seconds into hours by dividing it with 3600.</a:t>
            </a:r>
          </a:p>
          <a:p>
            <a:r>
              <a:rPr lang="en-GB" dirty="0" smtClean="0"/>
              <a:t>Then we’ll count no of agents required for 60% by dividing the sum of call seconds in hours with 5.</a:t>
            </a:r>
          </a:p>
          <a:p>
            <a:r>
              <a:rPr lang="en-GB" dirty="0" smtClean="0"/>
              <a:t>Finally obtain no of agents required using formula =38/60*90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157192"/>
            <a:ext cx="3833813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037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6785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Now create another pivot using following: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And allocate the no of required agents for each time bucket by multiplying 56 with percentage of count of call seconds. 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0728"/>
            <a:ext cx="6736725" cy="3339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754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Night Shift Manpower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We’ll first create a table from given data.</a:t>
            </a:r>
          </a:p>
          <a:p>
            <a:r>
              <a:rPr lang="en-GB" dirty="0" smtClean="0"/>
              <a:t>Then we’ll calculate the time distribution by dividing total calls with no of calls in each time bucket.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0" r="22569"/>
          <a:stretch/>
        </p:blipFill>
        <p:spPr bwMode="auto">
          <a:xfrm>
            <a:off x="2843808" y="3717032"/>
            <a:ext cx="3568408" cy="2709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31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To obtain the required agents we’ll create a pivot table from assumption using following columns: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We’ll obtain the average using average for grand total.</a:t>
            </a:r>
          </a:p>
          <a:p>
            <a:r>
              <a:rPr lang="en-GB" dirty="0" smtClean="0"/>
              <a:t>Then we’ll calculate abandoned 30% from average to get call rate at night.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6624736" cy="243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1452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623837"/>
          </a:xfrm>
        </p:spPr>
        <p:txBody>
          <a:bodyPr/>
          <a:lstStyle/>
          <a:p>
            <a:r>
              <a:rPr lang="en-GB" sz="2800" dirty="0" smtClean="0"/>
              <a:t>Now we’ll calculate the additional hours by multiplying average at night with average call duration and 0.9, then divide with 3600.</a:t>
            </a:r>
          </a:p>
          <a:p>
            <a:r>
              <a:rPr lang="en-GB" sz="2800" dirty="0" smtClean="0"/>
              <a:t>Obtain the additional agents by dividing additional hours with 5.</a:t>
            </a:r>
          </a:p>
          <a:p>
            <a:r>
              <a:rPr lang="en-GB" sz="2800" dirty="0" smtClean="0"/>
              <a:t>Now obtain no of additional agents in each time bucket by dividing additional agents with time distribution.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53040"/>
            <a:ext cx="4464496" cy="2559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987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Average call duration </a:t>
            </a:r>
            <a:r>
              <a:rPr lang="en-GB" smtClean="0"/>
              <a:t>is 199 sec </a:t>
            </a:r>
            <a:r>
              <a:rPr lang="en-GB" dirty="0" smtClean="0"/>
              <a:t>for answered calls.</a:t>
            </a:r>
          </a:p>
          <a:p>
            <a:r>
              <a:rPr lang="en-GB" dirty="0" smtClean="0"/>
              <a:t>Highest no of calls are in time bucket of 11_12 followed by 10_11.</a:t>
            </a:r>
          </a:p>
          <a:p>
            <a:r>
              <a:rPr lang="en-GB" dirty="0" smtClean="0"/>
              <a:t>No of agents required to reduce abandon rate to 10% is 56.</a:t>
            </a:r>
          </a:p>
          <a:p>
            <a:r>
              <a:rPr lang="en-GB" dirty="0" smtClean="0"/>
              <a:t>Manpower required at night is for 15 to 19 agents.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5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Customer Experience (CX) team plays a crucial role in a company. </a:t>
            </a:r>
            <a:endParaRPr lang="en-GB" dirty="0" smtClean="0"/>
          </a:p>
          <a:p>
            <a:r>
              <a:rPr lang="en-GB" dirty="0" smtClean="0"/>
              <a:t>They </a:t>
            </a:r>
            <a:r>
              <a:rPr lang="en-GB" dirty="0" err="1"/>
              <a:t>analyze</a:t>
            </a:r>
            <a:r>
              <a:rPr lang="en-GB" dirty="0"/>
              <a:t> customer feedback and data, derive insights from it, and share these insights with the rest of the </a:t>
            </a:r>
            <a:r>
              <a:rPr lang="en-GB" dirty="0" smtClean="0"/>
              <a:t>organization.</a:t>
            </a:r>
          </a:p>
          <a:p>
            <a:r>
              <a:rPr lang="en-GB" dirty="0"/>
              <a:t>The goal is to attract, engage, and delight customers, turning them into loyal advocates for the business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663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Description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project is about </a:t>
            </a:r>
            <a:r>
              <a:rPr lang="en-GB" dirty="0"/>
              <a:t>the </a:t>
            </a:r>
            <a:r>
              <a:rPr lang="en-GB" dirty="0" smtClean="0"/>
              <a:t>Customer </a:t>
            </a:r>
            <a:r>
              <a:rPr lang="en-GB" dirty="0"/>
              <a:t>Experience (CX) analytics, specifically focusing on the inbound calling team of a company. </a:t>
            </a:r>
          </a:p>
          <a:p>
            <a:r>
              <a:rPr lang="en-GB" dirty="0"/>
              <a:t>T</a:t>
            </a:r>
            <a:r>
              <a:rPr lang="en-GB" dirty="0" smtClean="0"/>
              <a:t>he dataset includes </a:t>
            </a:r>
            <a:r>
              <a:rPr lang="en-GB" dirty="0"/>
              <a:t>various details such as the agent's name and ID, the queue </a:t>
            </a:r>
            <a:r>
              <a:rPr lang="en-GB" dirty="0" smtClean="0"/>
              <a:t>time, </a:t>
            </a:r>
            <a:r>
              <a:rPr lang="en-GB" dirty="0"/>
              <a:t>the time of the call, the duration of the call, and the call </a:t>
            </a:r>
            <a:r>
              <a:rPr lang="en-GB" dirty="0" smtClean="0"/>
              <a:t>status for span of </a:t>
            </a:r>
            <a:r>
              <a:rPr lang="en-GB" dirty="0"/>
              <a:t>23 </a:t>
            </a:r>
            <a:r>
              <a:rPr lang="en-GB" dirty="0" smtClean="0"/>
              <a:t>days.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32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 stack used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project I have used Microsoft excel 2010.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56388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45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Data sets </a:t>
            </a:r>
          </a:p>
          <a:p>
            <a:r>
              <a:rPr lang="en-GB" dirty="0"/>
              <a:t>Import data sets into MS Excel</a:t>
            </a:r>
          </a:p>
          <a:p>
            <a:r>
              <a:rPr lang="en-GB" dirty="0"/>
              <a:t>Understanding the Datasets</a:t>
            </a:r>
          </a:p>
          <a:p>
            <a:r>
              <a:rPr lang="en-GB" dirty="0"/>
              <a:t>Cleaning and preparing data for analysis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88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data set included by 13 columns and 117988 rows. </a:t>
            </a:r>
            <a:endParaRPr lang="en-GB" dirty="0" smtClean="0"/>
          </a:p>
          <a:p>
            <a:r>
              <a:rPr lang="en-IN" dirty="0"/>
              <a:t>First, we’ll calculate the number of blanks in each column using COUNTA and COUNTBLANK</a:t>
            </a:r>
            <a:r>
              <a:rPr lang="en-IN" dirty="0" smtClean="0"/>
              <a:t>().</a:t>
            </a:r>
          </a:p>
          <a:p>
            <a:r>
              <a:rPr lang="en-GB" dirty="0"/>
              <a:t>There are 47877 blanks cells present in </a:t>
            </a:r>
            <a:r>
              <a:rPr lang="en-GB" dirty="0" err="1"/>
              <a:t>Wrapped_by</a:t>
            </a:r>
            <a:r>
              <a:rPr lang="en-GB" dirty="0"/>
              <a:t> column. </a:t>
            </a:r>
          </a:p>
        </p:txBody>
      </p:sp>
    </p:spTree>
    <p:extLst>
      <p:ext uri="{BB962C8B-B14F-4D97-AF65-F5344CB8AC3E}">
        <p14:creationId xmlns:p14="http://schemas.microsoft.com/office/powerpoint/2010/main" val="54901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Data imputation:</a:t>
            </a:r>
            <a:endParaRPr lang="en-GB" dirty="0"/>
          </a:p>
          <a:p>
            <a:pPr lvl="1"/>
            <a:r>
              <a:rPr lang="en-GB" dirty="0"/>
              <a:t>‘Agent’ is imputed for answered and transferred calls.</a:t>
            </a:r>
          </a:p>
          <a:p>
            <a:pPr lvl="1"/>
            <a:r>
              <a:rPr lang="en-GB" dirty="0"/>
              <a:t>‘Abandoned’ is imputed for abandon calls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Create a new column date by extracting date from date and time column using </a:t>
            </a:r>
            <a:r>
              <a:rPr lang="en-GB" dirty="0" err="1" smtClean="0"/>
              <a:t>int</a:t>
            </a:r>
            <a:r>
              <a:rPr lang="en-GB" dirty="0" smtClean="0"/>
              <a:t> function.</a:t>
            </a:r>
          </a:p>
          <a:p>
            <a:r>
              <a:rPr lang="en-GB" dirty="0"/>
              <a:t>Delete Unwanted column: </a:t>
            </a:r>
            <a:r>
              <a:rPr lang="en-GB" dirty="0" err="1"/>
              <a:t>Agent_ID</a:t>
            </a:r>
            <a:r>
              <a:rPr lang="en-GB" dirty="0"/>
              <a:t>, </a:t>
            </a:r>
            <a:r>
              <a:rPr lang="en-GB" dirty="0" err="1"/>
              <a:t>Queue_time</a:t>
            </a:r>
            <a:r>
              <a:rPr lang="en-GB" dirty="0"/>
              <a:t>, Duration, Ringing, IVR duration</a:t>
            </a:r>
            <a:r>
              <a:rPr lang="en-GB" dirty="0" smtClean="0"/>
              <a:t>.</a:t>
            </a:r>
          </a:p>
          <a:p>
            <a:pPr marL="41148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515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Data Analytics </a:t>
            </a:r>
            <a:r>
              <a:rPr lang="en-GB" b="1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Average Call </a:t>
            </a:r>
            <a:r>
              <a:rPr lang="en-GB" b="1" dirty="0" smtClean="0"/>
              <a:t>Duration</a:t>
            </a:r>
          </a:p>
          <a:p>
            <a:r>
              <a:rPr lang="en-GB" b="1" dirty="0"/>
              <a:t>Call Volume </a:t>
            </a:r>
            <a:r>
              <a:rPr lang="en-GB" b="1" dirty="0" smtClean="0"/>
              <a:t>Analysis</a:t>
            </a:r>
          </a:p>
          <a:p>
            <a:r>
              <a:rPr lang="en-GB" b="1" dirty="0"/>
              <a:t>Manpower </a:t>
            </a:r>
            <a:r>
              <a:rPr lang="en-GB" b="1" dirty="0" smtClean="0"/>
              <a:t>Planning</a:t>
            </a:r>
          </a:p>
          <a:p>
            <a:r>
              <a:rPr lang="en-GB" b="1" dirty="0"/>
              <a:t>Night Shift Manpower Planning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48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Average Call Duration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pivot using columns: </a:t>
            </a:r>
            <a:r>
              <a:rPr lang="en-GB" dirty="0" err="1" smtClean="0"/>
              <a:t>time_bucket</a:t>
            </a:r>
            <a:r>
              <a:rPr lang="en-GB" dirty="0" smtClean="0"/>
              <a:t>, </a:t>
            </a:r>
            <a:r>
              <a:rPr lang="en-GB" dirty="0" err="1" smtClean="0"/>
              <a:t>call_seconds</a:t>
            </a:r>
            <a:r>
              <a:rPr lang="en-GB" dirty="0" smtClean="0"/>
              <a:t> and </a:t>
            </a:r>
            <a:r>
              <a:rPr lang="en-GB" dirty="0" err="1" smtClean="0"/>
              <a:t>call_status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48275"/>
            <a:ext cx="5400600" cy="3201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251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253</TotalTime>
  <Words>588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Foundry</vt:lpstr>
      <vt:lpstr>ABC Call Volume Trend Analysis</vt:lpstr>
      <vt:lpstr>Introduction</vt:lpstr>
      <vt:lpstr>Project Description</vt:lpstr>
      <vt:lpstr>Tech stack used</vt:lpstr>
      <vt:lpstr>Approach</vt:lpstr>
      <vt:lpstr>Data cleaning</vt:lpstr>
      <vt:lpstr>PowerPoint Presentation</vt:lpstr>
      <vt:lpstr>Data Analytics Tasks</vt:lpstr>
      <vt:lpstr>Average Call Duration</vt:lpstr>
      <vt:lpstr>PowerPoint Presentation</vt:lpstr>
      <vt:lpstr>Call Volume Analysis</vt:lpstr>
      <vt:lpstr>PowerPoint Presentation</vt:lpstr>
      <vt:lpstr>Manpower Planning</vt:lpstr>
      <vt:lpstr>PowerPoint Presentation</vt:lpstr>
      <vt:lpstr>PowerPoint Presentation</vt:lpstr>
      <vt:lpstr>Night Shift Manpower Planning</vt:lpstr>
      <vt:lpstr>PowerPoint Presentation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Call Volume Trend Analysis</dc:title>
  <dc:creator>amanat sandhu</dc:creator>
  <cp:lastModifiedBy>amanat sandhu</cp:lastModifiedBy>
  <cp:revision>22</cp:revision>
  <dcterms:created xsi:type="dcterms:W3CDTF">2023-09-06T10:52:07Z</dcterms:created>
  <dcterms:modified xsi:type="dcterms:W3CDTF">2023-09-06T18:01:51Z</dcterms:modified>
</cp:coreProperties>
</file>