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70" r:id="rId11"/>
    <p:sldId id="271" r:id="rId12"/>
    <p:sldId id="272" r:id="rId13"/>
    <p:sldId id="273" r:id="rId14"/>
    <p:sldId id="263" r:id="rId15"/>
    <p:sldId id="275" r:id="rId16"/>
    <p:sldId id="274" r:id="rId17"/>
    <p:sldId id="276" r:id="rId18"/>
    <p:sldId id="277" r:id="rId19"/>
    <p:sldId id="278" r:id="rId20"/>
    <p:sldId id="264" r:id="rId21"/>
    <p:sldId id="279" r:id="rId22"/>
    <p:sldId id="265" r:id="rId23"/>
    <p:sldId id="280" r:id="rId24"/>
    <p:sldId id="282" r:id="rId25"/>
    <p:sldId id="266" r:id="rId26"/>
    <p:sldId id="281" r:id="rId27"/>
    <p:sldId id="283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5B502B-0D55-4CC9-8B2D-B42A8A55B210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5FCC0A6-8C97-4405-8383-BABD8FD8656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IMDB%20Movie%20Analysis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IMDB Movie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600208"/>
          </a:xfrm>
        </p:spPr>
        <p:txBody>
          <a:bodyPr>
            <a:normAutofit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Mannat</a:t>
            </a:r>
            <a:r>
              <a:rPr lang="en-GB" dirty="0" smtClean="0"/>
              <a:t> </a:t>
            </a:r>
            <a:r>
              <a:rPr lang="en-GB" dirty="0" err="1" smtClean="0"/>
              <a:t>Sandhu</a:t>
            </a:r>
            <a:endParaRPr lang="en-GB" dirty="0" smtClean="0"/>
          </a:p>
          <a:p>
            <a:r>
              <a:rPr lang="en-GB" sz="1200" dirty="0">
                <a:hlinkClick r:id="rId2" action="ppaction://hlinkpres?slideindex=1&amp;slidetitle="/>
              </a:rPr>
              <a:t>https://docs.google.com/spreadsheets/d/17zNQNlSCzDOxygvln4fwFVpOMiDvF-YQ/edit?usp=drive_link&amp;ouid=101663467761144856859&amp;rtpof=true&amp;sd=true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967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manat sandhu\Desktop\mannat\project 5\countif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92"/>
          <a:stretch/>
        </p:blipFill>
        <p:spPr bwMode="auto">
          <a:xfrm>
            <a:off x="1187624" y="764704"/>
            <a:ext cx="6777037" cy="12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manat sandhu\Desktop\mannat\project 5\mea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 b="69154"/>
          <a:stretch/>
        </p:blipFill>
        <p:spPr bwMode="auto">
          <a:xfrm>
            <a:off x="1187624" y="2420888"/>
            <a:ext cx="6793887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4202028"/>
            <a:ext cx="67938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GB" sz="2000" dirty="0"/>
              <a:t>As only </a:t>
            </a:r>
            <a:r>
              <a:rPr lang="en-GB" sz="2000" dirty="0" err="1"/>
              <a:t>countif</a:t>
            </a:r>
            <a:r>
              <a:rPr lang="en-GB" sz="2000" dirty="0"/>
              <a:t> and </a:t>
            </a:r>
            <a:r>
              <a:rPr lang="en-GB" sz="2000" dirty="0" err="1"/>
              <a:t>averageif</a:t>
            </a:r>
            <a:r>
              <a:rPr lang="en-GB" sz="2000" dirty="0"/>
              <a:t> supports the wildcard entries, for rest of the calculations I will use the filter function with aggregate to achieve results.</a:t>
            </a:r>
          </a:p>
        </p:txBody>
      </p:sp>
    </p:spTree>
    <p:extLst>
      <p:ext uri="{BB962C8B-B14F-4D97-AF65-F5344CB8AC3E}">
        <p14:creationId xmlns:p14="http://schemas.microsoft.com/office/powerpoint/2010/main" val="41267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manat sandhu\Desktop\mannat\project 5\m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5"/>
          <a:stretch/>
        </p:blipFill>
        <p:spPr bwMode="auto">
          <a:xfrm>
            <a:off x="1011599" y="3481560"/>
            <a:ext cx="7224737" cy="266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manat sandhu\Desktop\mannat\project 5\median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"/>
          <a:stretch/>
        </p:blipFill>
        <p:spPr bwMode="auto">
          <a:xfrm>
            <a:off x="696168" y="764704"/>
            <a:ext cx="328267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:\Users\amanat sandhu\Desktop\mannat\project 5\m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0" t="19999" r="10492" b="27512"/>
          <a:stretch/>
        </p:blipFill>
        <p:spPr bwMode="auto">
          <a:xfrm>
            <a:off x="4067944" y="800152"/>
            <a:ext cx="434466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anat sandhu\Desktop\mannat\project 5\mode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32"/>
          <a:stretch/>
        </p:blipFill>
        <p:spPr bwMode="auto">
          <a:xfrm>
            <a:off x="1115617" y="836713"/>
            <a:ext cx="6768752" cy="19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anat sandhu\Desktop\mannat\project 5\ma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0"/>
          <a:stretch/>
        </p:blipFill>
        <p:spPr bwMode="auto">
          <a:xfrm>
            <a:off x="1159048" y="2852936"/>
            <a:ext cx="6696744" cy="19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manat sandhu\Desktop\mannat\project 5\mi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09"/>
          <a:stretch/>
        </p:blipFill>
        <p:spPr bwMode="auto">
          <a:xfrm>
            <a:off x="1211056" y="4816961"/>
            <a:ext cx="66447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anat sandhu\Desktop\mannat\project 5\va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35"/>
          <a:stretch/>
        </p:blipFill>
        <p:spPr bwMode="auto">
          <a:xfrm>
            <a:off x="1129336" y="836712"/>
            <a:ext cx="69850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manat sandhu\Desktop\mannat\project 5\stddev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73"/>
          <a:stretch/>
        </p:blipFill>
        <p:spPr bwMode="auto">
          <a:xfrm>
            <a:off x="1169908" y="2204864"/>
            <a:ext cx="6984776" cy="11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manat sandhu\Desktop\mannat\project 5\q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96"/>
          <a:stretch/>
        </p:blipFill>
        <p:spPr bwMode="auto">
          <a:xfrm>
            <a:off x="1115616" y="3429000"/>
            <a:ext cx="6984776" cy="28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Movie Duration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task is to determine </a:t>
            </a:r>
            <a:r>
              <a:rPr lang="en-GB" dirty="0"/>
              <a:t>distribution of movie durations and identify the relationship between movie duration and IMDB score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 achieve the desired results I have first obtained the unique durations for movies using the advanced filter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5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96752"/>
            <a:ext cx="7056900" cy="4635877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68580" indent="0">
              <a:buNone/>
            </a:pPr>
            <a:endParaRPr lang="en-GB" dirty="0"/>
          </a:p>
          <a:p>
            <a:pPr marL="68580" indent="0">
              <a:buNone/>
            </a:pPr>
            <a:endParaRPr lang="en-GB" dirty="0"/>
          </a:p>
          <a:p>
            <a:r>
              <a:rPr lang="en-GB" dirty="0" smtClean="0"/>
              <a:t>On getting the unique duration values, I will count the no of movies for each duration.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7059613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amanat sandhu\Desktop\mannat\project 5\coun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26"/>
          <a:stretch/>
        </p:blipFill>
        <p:spPr bwMode="auto">
          <a:xfrm>
            <a:off x="1115615" y="3808441"/>
            <a:ext cx="705961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r>
              <a:rPr lang="en-GB" dirty="0" smtClean="0"/>
              <a:t>Now I will sort the values from largest to smallest.</a:t>
            </a:r>
          </a:p>
          <a:p>
            <a:endParaRPr lang="en-GB" dirty="0"/>
          </a:p>
        </p:txBody>
      </p:sp>
      <p:pic>
        <p:nvPicPr>
          <p:cNvPr id="3075" name="Picture 3" descr="C:\Users\amanat sandhu\Desktop\mannat\project 5\sort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22"/>
          <a:stretch/>
        </p:blipFill>
        <p:spPr bwMode="auto">
          <a:xfrm>
            <a:off x="932736" y="1988840"/>
            <a:ext cx="7034213" cy="170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manat sandhu\Desktop\mannat\project 5\3.sort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08"/>
          <a:stretch/>
        </p:blipFill>
        <p:spPr bwMode="auto">
          <a:xfrm>
            <a:off x="928160" y="3861048"/>
            <a:ext cx="703878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r>
              <a:rPr lang="en-GB" dirty="0" smtClean="0"/>
              <a:t>On sorting, I will find the mean, median and standard deviation.</a:t>
            </a:r>
          </a:p>
          <a:p>
            <a:endParaRPr lang="en-GB" dirty="0"/>
          </a:p>
        </p:txBody>
      </p:sp>
      <p:pic>
        <p:nvPicPr>
          <p:cNvPr id="5122" name="Picture 2" descr="C:\Users\amanat sandhu\Desktop\mannat\project 5\mea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1"/>
          <a:stretch/>
        </p:blipFill>
        <p:spPr bwMode="auto">
          <a:xfrm>
            <a:off x="971600" y="1772817"/>
            <a:ext cx="727280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manat sandhu\Desktop\mannat\project 5\3.median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88"/>
          <a:stretch/>
        </p:blipFill>
        <p:spPr bwMode="auto">
          <a:xfrm>
            <a:off x="971600" y="4149081"/>
            <a:ext cx="7272808" cy="19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7128908" cy="477989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68580" indent="0">
              <a:buNone/>
            </a:pPr>
            <a:endParaRPr lang="en-GB" dirty="0" smtClean="0"/>
          </a:p>
          <a:p>
            <a:pPr marL="68580" indent="0">
              <a:buNone/>
            </a:pPr>
            <a:endParaRPr lang="en-GB" dirty="0" smtClean="0"/>
          </a:p>
          <a:p>
            <a:r>
              <a:rPr lang="en-GB" dirty="0" smtClean="0"/>
              <a:t>Now I’ll create a scatterplot using insert function and selecting columns: duration and </a:t>
            </a:r>
            <a:r>
              <a:rPr lang="en-GB" dirty="0" err="1" smtClean="0"/>
              <a:t>imdb</a:t>
            </a:r>
            <a:r>
              <a:rPr lang="en-GB" dirty="0" smtClean="0"/>
              <a:t> score.</a:t>
            </a:r>
          </a:p>
          <a:p>
            <a:r>
              <a:rPr lang="en-GB" dirty="0" smtClean="0"/>
              <a:t>On creation I’ll insert a trend line; a linear trend line on the plot.</a:t>
            </a:r>
            <a:endParaRPr lang="en-GB" dirty="0"/>
          </a:p>
        </p:txBody>
      </p:sp>
      <p:pic>
        <p:nvPicPr>
          <p:cNvPr id="6146" name="Picture 2" descr="C:\Users\amanat sandhu\Desktop\mannat\project 5\std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8"/>
          <a:stretch/>
        </p:blipFill>
        <p:spPr bwMode="auto">
          <a:xfrm>
            <a:off x="913312" y="620688"/>
            <a:ext cx="7560840" cy="18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5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57861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are provided with the </a:t>
            </a:r>
            <a:r>
              <a:rPr lang="en-GB" dirty="0"/>
              <a:t>dataset</a:t>
            </a:r>
            <a:r>
              <a:rPr lang="en-GB" dirty="0" smtClean="0"/>
              <a:t> </a:t>
            </a:r>
            <a:r>
              <a:rPr lang="en-GB" dirty="0"/>
              <a:t>related to IMDB Movies</a:t>
            </a:r>
            <a:r>
              <a:rPr lang="en-GB" dirty="0" smtClean="0"/>
              <a:t>.</a:t>
            </a:r>
          </a:p>
          <a:p>
            <a:r>
              <a:rPr lang="en-GB" dirty="0"/>
              <a:t>The dataset is significant for movie producers, directors, and investors who want to understand what makes a movie successful to make informed decisions in their future projects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success </a:t>
            </a:r>
            <a:r>
              <a:rPr lang="en-GB" dirty="0"/>
              <a:t>can be defined by high IMDB </a:t>
            </a:r>
            <a:r>
              <a:rPr lang="en-GB" dirty="0" smtClean="0"/>
              <a:t>ratings/scores.</a:t>
            </a:r>
          </a:p>
        </p:txBody>
      </p:sp>
    </p:spTree>
    <p:extLst>
      <p:ext uri="{BB962C8B-B14F-4D97-AF65-F5344CB8AC3E}">
        <p14:creationId xmlns:p14="http://schemas.microsoft.com/office/powerpoint/2010/main" val="13203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Language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task is to determine </a:t>
            </a:r>
            <a:r>
              <a:rPr lang="en-GB" dirty="0"/>
              <a:t>the most common languages used in movies and </a:t>
            </a:r>
            <a:r>
              <a:rPr lang="en-GB" dirty="0" err="1"/>
              <a:t>analyze</a:t>
            </a:r>
            <a:r>
              <a:rPr lang="en-GB" dirty="0"/>
              <a:t> their impact on the IMDB score using descriptive statistics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First to obtain the unique different languages I have used the advanced filter function. </a:t>
            </a:r>
          </a:p>
          <a:p>
            <a:r>
              <a:rPr lang="en-GB" dirty="0" smtClean="0"/>
              <a:t>Then count the no of movies under each language using </a:t>
            </a:r>
            <a:r>
              <a:rPr lang="en-GB" dirty="0" err="1" smtClean="0"/>
              <a:t>countif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 getting the total count for each language sor</a:t>
            </a:r>
            <a:r>
              <a:rPr lang="en-GB" dirty="0" smtClean="0"/>
              <a:t>t the values from largest to smallest using sorting as done in previous question.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7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7200916" cy="4923909"/>
          </a:xfrm>
        </p:spPr>
        <p:txBody>
          <a:bodyPr/>
          <a:lstStyle/>
          <a:p>
            <a:r>
              <a:rPr lang="en-GB" dirty="0" smtClean="0"/>
              <a:t>Now we will find mean, median and standard deviation using </a:t>
            </a:r>
            <a:r>
              <a:rPr lang="en-GB" dirty="0" err="1" smtClean="0"/>
              <a:t>averageif</a:t>
            </a:r>
            <a:r>
              <a:rPr lang="en-GB" dirty="0" smtClean="0"/>
              <a:t>, {median(if)} and {</a:t>
            </a:r>
            <a:r>
              <a:rPr lang="en-GB" dirty="0" err="1" smtClean="0"/>
              <a:t>stdev.s</a:t>
            </a:r>
            <a:r>
              <a:rPr lang="en-GB" dirty="0" smtClean="0"/>
              <a:t>(if)} respectively.</a:t>
            </a:r>
          </a:p>
          <a:p>
            <a:endParaRPr lang="en-GB" dirty="0"/>
          </a:p>
        </p:txBody>
      </p:sp>
      <p:pic>
        <p:nvPicPr>
          <p:cNvPr id="8194" name="Picture 2" descr="C:\Users\amanat sandhu\Desktop\mannat\project 5\4.q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6" b="8252"/>
          <a:stretch/>
        </p:blipFill>
        <p:spPr bwMode="auto">
          <a:xfrm>
            <a:off x="1979712" y="2132856"/>
            <a:ext cx="4996007" cy="418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91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Director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task is to identify </a:t>
            </a:r>
            <a:r>
              <a:rPr lang="en-GB" dirty="0"/>
              <a:t>the top directors based on their average IMDB score and </a:t>
            </a:r>
            <a:r>
              <a:rPr lang="en-GB" dirty="0" err="1"/>
              <a:t>analyze</a:t>
            </a:r>
            <a:r>
              <a:rPr lang="en-GB" dirty="0"/>
              <a:t> their contribution to the success of movies using percentile calculations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As done in previous questions I will first identify the unique values using advanced filter option for directors.</a:t>
            </a:r>
          </a:p>
          <a:p>
            <a:r>
              <a:rPr lang="en-GB" dirty="0" smtClean="0"/>
              <a:t>On identifying unique values for directors I’ll count the no of movies for each director using </a:t>
            </a:r>
            <a:r>
              <a:rPr lang="en-GB" dirty="0" err="1" smtClean="0"/>
              <a:t>countif</a:t>
            </a:r>
            <a:r>
              <a:rPr lang="en-GB" dirty="0" smtClean="0"/>
              <a:t>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88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7200916" cy="4779893"/>
          </a:xfrm>
        </p:spPr>
        <p:txBody>
          <a:bodyPr/>
          <a:lstStyle/>
          <a:p>
            <a:r>
              <a:rPr lang="en-GB" dirty="0" smtClean="0"/>
              <a:t>Now I’ll find the average </a:t>
            </a:r>
            <a:r>
              <a:rPr lang="en-GB" dirty="0" err="1" smtClean="0"/>
              <a:t>imdb</a:t>
            </a:r>
            <a:r>
              <a:rPr lang="en-GB" dirty="0" smtClean="0"/>
              <a:t> score for each direction using </a:t>
            </a:r>
            <a:r>
              <a:rPr lang="en-GB" dirty="0" err="1" smtClean="0"/>
              <a:t>averageif</a:t>
            </a:r>
            <a:r>
              <a:rPr lang="en-GB" dirty="0" smtClean="0"/>
              <a:t> function.</a:t>
            </a:r>
          </a:p>
          <a:p>
            <a:r>
              <a:rPr lang="en-GB" dirty="0" smtClean="0"/>
              <a:t>Now sort the mean values in ascending order to obtain the percentile.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 have set the k value as 0.75 to obtain the 75</a:t>
            </a:r>
            <a:r>
              <a:rPr lang="en-GB" baseline="30000" dirty="0" smtClean="0"/>
              <a:t>th</a:t>
            </a:r>
            <a:r>
              <a:rPr lang="en-GB" dirty="0" smtClean="0"/>
              <a:t> percentile.</a:t>
            </a:r>
          </a:p>
          <a:p>
            <a:endParaRPr lang="en-GB" dirty="0"/>
          </a:p>
        </p:txBody>
      </p:sp>
      <p:pic>
        <p:nvPicPr>
          <p:cNvPr id="9218" name="Picture 2" descr="C:\Users\amanat sandhu\Desktop\mannat\project 5\5.percentil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80"/>
          <a:stretch/>
        </p:blipFill>
        <p:spPr bwMode="auto">
          <a:xfrm>
            <a:off x="827584" y="2780928"/>
            <a:ext cx="7488832" cy="20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94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7200916" cy="4923909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68580" indent="0">
              <a:buNone/>
            </a:pPr>
            <a:endParaRPr lang="en-GB" dirty="0" smtClean="0"/>
          </a:p>
          <a:p>
            <a:r>
              <a:rPr lang="en-GB" dirty="0" smtClean="0"/>
              <a:t>The count of 394 directors have higher value than 75</a:t>
            </a:r>
            <a:r>
              <a:rPr lang="en-GB" baseline="30000" dirty="0" smtClean="0"/>
              <a:t>th</a:t>
            </a:r>
            <a:r>
              <a:rPr lang="en-GB" dirty="0" smtClean="0"/>
              <a:t> percentile.</a:t>
            </a:r>
          </a:p>
          <a:p>
            <a:endParaRPr lang="en-GB" dirty="0"/>
          </a:p>
        </p:txBody>
      </p:sp>
      <p:pic>
        <p:nvPicPr>
          <p:cNvPr id="4" name="Picture 2" descr="C:\Users\amanat sandhu\Desktop\mannat\project 5\5.percentil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30"/>
          <a:stretch/>
        </p:blipFill>
        <p:spPr bwMode="auto">
          <a:xfrm>
            <a:off x="1043608" y="980728"/>
            <a:ext cx="7129462" cy="113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manat sandhu\Desktop\mannat\project 5\5.percentile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7"/>
          <a:stretch/>
        </p:blipFill>
        <p:spPr bwMode="auto">
          <a:xfrm>
            <a:off x="863923" y="3757024"/>
            <a:ext cx="7488832" cy="17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Budget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task is to </a:t>
            </a:r>
            <a:r>
              <a:rPr lang="en-GB" dirty="0" err="1"/>
              <a:t>a</a:t>
            </a:r>
            <a:r>
              <a:rPr lang="en-GB" dirty="0" err="1" smtClean="0"/>
              <a:t>nalyze</a:t>
            </a:r>
            <a:r>
              <a:rPr lang="en-GB" dirty="0" smtClean="0"/>
              <a:t> </a:t>
            </a:r>
            <a:r>
              <a:rPr lang="en-GB" dirty="0"/>
              <a:t>the correlation between movie budgets and gross earnings, and identify the movies with the </a:t>
            </a:r>
            <a:r>
              <a:rPr lang="en-GB" dirty="0" smtClean="0"/>
              <a:t>highest </a:t>
            </a:r>
            <a:r>
              <a:rPr lang="en-GB" dirty="0"/>
              <a:t>profit margin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I have created a new column as profit margin by subtracting budget out of gross.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68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052736"/>
            <a:ext cx="7200916" cy="477989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68580" indent="0">
              <a:buNone/>
            </a:pPr>
            <a:endParaRPr lang="en-GB" dirty="0" smtClean="0"/>
          </a:p>
          <a:p>
            <a:r>
              <a:rPr lang="en-GB" dirty="0" smtClean="0"/>
              <a:t>The correlation between budget and gross is obtained using </a:t>
            </a:r>
            <a:r>
              <a:rPr lang="en-GB" dirty="0" err="1" smtClean="0"/>
              <a:t>correl</a:t>
            </a:r>
            <a:r>
              <a:rPr lang="en-GB" dirty="0" smtClean="0"/>
              <a:t> function.</a:t>
            </a:r>
          </a:p>
          <a:p>
            <a:endParaRPr lang="en-GB" dirty="0"/>
          </a:p>
        </p:txBody>
      </p:sp>
      <p:pic>
        <p:nvPicPr>
          <p:cNvPr id="8" name="Picture 2" descr="C:\Users\amanat sandhu\Desktop\mannat\project 5\6.prof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98"/>
          <a:stretch/>
        </p:blipFill>
        <p:spPr bwMode="auto">
          <a:xfrm>
            <a:off x="683568" y="899592"/>
            <a:ext cx="7560840" cy="18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manat sandhu\Desktop\mannat\project 5\6.corre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08"/>
          <a:stretch/>
        </p:blipFill>
        <p:spPr bwMode="auto">
          <a:xfrm>
            <a:off x="683568" y="4149080"/>
            <a:ext cx="7560840" cy="16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24744"/>
            <a:ext cx="7200916" cy="4707885"/>
          </a:xfrm>
        </p:spPr>
        <p:txBody>
          <a:bodyPr/>
          <a:lstStyle/>
          <a:p>
            <a:r>
              <a:rPr lang="en-GB" dirty="0" smtClean="0"/>
              <a:t>The movie with highest profit is obtained using max and index functions.</a:t>
            </a:r>
          </a:p>
          <a:p>
            <a:endParaRPr lang="en-GB" dirty="0"/>
          </a:p>
        </p:txBody>
      </p:sp>
      <p:pic>
        <p:nvPicPr>
          <p:cNvPr id="4" name="Picture 4" descr="C:\Users\amanat sandhu\Desktop\mannat\project 5\6.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30"/>
          <a:stretch/>
        </p:blipFill>
        <p:spPr bwMode="auto">
          <a:xfrm>
            <a:off x="855024" y="4221088"/>
            <a:ext cx="748883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manat sandhu\Desktop\mannat\project 5\6.max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88"/>
          <a:stretch/>
        </p:blipFill>
        <p:spPr bwMode="auto">
          <a:xfrm>
            <a:off x="1036774" y="2348880"/>
            <a:ext cx="712533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8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The highest no of movies are in comedy genre, followed by action and drama.</a:t>
            </a:r>
          </a:p>
          <a:p>
            <a:r>
              <a:rPr lang="en-GB" dirty="0" smtClean="0"/>
              <a:t>The genre comedy have 6.6 as most rated score and the variance of 1.08 and showing 67% to 95% of dispersion.</a:t>
            </a:r>
          </a:p>
          <a:p>
            <a:r>
              <a:rPr lang="en-GB" dirty="0" smtClean="0"/>
              <a:t>The most suitable duration for movies is from 90 minutes</a:t>
            </a:r>
            <a:r>
              <a:rPr lang="en-GB" dirty="0"/>
              <a:t> </a:t>
            </a:r>
            <a:r>
              <a:rPr lang="en-GB" dirty="0" smtClean="0"/>
              <a:t>to 150 minutes.</a:t>
            </a:r>
          </a:p>
          <a:p>
            <a:r>
              <a:rPr lang="en-GB" dirty="0" smtClean="0"/>
              <a:t>The most preferred language is English with highest no of movies and mean of 6.42 and median of 6.5 with </a:t>
            </a:r>
            <a:r>
              <a:rPr lang="en-GB" dirty="0" err="1" smtClean="0"/>
              <a:t>stddev</a:t>
            </a:r>
            <a:r>
              <a:rPr lang="en-GB" dirty="0" smtClean="0"/>
              <a:t> of 1.05 showing dispersion of 95%.</a:t>
            </a:r>
          </a:p>
          <a:p>
            <a:r>
              <a:rPr lang="en-GB" dirty="0"/>
              <a:t>The count of 394 directors have higher value than 75</a:t>
            </a:r>
            <a:r>
              <a:rPr lang="en-GB" baseline="30000" dirty="0"/>
              <a:t>th</a:t>
            </a:r>
            <a:r>
              <a:rPr lang="en-GB" dirty="0"/>
              <a:t> percentile.</a:t>
            </a:r>
          </a:p>
          <a:p>
            <a:r>
              <a:rPr lang="en-GB" dirty="0" smtClean="0"/>
              <a:t>The highest profitable movie is </a:t>
            </a:r>
            <a:r>
              <a:rPr lang="en-GB" dirty="0" err="1" smtClean="0"/>
              <a:t>avatarA</a:t>
            </a:r>
            <a:r>
              <a:rPr lang="en-GB" dirty="0" smtClean="0"/>
              <a:t> with margin of 52,35,05,847.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5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Five 'Whys'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Why do we need high </a:t>
            </a:r>
            <a:r>
              <a:rPr lang="en-GB" dirty="0" err="1" smtClean="0"/>
              <a:t>imdb</a:t>
            </a:r>
            <a:r>
              <a:rPr lang="en-GB" dirty="0" smtClean="0"/>
              <a:t> score?</a:t>
            </a:r>
          </a:p>
          <a:p>
            <a:r>
              <a:rPr lang="en-GB" dirty="0" smtClean="0"/>
              <a:t>To identify high performing movies.</a:t>
            </a:r>
          </a:p>
          <a:p>
            <a:r>
              <a:rPr lang="en-GB" dirty="0" smtClean="0"/>
              <a:t>Why we need to identify high performing movies?</a:t>
            </a:r>
          </a:p>
          <a:p>
            <a:r>
              <a:rPr lang="en-GB" dirty="0" smtClean="0"/>
              <a:t>To identify best directors.</a:t>
            </a:r>
          </a:p>
          <a:p>
            <a:r>
              <a:rPr lang="en-GB" dirty="0" smtClean="0"/>
              <a:t>Why we need best directors?</a:t>
            </a:r>
          </a:p>
          <a:p>
            <a:r>
              <a:rPr lang="en-GB" dirty="0" smtClean="0"/>
              <a:t>To increase the no of viewers.</a:t>
            </a:r>
          </a:p>
          <a:p>
            <a:r>
              <a:rPr lang="en-GB" dirty="0" smtClean="0"/>
              <a:t>Why we need to increase the viewers?</a:t>
            </a:r>
          </a:p>
          <a:p>
            <a:r>
              <a:rPr lang="en-GB" dirty="0" smtClean="0"/>
              <a:t>To increase the profit margin.</a:t>
            </a:r>
          </a:p>
          <a:p>
            <a:r>
              <a:rPr lang="en-GB" dirty="0" smtClean="0"/>
              <a:t>Why we need high profit margin?</a:t>
            </a:r>
          </a:p>
          <a:p>
            <a:r>
              <a:rPr lang="en-GB" dirty="0" smtClean="0"/>
              <a:t>To attract the investors.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7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project the tech stack used is “Microsoft excel”, to clean and analyze the data to solve the given problems.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7"/>
            <a:ext cx="2592288" cy="24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downloading the dataset, we started preparing the data for analysis.</a:t>
            </a:r>
          </a:p>
          <a:p>
            <a:r>
              <a:rPr lang="en-GB" dirty="0" smtClean="0"/>
              <a:t>First the blanks in the data are removed:</a:t>
            </a:r>
          </a:p>
          <a:p>
            <a:endParaRPr lang="en-GB" dirty="0"/>
          </a:p>
        </p:txBody>
      </p:sp>
      <p:pic>
        <p:nvPicPr>
          <p:cNvPr id="2050" name="Picture 2" descr="C:\Users\amanat sandhu\Desktop\mannat\project 5\blank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1" b="27488"/>
          <a:stretch/>
        </p:blipFill>
        <p:spPr bwMode="auto">
          <a:xfrm>
            <a:off x="1475656" y="3933055"/>
            <a:ext cx="1657261" cy="19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manat sandhu\Desktop\mannat\project 5\blank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3" t="20802" r="14145"/>
          <a:stretch/>
        </p:blipFill>
        <p:spPr bwMode="auto">
          <a:xfrm>
            <a:off x="3896478" y="3861048"/>
            <a:ext cx="3813049" cy="19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r>
              <a:rPr lang="en-GB" dirty="0" smtClean="0"/>
              <a:t>On deleting the highlighted blanks, we will now remove the duplicates: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And now we will remove the unnecessary columns:</a:t>
            </a:r>
            <a:endParaRPr lang="en-GB" dirty="0"/>
          </a:p>
        </p:txBody>
      </p:sp>
      <p:pic>
        <p:nvPicPr>
          <p:cNvPr id="3074" name="Picture 2" descr="C:\Users\amanat sandhu\Desktop\mannat\project 5\duplic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r="10136" b="51401"/>
          <a:stretch/>
        </p:blipFill>
        <p:spPr bwMode="auto">
          <a:xfrm>
            <a:off x="1043608" y="1844824"/>
            <a:ext cx="7077456" cy="21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manat sandhu\Desktop\mannat\project 5\delet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2" r="73168" b="37669"/>
          <a:stretch/>
        </p:blipFill>
        <p:spPr bwMode="auto">
          <a:xfrm>
            <a:off x="3392442" y="4437112"/>
            <a:ext cx="2115662" cy="1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08720"/>
            <a:ext cx="6777317" cy="4923909"/>
          </a:xfrm>
        </p:spPr>
        <p:txBody>
          <a:bodyPr/>
          <a:lstStyle/>
          <a:p>
            <a:r>
              <a:rPr lang="en-GB" dirty="0" smtClean="0"/>
              <a:t>On completion of above steps we will get the following clean data for </a:t>
            </a:r>
            <a:r>
              <a:rPr lang="en-GB" dirty="0" smtClean="0"/>
              <a:t>analysis with 8 columns and 3657 rows.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098" name="Picture 2" descr="C:\Users\amanat sandhu\Desktop\mannat\project 5\dat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4"/>
          <a:stretch/>
        </p:blipFill>
        <p:spPr bwMode="auto">
          <a:xfrm>
            <a:off x="1403648" y="2112256"/>
            <a:ext cx="6280150" cy="35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Analytics Tasks</a:t>
            </a:r>
            <a:r>
              <a:rPr lang="en-GB" b="1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Movie Genre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Movie Duration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Language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Director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Budget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8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Movie Genre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task is to determine the most </a:t>
            </a:r>
            <a:r>
              <a:rPr lang="en-GB" dirty="0"/>
              <a:t>common genres and calculate descriptive statistics </a:t>
            </a:r>
            <a:r>
              <a:rPr lang="en-GB" dirty="0" smtClean="0"/>
              <a:t>of </a:t>
            </a:r>
            <a:r>
              <a:rPr lang="en-GB" dirty="0"/>
              <a:t>the IMDB scores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For this I have broadly categorized the genres to 17 categories from the first beginning with genre. </a:t>
            </a:r>
          </a:p>
          <a:p>
            <a:r>
              <a:rPr lang="en-GB" dirty="0" smtClean="0"/>
              <a:t>For the following categories I have calculated count, mean, median, mode, max, min, variance and standard deviation of </a:t>
            </a:r>
            <a:r>
              <a:rPr lang="en-GB" dirty="0" err="1" smtClean="0"/>
              <a:t>imdb</a:t>
            </a:r>
            <a:r>
              <a:rPr lang="en-GB" dirty="0" smtClean="0"/>
              <a:t> score using following functions: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242</TotalTime>
  <Words>848</Words>
  <Application>Microsoft Office PowerPoint</Application>
  <PresentationFormat>On-screen Show (4:3)</PresentationFormat>
  <Paragraphs>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IMDB Movie Analysis</vt:lpstr>
      <vt:lpstr>Introduction</vt:lpstr>
      <vt:lpstr>Five 'Whys' Approach</vt:lpstr>
      <vt:lpstr>Tech-Stack Used</vt:lpstr>
      <vt:lpstr>Approach</vt:lpstr>
      <vt:lpstr>PowerPoint Presentation</vt:lpstr>
      <vt:lpstr>PowerPoint Presentation</vt:lpstr>
      <vt:lpstr>Data Analytics Tasks:</vt:lpstr>
      <vt:lpstr>Movie Genre Analysis</vt:lpstr>
      <vt:lpstr>PowerPoint Presentation</vt:lpstr>
      <vt:lpstr>PowerPoint Presentation</vt:lpstr>
      <vt:lpstr>PowerPoint Presentation</vt:lpstr>
      <vt:lpstr>PowerPoint Presentation</vt:lpstr>
      <vt:lpstr>Movie Duration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Analysis</vt:lpstr>
      <vt:lpstr>PowerPoint Presentation</vt:lpstr>
      <vt:lpstr>Director Analysis</vt:lpstr>
      <vt:lpstr>PowerPoint Presentation</vt:lpstr>
      <vt:lpstr>PowerPoint Presentation</vt:lpstr>
      <vt:lpstr>Budget Analysis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amanat sandhu</dc:creator>
  <cp:lastModifiedBy>amanat sandhu</cp:lastModifiedBy>
  <cp:revision>26</cp:revision>
  <dcterms:created xsi:type="dcterms:W3CDTF">2023-07-31T09:34:39Z</dcterms:created>
  <dcterms:modified xsi:type="dcterms:W3CDTF">2023-08-01T10:26:15Z</dcterms:modified>
</cp:coreProperties>
</file>