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5" r:id="rId4"/>
    <p:sldId id="259" r:id="rId5"/>
    <p:sldId id="258" r:id="rId6"/>
    <p:sldId id="260" r:id="rId7"/>
    <p:sldId id="286" r:id="rId8"/>
    <p:sldId id="267" r:id="rId9"/>
    <p:sldId id="261" r:id="rId10"/>
    <p:sldId id="272" r:id="rId11"/>
    <p:sldId id="273" r:id="rId12"/>
    <p:sldId id="262" r:id="rId13"/>
    <p:sldId id="269" r:id="rId14"/>
    <p:sldId id="263" r:id="rId15"/>
    <p:sldId id="270" r:id="rId16"/>
    <p:sldId id="264" r:id="rId17"/>
    <p:sldId id="268" r:id="rId18"/>
    <p:sldId id="276" r:id="rId19"/>
    <p:sldId id="277" r:id="rId20"/>
    <p:sldId id="279" r:id="rId21"/>
    <p:sldId id="280" r:id="rId22"/>
    <p:sldId id="281" r:id="rId23"/>
    <p:sldId id="274" r:id="rId24"/>
    <p:sldId id="284" r:id="rId25"/>
    <p:sldId id="265" r:id="rId26"/>
    <p:sldId id="285" r:id="rId27"/>
    <p:sldId id="271" r:id="rId28"/>
    <p:sldId id="266" r:id="rId29"/>
    <p:sldId id="287" r:id="rId30"/>
    <p:sldId id="28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22" y="-14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DD00-825C-48A1-8B7F-C1640CFADE69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B9C3C4-9D75-4085-82D6-9621E6AADF8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DD00-825C-48A1-8B7F-C1640CFADE69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C3C4-9D75-4085-82D6-9621E6AADF8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DD00-825C-48A1-8B7F-C1640CFADE69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C3C4-9D75-4085-82D6-9621E6AADF8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DD00-825C-48A1-8B7F-C1640CFADE69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C3C4-9D75-4085-82D6-9621E6AADF8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DD00-825C-48A1-8B7F-C1640CFADE69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C3C4-9D75-4085-82D6-9621E6AADF8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DD00-825C-48A1-8B7F-C1640CFADE69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C3C4-9D75-4085-82D6-9621E6AADF8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DD00-825C-48A1-8B7F-C1640CFADE69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C3C4-9D75-4085-82D6-9621E6AADF8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DD00-825C-48A1-8B7F-C1640CFADE69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C3C4-9D75-4085-82D6-9621E6AADF8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DD00-825C-48A1-8B7F-C1640CFADE69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C3C4-9D75-4085-82D6-9621E6AADF8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DD00-825C-48A1-8B7F-C1640CFADE69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C3C4-9D75-4085-82D6-9621E6AADF8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9DD00-825C-48A1-8B7F-C1640CFADE69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9C3C4-9D75-4085-82D6-9621E6AADF8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7A9DD00-825C-48A1-8B7F-C1640CFADE69}" type="datetimeFigureOut">
              <a:rPr lang="en-GB" smtClean="0"/>
              <a:t>18/08/2023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4B9C3C4-9D75-4085-82D6-9621E6AADF8D}" type="slidenum">
              <a:rPr lang="en-GB" smtClean="0"/>
              <a:t>‹#›</a:t>
            </a:fld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Bank%20Loan%20Case%20Study.pptx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Bank Loan Case </a:t>
            </a:r>
            <a:r>
              <a:rPr lang="en-GB" b="1" dirty="0" smtClean="0"/>
              <a:t>Study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Presented by: </a:t>
            </a:r>
            <a:r>
              <a:rPr lang="en-GB" dirty="0" err="1" smtClean="0"/>
              <a:t>Mannat</a:t>
            </a:r>
            <a:r>
              <a:rPr lang="en-GB" dirty="0" smtClean="0"/>
              <a:t> </a:t>
            </a:r>
            <a:r>
              <a:rPr lang="en-GB" dirty="0" err="1" smtClean="0"/>
              <a:t>Sandhu</a:t>
            </a:r>
            <a:endParaRPr lang="en-GB" dirty="0"/>
          </a:p>
          <a:p>
            <a:r>
              <a:rPr lang="en-GB" dirty="0">
                <a:hlinkClick r:id="rId2" action="ppaction://hlinkpres?slideindex=1&amp;slidetitle="/>
              </a:rPr>
              <a:t>https://</a:t>
            </a:r>
            <a:r>
              <a:rPr lang="en-GB" dirty="0" smtClean="0">
                <a:hlinkClick r:id="rId2" action="ppaction://hlinkpres?slideindex=1&amp;slidetitle="/>
              </a:rPr>
              <a:t>drive.google.com/drive/folders/1x7XO4eyNlVKqjWCPfzCwkQB85faA7sAX?usp=drive_link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41594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Previous application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follow the same process for previous application </a:t>
            </a:r>
            <a:r>
              <a:rPr lang="en-GB" dirty="0" smtClean="0"/>
              <a:t>dataset</a:t>
            </a:r>
            <a:r>
              <a:rPr lang="en-GB" dirty="0"/>
              <a:t> </a:t>
            </a:r>
            <a:r>
              <a:rPr lang="en-GB" dirty="0" smtClean="0"/>
              <a:t>and prepare the dataset for analysis.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924944"/>
            <a:ext cx="7992888" cy="293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9407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48413"/>
            <a:ext cx="8229600" cy="5378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9216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b="1" dirty="0"/>
              <a:t>Identify Outliers in the Dataset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task </a:t>
            </a:r>
            <a:r>
              <a:rPr lang="en-GB" dirty="0" smtClean="0"/>
              <a:t>we need to identify </a:t>
            </a:r>
            <a:r>
              <a:rPr lang="en-GB" dirty="0"/>
              <a:t>outliers in the dataset </a:t>
            </a:r>
            <a:r>
              <a:rPr lang="en-GB" dirty="0" smtClean="0"/>
              <a:t>using </a:t>
            </a:r>
            <a:r>
              <a:rPr lang="en-GB" dirty="0"/>
              <a:t>statistical </a:t>
            </a:r>
            <a:r>
              <a:rPr lang="en-GB" dirty="0" smtClean="0"/>
              <a:t>functions like mean, median, mode, max, min and quartiles on numerical columns.</a:t>
            </a:r>
          </a:p>
          <a:p>
            <a:r>
              <a:rPr lang="en-GB" dirty="0" smtClean="0"/>
              <a:t>And use scatter plot and box plot for pictorial outputs.</a:t>
            </a:r>
          </a:p>
          <a:p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80" y="3789040"/>
            <a:ext cx="7094835" cy="2385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8534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052736"/>
            <a:ext cx="7041490" cy="291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2294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Analyze</a:t>
            </a:r>
            <a:r>
              <a:rPr lang="en-GB" b="1" dirty="0"/>
              <a:t> Data Imbalance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task we need to </a:t>
            </a:r>
            <a:r>
              <a:rPr lang="en-GB" dirty="0" smtClean="0"/>
              <a:t>determine </a:t>
            </a:r>
            <a:r>
              <a:rPr lang="en-GB" dirty="0"/>
              <a:t>if there is data imbalance in the loan application dataset for building reliable models</a:t>
            </a:r>
            <a:r>
              <a:rPr lang="en-GB" dirty="0" smtClean="0"/>
              <a:t>.</a:t>
            </a:r>
          </a:p>
          <a:p>
            <a:r>
              <a:rPr lang="en-GB" dirty="0" smtClean="0"/>
              <a:t>We will find data imbalance for </a:t>
            </a:r>
            <a:r>
              <a:rPr lang="en-GB" dirty="0" err="1" smtClean="0"/>
              <a:t>catergorical</a:t>
            </a:r>
            <a:r>
              <a:rPr lang="en-GB" dirty="0" smtClean="0"/>
              <a:t> columns using pivot tables and charts and calculate ratio for each.</a:t>
            </a:r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84" y="4077072"/>
            <a:ext cx="7787208" cy="1697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4395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9" y="1124744"/>
            <a:ext cx="8229600" cy="1825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73016"/>
            <a:ext cx="8280920" cy="200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2986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/>
              <a:t>Perform </a:t>
            </a:r>
            <a:r>
              <a:rPr lang="en-GB" sz="3600" b="1" dirty="0" err="1"/>
              <a:t>Univariate</a:t>
            </a:r>
            <a:r>
              <a:rPr lang="en-GB" sz="3600" b="1" dirty="0"/>
              <a:t>, Segmented </a:t>
            </a:r>
            <a:r>
              <a:rPr lang="en-GB" sz="3600" b="1" dirty="0" err="1"/>
              <a:t>Univariate</a:t>
            </a:r>
            <a:r>
              <a:rPr lang="en-GB" sz="3600" b="1" dirty="0"/>
              <a:t>, and Bivariate Analysis</a:t>
            </a:r>
            <a:endParaRPr lang="en-GB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</a:t>
            </a:r>
            <a:r>
              <a:rPr lang="en-GB" dirty="0"/>
              <a:t>this task we need to conduct various analyses on consumer and loan </a:t>
            </a:r>
            <a:r>
              <a:rPr lang="en-GB" dirty="0" smtClean="0"/>
              <a:t>attributes to </a:t>
            </a:r>
            <a:r>
              <a:rPr lang="en-GB" dirty="0"/>
              <a:t>gain insights into the driving factors of loan </a:t>
            </a:r>
            <a:r>
              <a:rPr lang="en-GB" dirty="0" smtClean="0"/>
              <a:t>default by performing </a:t>
            </a:r>
            <a:r>
              <a:rPr lang="en-GB" dirty="0" err="1"/>
              <a:t>Univariate</a:t>
            </a:r>
            <a:r>
              <a:rPr lang="en-GB" dirty="0"/>
              <a:t>, Segmented </a:t>
            </a:r>
            <a:r>
              <a:rPr lang="en-GB" dirty="0" err="1"/>
              <a:t>Univariate</a:t>
            </a:r>
            <a:r>
              <a:rPr lang="en-GB" dirty="0"/>
              <a:t>, and Bivariate Analysis</a:t>
            </a:r>
            <a:r>
              <a:rPr lang="en-GB" dirty="0" smtClean="0"/>
              <a:t> on application data as well as previous application datasets.</a:t>
            </a:r>
          </a:p>
          <a:p>
            <a:r>
              <a:rPr lang="en-GB" dirty="0" smtClean="0"/>
              <a:t>For analysis we will first obtain descriptive analysis such as mean, median, </a:t>
            </a:r>
            <a:r>
              <a:rPr lang="en-GB" dirty="0" err="1" smtClean="0"/>
              <a:t>std</a:t>
            </a:r>
            <a:r>
              <a:rPr lang="en-GB" dirty="0" smtClean="0"/>
              <a:t> </a:t>
            </a:r>
            <a:r>
              <a:rPr lang="en-GB" dirty="0" err="1" smtClean="0"/>
              <a:t>dev</a:t>
            </a:r>
            <a:r>
              <a:rPr lang="en-GB" dirty="0" smtClean="0"/>
              <a:t>, </a:t>
            </a:r>
            <a:r>
              <a:rPr lang="en-GB" dirty="0" err="1" smtClean="0"/>
              <a:t>etc</a:t>
            </a:r>
            <a:r>
              <a:rPr lang="en-GB" dirty="0" smtClean="0"/>
              <a:t> using data analysis function in data menu.</a:t>
            </a:r>
          </a:p>
          <a:p>
            <a:r>
              <a:rPr lang="en-GB" dirty="0" smtClean="0"/>
              <a:t>Now we </a:t>
            </a:r>
            <a:r>
              <a:rPr lang="en-GB" smtClean="0"/>
              <a:t>will use </a:t>
            </a:r>
            <a:r>
              <a:rPr lang="en-GB" dirty="0" smtClean="0"/>
              <a:t>pivots for analysis and pictorial representations.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3739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GB" dirty="0" err="1" smtClean="0"/>
              <a:t>Univariate</a:t>
            </a:r>
            <a:r>
              <a:rPr lang="en-GB" dirty="0" smtClean="0"/>
              <a:t> analysis for data </a:t>
            </a:r>
            <a:r>
              <a:rPr lang="en-GB" dirty="0" smtClean="0"/>
              <a:t>application </a:t>
            </a:r>
            <a:r>
              <a:rPr lang="en-GB" dirty="0" smtClean="0"/>
              <a:t>dataset:</a:t>
            </a:r>
          </a:p>
          <a:p>
            <a:endParaRPr lang="en-GB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96752"/>
            <a:ext cx="8229600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3"/>
          <a:stretch/>
        </p:blipFill>
        <p:spPr bwMode="auto">
          <a:xfrm>
            <a:off x="467488" y="3753008"/>
            <a:ext cx="8229600" cy="2865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7529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GB" dirty="0" smtClean="0"/>
              <a:t>Segmented </a:t>
            </a:r>
            <a:r>
              <a:rPr lang="en-GB" dirty="0" err="1" smtClean="0"/>
              <a:t>univariate</a:t>
            </a:r>
            <a:r>
              <a:rPr lang="en-GB" dirty="0" smtClean="0"/>
              <a:t> analysis for application data:</a:t>
            </a:r>
          </a:p>
          <a:p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7" b="2985"/>
          <a:stretch/>
        </p:blipFill>
        <p:spPr bwMode="auto">
          <a:xfrm>
            <a:off x="323528" y="1052736"/>
            <a:ext cx="8229600" cy="2834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6" b="4526"/>
          <a:stretch/>
        </p:blipFill>
        <p:spPr bwMode="auto">
          <a:xfrm>
            <a:off x="323528" y="3887377"/>
            <a:ext cx="8229600" cy="272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0465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GB" dirty="0" smtClean="0"/>
              <a:t>Bivariate analysis for application data: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24744"/>
            <a:ext cx="8229600" cy="4595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864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This is a exploratory case study where we are provided with 3 </a:t>
            </a:r>
            <a:r>
              <a:rPr lang="en-GB" dirty="0"/>
              <a:t>datasets namely: columns description, previous application and </a:t>
            </a:r>
            <a:r>
              <a:rPr lang="en-GB" dirty="0" smtClean="0"/>
              <a:t>application data.</a:t>
            </a:r>
          </a:p>
          <a:p>
            <a:r>
              <a:rPr lang="en-GB" dirty="0" smtClean="0"/>
              <a:t>The data provides applicants details and applications on which we use Exploratory </a:t>
            </a:r>
            <a:r>
              <a:rPr lang="en-GB" dirty="0"/>
              <a:t>Data Analysis (EDA) to </a:t>
            </a:r>
            <a:r>
              <a:rPr lang="en-GB" dirty="0" err="1"/>
              <a:t>analyze</a:t>
            </a:r>
            <a:r>
              <a:rPr lang="en-GB" dirty="0"/>
              <a:t> patterns in the data and ensure that capable applicants are not </a:t>
            </a:r>
            <a:r>
              <a:rPr lang="en-GB" dirty="0" smtClean="0"/>
              <a:t>rejected.</a:t>
            </a:r>
          </a:p>
          <a:p>
            <a:r>
              <a:rPr lang="en-GB" b="1" dirty="0" smtClean="0"/>
              <a:t>Company </a:t>
            </a:r>
            <a:r>
              <a:rPr lang="en-GB" b="1" dirty="0"/>
              <a:t>faces two </a:t>
            </a:r>
            <a:r>
              <a:rPr lang="en-GB" b="1" dirty="0" smtClean="0"/>
              <a:t>risks when applied for loan:</a:t>
            </a:r>
            <a:endParaRPr lang="en-GB" dirty="0"/>
          </a:p>
          <a:p>
            <a:r>
              <a:rPr lang="en-GB" dirty="0"/>
              <a:t>If the applicant can repay the loan but is not approved, the company loses business.</a:t>
            </a:r>
          </a:p>
          <a:p>
            <a:r>
              <a:rPr lang="en-GB" dirty="0"/>
              <a:t>If the applicant cannot repay the loan and is approved, the company faces a financial loss.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287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15037"/>
            <a:ext cx="8229600" cy="497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8534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GB" dirty="0" smtClean="0"/>
              <a:t>We will perform same with previous application dataset.</a:t>
            </a:r>
          </a:p>
          <a:p>
            <a:r>
              <a:rPr lang="en-GB" dirty="0" err="1" smtClean="0"/>
              <a:t>Univariate</a:t>
            </a:r>
            <a:r>
              <a:rPr lang="en-GB" dirty="0" smtClean="0"/>
              <a:t> analysis: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071148"/>
            <a:ext cx="8280400" cy="3374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8123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en-GB" dirty="0" smtClean="0"/>
              <a:t>Segmented </a:t>
            </a:r>
            <a:r>
              <a:rPr lang="en-GB" dirty="0" err="1" smtClean="0"/>
              <a:t>univariate</a:t>
            </a:r>
            <a:r>
              <a:rPr lang="en-GB" dirty="0" smtClean="0"/>
              <a:t> analysis:</a:t>
            </a:r>
          </a:p>
          <a:p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51" y="1700808"/>
            <a:ext cx="8229600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3787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r>
              <a:rPr lang="en-GB" dirty="0" smtClean="0"/>
              <a:t>Bivariate analysis: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89307"/>
            <a:ext cx="8229600" cy="3347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4452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24744"/>
            <a:ext cx="8229600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3606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/>
              <a:t>Identify Top Correlations for Different Scenarios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dirty="0" smtClean="0"/>
              <a:t>In </a:t>
            </a:r>
            <a:r>
              <a:rPr lang="en-GB" dirty="0"/>
              <a:t>this </a:t>
            </a:r>
            <a:r>
              <a:rPr lang="en-GB" dirty="0" smtClean="0"/>
              <a:t>task we need to understanding </a:t>
            </a:r>
            <a:r>
              <a:rPr lang="en-GB" dirty="0"/>
              <a:t>the correlation between variables and the target </a:t>
            </a:r>
            <a:r>
              <a:rPr lang="en-GB" dirty="0" smtClean="0"/>
              <a:t>variable.</a:t>
            </a:r>
          </a:p>
          <a:p>
            <a:r>
              <a:rPr lang="en-GB" dirty="0" smtClean="0"/>
              <a:t>For this we will filter out the data for target variables 1 and 0 using filter function.</a:t>
            </a:r>
          </a:p>
          <a:p>
            <a:r>
              <a:rPr lang="en-GB" dirty="0" smtClean="0"/>
              <a:t>Then we will apply correlation using data analysis function on each target variables with respect to numerical columns.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5399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en-GB" dirty="0" smtClean="0"/>
              <a:t>Target 0: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8840"/>
            <a:ext cx="8229600" cy="338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7160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33467"/>
          </a:xfrm>
        </p:spPr>
        <p:txBody>
          <a:bodyPr/>
          <a:lstStyle/>
          <a:p>
            <a:r>
              <a:rPr lang="en-GB" dirty="0" smtClean="0"/>
              <a:t>Target 1:</a:t>
            </a:r>
          </a:p>
          <a:p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86136"/>
            <a:ext cx="8229600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5318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From these analysis we can interpret that:</a:t>
            </a:r>
          </a:p>
          <a:p>
            <a:r>
              <a:rPr lang="en-GB" b="1" dirty="0" smtClean="0"/>
              <a:t>Outliers: </a:t>
            </a:r>
            <a:r>
              <a:rPr lang="en-GB" dirty="0" smtClean="0"/>
              <a:t>the columns such as </a:t>
            </a:r>
            <a:r>
              <a:rPr lang="en-GB" dirty="0" err="1" smtClean="0"/>
              <a:t>cnt_children</a:t>
            </a:r>
            <a:r>
              <a:rPr lang="en-GB" dirty="0" smtClean="0"/>
              <a:t>, </a:t>
            </a:r>
            <a:r>
              <a:rPr lang="en-GB" dirty="0" err="1" smtClean="0"/>
              <a:t>amt_income_total</a:t>
            </a:r>
            <a:r>
              <a:rPr lang="en-GB" dirty="0" smtClean="0"/>
              <a:t>, years employed, </a:t>
            </a:r>
            <a:r>
              <a:rPr lang="en-GB" dirty="0" err="1" smtClean="0"/>
              <a:t>etc</a:t>
            </a:r>
            <a:r>
              <a:rPr lang="en-GB" dirty="0" smtClean="0"/>
              <a:t> with high values of outliers such as 11 children, income of 117000000, 1000 years of work experience, </a:t>
            </a:r>
            <a:r>
              <a:rPr lang="en-GB" dirty="0" err="1" smtClean="0"/>
              <a:t>etc</a:t>
            </a:r>
            <a:r>
              <a:rPr lang="en-GB" dirty="0" smtClean="0"/>
              <a:t> need to be reviewed.</a:t>
            </a:r>
          </a:p>
          <a:p>
            <a:r>
              <a:rPr lang="en-GB" b="1" dirty="0" smtClean="0"/>
              <a:t>Data imbalance: </a:t>
            </a:r>
            <a:r>
              <a:rPr lang="en-GB" dirty="0" smtClean="0"/>
              <a:t>through this we can analyse the difference between the categories of a column. This gives the ratio of imbalance in categorical data such as gender, loan type, educational qualification, etc. which is crucial for building business models and understanding the targets.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4876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r>
              <a:rPr lang="en-GB" b="1" dirty="0" err="1"/>
              <a:t>Univariate</a:t>
            </a:r>
            <a:r>
              <a:rPr lang="en-GB" b="1" dirty="0"/>
              <a:t>, Segmented </a:t>
            </a:r>
            <a:r>
              <a:rPr lang="en-GB" b="1" dirty="0" err="1"/>
              <a:t>Univariate</a:t>
            </a:r>
            <a:r>
              <a:rPr lang="en-GB" b="1" dirty="0"/>
              <a:t>, and Bivariate </a:t>
            </a:r>
            <a:r>
              <a:rPr lang="en-GB" b="1" dirty="0" smtClean="0"/>
              <a:t>Analysis: </a:t>
            </a:r>
            <a:r>
              <a:rPr lang="en-GB" dirty="0" smtClean="0"/>
              <a:t>these analysis helps in understanding the high demand categories, potential demands of target variables and comparison between 2 variables such as </a:t>
            </a:r>
            <a:r>
              <a:rPr lang="en-GB" dirty="0" err="1" smtClean="0"/>
              <a:t>amt_income_total</a:t>
            </a:r>
            <a:r>
              <a:rPr lang="en-GB" dirty="0" smtClean="0"/>
              <a:t> and </a:t>
            </a:r>
            <a:r>
              <a:rPr lang="en-GB" dirty="0" err="1" smtClean="0"/>
              <a:t>amt_credit</a:t>
            </a:r>
            <a:r>
              <a:rPr lang="en-GB" dirty="0" smtClean="0"/>
              <a:t> which helps in defining the risks of loan defaults.</a:t>
            </a:r>
          </a:p>
          <a:p>
            <a:r>
              <a:rPr lang="en-GB" b="1" dirty="0" smtClean="0"/>
              <a:t>Correlations: </a:t>
            </a:r>
            <a:r>
              <a:rPr lang="en-GB" dirty="0" smtClean="0"/>
              <a:t>these analysis defined the relationship between 2 variables which helps in understanding possible outcomes. The values of positive 1 indicates linear relationships between variables whereas negative 1 indicates inverse relationship. The value of 0 indicates no linear relationship.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9167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r>
              <a:rPr lang="en-GB" b="1" dirty="0"/>
              <a:t>When a customer applies for a loan, there are four possible outcomes:</a:t>
            </a:r>
            <a:endParaRPr lang="en-GB" dirty="0"/>
          </a:p>
          <a:p>
            <a:r>
              <a:rPr lang="en-GB" dirty="0"/>
              <a:t>Approved: The company has approved the loan application.</a:t>
            </a:r>
          </a:p>
          <a:p>
            <a:r>
              <a:rPr lang="en-GB" dirty="0"/>
              <a:t>Cancelled: The customer cancelled the application during the approval process.</a:t>
            </a:r>
          </a:p>
          <a:p>
            <a:r>
              <a:rPr lang="en-GB" dirty="0"/>
              <a:t>Refused: The company rejected the loan.</a:t>
            </a:r>
          </a:p>
          <a:p>
            <a:r>
              <a:rPr lang="en-GB" dirty="0"/>
              <a:t>Unused Offer: The loan was approved but the customer did not use it.</a:t>
            </a:r>
          </a:p>
          <a:p>
            <a:r>
              <a:rPr lang="en-GB" dirty="0" smtClean="0"/>
              <a:t>Our </a:t>
            </a:r>
            <a:r>
              <a:rPr lang="en-GB" dirty="0"/>
              <a:t>goal in this project is to use EDA to understand how customer attributes and loan attributes influence the likelihood of </a:t>
            </a:r>
            <a:r>
              <a:rPr lang="en-GB" dirty="0" smtClean="0"/>
              <a:t>defaults.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029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7200" b="1" dirty="0" smtClean="0"/>
              <a:t>		</a:t>
            </a:r>
          </a:p>
          <a:p>
            <a:pPr marL="0" indent="0">
              <a:buNone/>
            </a:pPr>
            <a:r>
              <a:rPr lang="en-GB" sz="7200" b="1" dirty="0" smtClean="0"/>
              <a:t>		Thank you</a:t>
            </a:r>
            <a:endParaRPr lang="en-GB" sz="7200" b="1" dirty="0"/>
          </a:p>
        </p:txBody>
      </p:sp>
    </p:spTree>
    <p:extLst>
      <p:ext uri="{BB962C8B-B14F-4D97-AF65-F5344CB8AC3E}">
        <p14:creationId xmlns:p14="http://schemas.microsoft.com/office/powerpoint/2010/main" val="556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Tech-Stack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this project I have used </a:t>
            </a:r>
            <a:r>
              <a:rPr lang="en-GB" dirty="0" smtClean="0"/>
              <a:t>Microsoft </a:t>
            </a:r>
            <a:r>
              <a:rPr lang="en-GB" dirty="0" smtClean="0"/>
              <a:t>excel 2010.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492896"/>
            <a:ext cx="563880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200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Download </a:t>
            </a:r>
            <a:r>
              <a:rPr lang="en-GB" dirty="0"/>
              <a:t>Data sets </a:t>
            </a:r>
            <a:endParaRPr lang="en-GB" dirty="0" smtClean="0"/>
          </a:p>
          <a:p>
            <a:r>
              <a:rPr lang="en-GB" dirty="0" smtClean="0"/>
              <a:t>Import </a:t>
            </a:r>
            <a:r>
              <a:rPr lang="en-GB" dirty="0"/>
              <a:t>data sets into MS </a:t>
            </a:r>
            <a:r>
              <a:rPr lang="en-GB" dirty="0" smtClean="0"/>
              <a:t>Excel</a:t>
            </a:r>
          </a:p>
          <a:p>
            <a:r>
              <a:rPr lang="en-GB" dirty="0" smtClean="0"/>
              <a:t>Understanding </a:t>
            </a:r>
            <a:r>
              <a:rPr lang="en-GB" dirty="0"/>
              <a:t>the Datasets </a:t>
            </a:r>
            <a:endParaRPr lang="en-GB" dirty="0" smtClean="0"/>
          </a:p>
          <a:p>
            <a:r>
              <a:rPr lang="en-GB" dirty="0" smtClean="0"/>
              <a:t>Apply </a:t>
            </a:r>
            <a:r>
              <a:rPr lang="en-GB" dirty="0"/>
              <a:t>Data Handling Process </a:t>
            </a:r>
            <a:endParaRPr lang="en-GB" dirty="0" smtClean="0"/>
          </a:p>
          <a:p>
            <a:r>
              <a:rPr lang="en-GB" dirty="0" smtClean="0"/>
              <a:t>Prepared </a:t>
            </a:r>
            <a:r>
              <a:rPr lang="en-GB" dirty="0"/>
              <a:t>Data for Exploratory Data Analysis (EDA)</a:t>
            </a:r>
          </a:p>
        </p:txBody>
      </p:sp>
    </p:spTree>
    <p:extLst>
      <p:ext uri="{BB962C8B-B14F-4D97-AF65-F5344CB8AC3E}">
        <p14:creationId xmlns:p14="http://schemas.microsoft.com/office/powerpoint/2010/main" val="401664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 Analytics </a:t>
            </a:r>
            <a:r>
              <a:rPr lang="en-GB" b="1" dirty="0" smtClean="0"/>
              <a:t>Tasks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b="1" dirty="0" smtClean="0"/>
          </a:p>
          <a:p>
            <a:r>
              <a:rPr lang="en-GB" b="1" dirty="0" smtClean="0"/>
              <a:t>Identify </a:t>
            </a:r>
            <a:r>
              <a:rPr lang="en-GB" b="1" dirty="0"/>
              <a:t>Missing Data and Deal with it </a:t>
            </a:r>
            <a:r>
              <a:rPr lang="en-GB" b="1" dirty="0" smtClean="0"/>
              <a:t>Appropriately</a:t>
            </a:r>
          </a:p>
          <a:p>
            <a:endParaRPr lang="en-GB" b="1" dirty="0" smtClean="0"/>
          </a:p>
          <a:p>
            <a:r>
              <a:rPr lang="en-GB" b="1" dirty="0" smtClean="0"/>
              <a:t>Identify </a:t>
            </a:r>
            <a:r>
              <a:rPr lang="en-GB" b="1" dirty="0"/>
              <a:t>Outliers in the </a:t>
            </a:r>
            <a:r>
              <a:rPr lang="en-GB" b="1" dirty="0" smtClean="0"/>
              <a:t>Dataset</a:t>
            </a:r>
          </a:p>
          <a:p>
            <a:endParaRPr lang="en-GB" b="1" dirty="0" smtClean="0"/>
          </a:p>
          <a:p>
            <a:r>
              <a:rPr lang="en-GB" b="1" dirty="0" err="1" smtClean="0"/>
              <a:t>Analyze</a:t>
            </a:r>
            <a:r>
              <a:rPr lang="en-GB" b="1" dirty="0" smtClean="0"/>
              <a:t> </a:t>
            </a:r>
            <a:r>
              <a:rPr lang="en-GB" b="1" dirty="0"/>
              <a:t>Data </a:t>
            </a:r>
            <a:r>
              <a:rPr lang="en-GB" b="1" dirty="0" smtClean="0"/>
              <a:t>Imbalance</a:t>
            </a:r>
          </a:p>
          <a:p>
            <a:endParaRPr lang="en-GB" b="1" dirty="0" smtClean="0"/>
          </a:p>
          <a:p>
            <a:r>
              <a:rPr lang="en-GB" b="1" dirty="0" smtClean="0"/>
              <a:t>Perform </a:t>
            </a:r>
            <a:r>
              <a:rPr lang="en-GB" b="1" dirty="0" err="1"/>
              <a:t>Univariate</a:t>
            </a:r>
            <a:r>
              <a:rPr lang="en-GB" b="1" dirty="0"/>
              <a:t>, Segmented </a:t>
            </a:r>
            <a:r>
              <a:rPr lang="en-GB" b="1" dirty="0" err="1"/>
              <a:t>Univariate</a:t>
            </a:r>
            <a:r>
              <a:rPr lang="en-GB" b="1" dirty="0"/>
              <a:t>, and Bivariate </a:t>
            </a:r>
            <a:r>
              <a:rPr lang="en-GB" b="1" dirty="0" smtClean="0"/>
              <a:t>Analysis</a:t>
            </a:r>
          </a:p>
          <a:p>
            <a:endParaRPr lang="en-GB" b="1" dirty="0" smtClean="0"/>
          </a:p>
          <a:p>
            <a:r>
              <a:rPr lang="en-GB" b="1" dirty="0" smtClean="0"/>
              <a:t>Identify </a:t>
            </a:r>
            <a:r>
              <a:rPr lang="en-GB" b="1" dirty="0"/>
              <a:t>Top Correlations for Different Scenarios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666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/>
              <a:t>Identify Missing Data and Deal with it Appropriately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first step in this task is to find the missing values in each column using </a:t>
            </a:r>
            <a:r>
              <a:rPr lang="en-GB" dirty="0" err="1" smtClean="0"/>
              <a:t>counta</a:t>
            </a:r>
            <a:r>
              <a:rPr lang="en-GB" dirty="0" smtClean="0"/>
              <a:t> and obtaining percentage for missing values in each column.</a:t>
            </a:r>
          </a:p>
          <a:p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36" y="3068960"/>
            <a:ext cx="3831256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77"/>
          <a:stretch/>
        </p:blipFill>
        <p:spPr bwMode="auto">
          <a:xfrm>
            <a:off x="4716016" y="3068960"/>
            <a:ext cx="3523856" cy="2975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481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4133"/>
            <a:ext cx="8166171" cy="5337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7897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/>
              <a:t>Identify Missing Data and Deal with it Appropriately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will remove the columns in which the missing percentage is more than 30%. In all other columns we will impute the data with median and convert days columns to years using abs function.</a:t>
            </a:r>
          </a:p>
          <a:p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40968"/>
            <a:ext cx="2042337" cy="31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03"/>
          <a:stretch/>
        </p:blipFill>
        <p:spPr bwMode="auto">
          <a:xfrm>
            <a:off x="3635896" y="3501008"/>
            <a:ext cx="4176464" cy="2565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5716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247</TotalTime>
  <Words>835</Words>
  <Application>Microsoft Office PowerPoint</Application>
  <PresentationFormat>On-screen Show (4:3)</PresentationFormat>
  <Paragraphs>74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Executive</vt:lpstr>
      <vt:lpstr>Bank Loan Case Study</vt:lpstr>
      <vt:lpstr>Introduction</vt:lpstr>
      <vt:lpstr>PowerPoint Presentation</vt:lpstr>
      <vt:lpstr>Tech-Stack Used</vt:lpstr>
      <vt:lpstr>Approach</vt:lpstr>
      <vt:lpstr>Data Analytics Tasks</vt:lpstr>
      <vt:lpstr>Identify Missing Data and Deal with it Appropriately</vt:lpstr>
      <vt:lpstr>PowerPoint Presentation</vt:lpstr>
      <vt:lpstr>Identify Missing Data and Deal with it Appropriately</vt:lpstr>
      <vt:lpstr>Previous application</vt:lpstr>
      <vt:lpstr>PowerPoint Presentation</vt:lpstr>
      <vt:lpstr>Identify Outliers in the Dataset</vt:lpstr>
      <vt:lpstr>PowerPoint Presentation</vt:lpstr>
      <vt:lpstr>Analyze Data Imbalance</vt:lpstr>
      <vt:lpstr>PowerPoint Presentation</vt:lpstr>
      <vt:lpstr>Perform Univariate, Segmented Univariate, and Bivariate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Identify Top Correlations for Different Scenarios</vt:lpstr>
      <vt:lpstr>PowerPoint Presentation</vt:lpstr>
      <vt:lpstr>PowerPoint Presentation</vt:lpstr>
      <vt:lpstr>Results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Loan Case Study</dc:title>
  <dc:creator>amanat sandhu</dc:creator>
  <cp:lastModifiedBy>amanat sandhu</cp:lastModifiedBy>
  <cp:revision>25</cp:revision>
  <dcterms:created xsi:type="dcterms:W3CDTF">2023-08-16T14:56:23Z</dcterms:created>
  <dcterms:modified xsi:type="dcterms:W3CDTF">2023-08-18T17:50:26Z</dcterms:modified>
</cp:coreProperties>
</file>