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9" r:id="rId4"/>
    <p:sldId id="272" r:id="rId5"/>
    <p:sldId id="271" r:id="rId6"/>
    <p:sldId id="275" r:id="rId7"/>
    <p:sldId id="285" r:id="rId8"/>
    <p:sldId id="286" r:id="rId9"/>
    <p:sldId id="257" r:id="rId10"/>
    <p:sldId id="264" r:id="rId11"/>
    <p:sldId id="276" r:id="rId12"/>
    <p:sldId id="265" r:id="rId13"/>
    <p:sldId id="266" r:id="rId14"/>
    <p:sldId id="277" r:id="rId15"/>
    <p:sldId id="267" r:id="rId16"/>
    <p:sldId id="278" r:id="rId17"/>
    <p:sldId id="268" r:id="rId18"/>
    <p:sldId id="279" r:id="rId19"/>
    <p:sldId id="258" r:id="rId20"/>
    <p:sldId id="259" r:id="rId21"/>
    <p:sldId id="280" r:id="rId22"/>
    <p:sldId id="260" r:id="rId23"/>
    <p:sldId id="281" r:id="rId24"/>
    <p:sldId id="261" r:id="rId25"/>
    <p:sldId id="282" r:id="rId26"/>
    <p:sldId id="262" r:id="rId27"/>
    <p:sldId id="283" r:id="rId28"/>
    <p:sldId id="263" r:id="rId29"/>
    <p:sldId id="284" r:id="rId30"/>
    <p:sldId id="273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F419-6ED1-409A-B44E-9B63EAC09028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4DE0-1EC5-4E8C-A563-14AFB280076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F419-6ED1-409A-B44E-9B63EAC09028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4DE0-1EC5-4E8C-A563-14AFB28007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F419-6ED1-409A-B44E-9B63EAC09028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4DE0-1EC5-4E8C-A563-14AFB28007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F419-6ED1-409A-B44E-9B63EAC09028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4DE0-1EC5-4E8C-A563-14AFB28007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F419-6ED1-409A-B44E-9B63EAC09028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4DE0-1EC5-4E8C-A563-14AFB280076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F419-6ED1-409A-B44E-9B63EAC09028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4DE0-1EC5-4E8C-A563-14AFB28007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F419-6ED1-409A-B44E-9B63EAC09028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4DE0-1EC5-4E8C-A563-14AFB28007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F419-6ED1-409A-B44E-9B63EAC09028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5A4DE0-1EC5-4E8C-A563-14AFB280076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F419-6ED1-409A-B44E-9B63EAC09028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4DE0-1EC5-4E8C-A563-14AFB28007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F419-6ED1-409A-B44E-9B63EAC09028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E5A4DE0-1EC5-4E8C-A563-14AFB28007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117F419-6ED1-409A-B44E-9B63EAC09028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4DE0-1EC5-4E8C-A563-14AFB280076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17F419-6ED1-409A-B44E-9B63EAC09028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E5A4DE0-1EC5-4E8C-A563-14AFB280076D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xpB8XjCMoKzSL2WqTCL-8qA0RcJuZiZV/edit?usp=drive_link&amp;ouid=101663467761144856859&amp;rtpof=true&amp;sd=tru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>
                <a:effectLst/>
              </a:rPr>
              <a:t>Analyzing the Impact of Car Features on Price and Profitability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Presented By: </a:t>
            </a:r>
            <a:r>
              <a:rPr lang="en-GB" dirty="0" err="1" smtClean="0"/>
              <a:t>Mannat</a:t>
            </a:r>
            <a:r>
              <a:rPr lang="en-GB" dirty="0" smtClean="0"/>
              <a:t> </a:t>
            </a:r>
            <a:r>
              <a:rPr lang="en-GB" dirty="0" err="1" smtClean="0"/>
              <a:t>Sandhu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https://docs.google.com/spreadsheets/d/1xpB8XjCMoKzSL2WqTCL-8qA0RcJuZiZV/edit?usp=drive_link&amp;ouid=101663467761144856859&amp;rtpof=true&amp;sd=true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8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How does the popularity of a car model vary across different market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1.a: we will create a pivot table using columns market category, model and popularity.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704856" cy="36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57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467600" cy="5577483"/>
          </a:xfrm>
        </p:spPr>
        <p:txBody>
          <a:bodyPr/>
          <a:lstStyle/>
          <a:p>
            <a:r>
              <a:rPr lang="en-GB" dirty="0" smtClean="0"/>
              <a:t>Task 1.b:Now we’ll create a combo chart from the pivot table to get relationship between market category and popularity.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729126" cy="436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53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What is the relationship between a car's engine power and its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2: In this we’ll create a scatter plot using columns engine </a:t>
            </a:r>
            <a:r>
              <a:rPr lang="en-GB" dirty="0" err="1" smtClean="0"/>
              <a:t>hp</a:t>
            </a:r>
            <a:r>
              <a:rPr lang="en-GB" dirty="0" smtClean="0"/>
              <a:t> and MSRP.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6840760" cy="396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39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Which car features are most important in determining a car's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3: for this we’ll obtain regression analysis using data analysis option in data tab.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7344816" cy="3551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63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5649491"/>
          </a:xfrm>
        </p:spPr>
        <p:txBody>
          <a:bodyPr/>
          <a:lstStyle/>
          <a:p>
            <a:r>
              <a:rPr lang="en-GB" dirty="0" smtClean="0"/>
              <a:t>Using regression coefficients we’ll now plot a column chart.</a:t>
            </a:r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67183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58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How does the average price of a car vary across different manufacturers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Task </a:t>
            </a:r>
            <a:r>
              <a:rPr lang="en-GB" b="1" dirty="0" smtClean="0"/>
              <a:t>4.A</a:t>
            </a:r>
            <a:r>
              <a:rPr lang="en-GB" dirty="0" smtClean="0"/>
              <a:t>: we’ll create a pivot table for columns make and MSRP and obtain average MSRP for each manufacturer.</a:t>
            </a:r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6984776" cy="342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59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5721499"/>
          </a:xfrm>
        </p:spPr>
        <p:txBody>
          <a:bodyPr/>
          <a:lstStyle/>
          <a:p>
            <a:r>
              <a:rPr lang="en-GB" b="1" dirty="0"/>
              <a:t>Task </a:t>
            </a:r>
            <a:r>
              <a:rPr lang="en-GB" b="1" dirty="0" smtClean="0"/>
              <a:t>4.B: </a:t>
            </a:r>
            <a:r>
              <a:rPr lang="en-GB" dirty="0" smtClean="0"/>
              <a:t>plot a bar chart for average MSRP and manufacturers.</a:t>
            </a:r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7280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51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What is the relationship between fuel efficiency and the number of cylinders in a car's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Task </a:t>
            </a:r>
            <a:r>
              <a:rPr lang="en-GB" b="1" dirty="0" smtClean="0"/>
              <a:t>5.A: </a:t>
            </a:r>
            <a:r>
              <a:rPr lang="en-GB" dirty="0" smtClean="0"/>
              <a:t>we’ll create a scatter plot for columns no. of cylinders and highway MPG.</a:t>
            </a:r>
            <a:endParaRPr lang="en-GB" b="1" dirty="0" smtClean="0"/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08" y="3068960"/>
            <a:ext cx="7272808" cy="368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63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5649491"/>
          </a:xfrm>
        </p:spPr>
        <p:txBody>
          <a:bodyPr/>
          <a:lstStyle/>
          <a:p>
            <a:r>
              <a:rPr lang="en-GB" b="1" dirty="0"/>
              <a:t>Task </a:t>
            </a:r>
            <a:r>
              <a:rPr lang="en-GB" b="1" dirty="0" smtClean="0"/>
              <a:t>5.B: </a:t>
            </a:r>
            <a:r>
              <a:rPr lang="en-GB" dirty="0" smtClean="0"/>
              <a:t>we’ll obtain correlation coefficient using </a:t>
            </a:r>
            <a:r>
              <a:rPr lang="en-GB" dirty="0" err="1" smtClean="0"/>
              <a:t>correl</a:t>
            </a:r>
            <a:r>
              <a:rPr lang="en-GB" dirty="0" smtClean="0"/>
              <a:t> function.</a:t>
            </a:r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01345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63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Building the Dashboard: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How </a:t>
            </a:r>
            <a:r>
              <a:rPr lang="en-GB" dirty="0"/>
              <a:t>does the distribution of car prices vary by brand and body style</a:t>
            </a:r>
            <a:r>
              <a:rPr lang="en-GB" dirty="0" smtClean="0"/>
              <a:t>?</a:t>
            </a:r>
          </a:p>
          <a:p>
            <a:r>
              <a:rPr lang="en-GB" dirty="0"/>
              <a:t>Which car brands have the highest and lowest average </a:t>
            </a:r>
            <a:r>
              <a:rPr lang="en-GB" dirty="0" smtClean="0"/>
              <a:t>MSRP’s and </a:t>
            </a:r>
            <a:r>
              <a:rPr lang="en-GB" dirty="0"/>
              <a:t>how does this vary by body style</a:t>
            </a:r>
            <a:r>
              <a:rPr lang="en-GB" dirty="0" smtClean="0"/>
              <a:t>?</a:t>
            </a:r>
          </a:p>
          <a:p>
            <a:r>
              <a:rPr lang="en-GB" dirty="0"/>
              <a:t>How do the different feature such as transmission type affect the </a:t>
            </a:r>
            <a:r>
              <a:rPr lang="en-GB" dirty="0" smtClean="0"/>
              <a:t>MSRP </a:t>
            </a:r>
            <a:r>
              <a:rPr lang="en-GB" dirty="0"/>
              <a:t>and how does this vary by body style</a:t>
            </a:r>
            <a:r>
              <a:rPr lang="en-GB" dirty="0" smtClean="0"/>
              <a:t>?</a:t>
            </a:r>
          </a:p>
          <a:p>
            <a:r>
              <a:rPr lang="en-GB" dirty="0"/>
              <a:t>How does the fuel efficiency of cars vary across different body styles and model years</a:t>
            </a:r>
            <a:r>
              <a:rPr lang="en-GB" dirty="0" smtClean="0"/>
              <a:t>?</a:t>
            </a:r>
          </a:p>
          <a:p>
            <a:r>
              <a:rPr lang="en-GB" dirty="0" smtClean="0"/>
              <a:t>How </a:t>
            </a:r>
            <a:r>
              <a:rPr lang="en-GB" dirty="0"/>
              <a:t>does the car's horsepower, </a:t>
            </a:r>
            <a:r>
              <a:rPr lang="en-GB" dirty="0" smtClean="0"/>
              <a:t>MPG and </a:t>
            </a:r>
            <a:r>
              <a:rPr lang="en-GB" dirty="0"/>
              <a:t>price vary across different Brands</a:t>
            </a:r>
            <a:r>
              <a:rPr lang="en-GB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032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automotive industry has been rapidly evolving over the past few decades, with a growing focus on fuel efficiency, environmental sustainability, and technological innovation. </a:t>
            </a:r>
            <a:endParaRPr lang="en-GB" dirty="0" smtClean="0"/>
          </a:p>
          <a:p>
            <a:r>
              <a:rPr lang="en-GB" dirty="0" smtClean="0"/>
              <a:t>With </a:t>
            </a:r>
            <a:r>
              <a:rPr lang="en-GB" dirty="0"/>
              <a:t>increasing competition among manufacturers and a changing consumer landscape, it has become more important than ever to understand the factors that drive consumer demand for cars.</a:t>
            </a:r>
          </a:p>
        </p:txBody>
      </p:sp>
    </p:spTree>
    <p:extLst>
      <p:ext uri="{BB962C8B-B14F-4D97-AF65-F5344CB8AC3E}">
        <p14:creationId xmlns:p14="http://schemas.microsoft.com/office/powerpoint/2010/main" val="629809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How does the distribution of car prices vary by brand and body </a:t>
            </a:r>
            <a:r>
              <a:rPr lang="en-GB" sz="3600" dirty="0" smtClean="0"/>
              <a:t>style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Task </a:t>
            </a:r>
            <a:r>
              <a:rPr lang="en-GB" b="1" dirty="0" smtClean="0"/>
              <a:t>1: </a:t>
            </a:r>
            <a:r>
              <a:rPr lang="en-GB" sz="2400" dirty="0" smtClean="0"/>
              <a:t>create a pivot table using make, vehicle style and MSRP and obtain sum of MSRP for different car styles of manufacturers.</a:t>
            </a:r>
            <a:endParaRPr lang="en-GB" sz="2400" b="1" dirty="0" smtClean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8561"/>
            <a:ext cx="7416824" cy="384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864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467600" cy="5577483"/>
          </a:xfrm>
        </p:spPr>
        <p:txBody>
          <a:bodyPr/>
          <a:lstStyle/>
          <a:p>
            <a:r>
              <a:rPr lang="en-GB" dirty="0" smtClean="0"/>
              <a:t>Now create a stacked column chart.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72816"/>
            <a:ext cx="8205787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9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000" b="1" dirty="0"/>
              <a:t>Which car brands have the highest and lowest average MSRP’s and how does this vary by body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499176" cy="4641379"/>
          </a:xfrm>
        </p:spPr>
        <p:txBody>
          <a:bodyPr/>
          <a:lstStyle/>
          <a:p>
            <a:r>
              <a:rPr lang="en-GB" b="1" dirty="0"/>
              <a:t>Task </a:t>
            </a:r>
            <a:r>
              <a:rPr lang="en-GB" b="1" dirty="0" smtClean="0"/>
              <a:t>2: </a:t>
            </a:r>
            <a:r>
              <a:rPr lang="en-GB" sz="2400" dirty="0" smtClean="0"/>
              <a:t>for this task we’ll calculate the average of MSRP for each vehicle style of a manufacturer using pivot table.</a:t>
            </a:r>
            <a:endParaRPr lang="en-GB" sz="2400" b="1" dirty="0" smtClean="0"/>
          </a:p>
          <a:p>
            <a:endParaRPr lang="en-GB" sz="2400" b="1" dirty="0" smtClean="0"/>
          </a:p>
          <a:p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2" y="2741761"/>
            <a:ext cx="8080896" cy="407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29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5721499"/>
          </a:xfrm>
        </p:spPr>
        <p:txBody>
          <a:bodyPr/>
          <a:lstStyle/>
          <a:p>
            <a:r>
              <a:rPr lang="en-GB" dirty="0" smtClean="0"/>
              <a:t>Now create a clustered column chart.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6453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165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How do the different feature such as transmission type affect the MSRP and how does this vary by body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3: </a:t>
            </a:r>
            <a:r>
              <a:rPr lang="en-GB" sz="2400" dirty="0" smtClean="0"/>
              <a:t>in this task we’ll obtain </a:t>
            </a:r>
            <a:r>
              <a:rPr lang="en-GB" sz="2400" dirty="0"/>
              <a:t>the average MSRP for each combination of transmission type and </a:t>
            </a:r>
            <a:r>
              <a:rPr lang="en-GB" sz="2400" dirty="0" smtClean="0"/>
              <a:t>vehicle </a:t>
            </a:r>
            <a:r>
              <a:rPr lang="en-GB" sz="2400" dirty="0"/>
              <a:t>style using </a:t>
            </a:r>
            <a:r>
              <a:rPr lang="en-GB" sz="2400" dirty="0" smtClean="0"/>
              <a:t>AVERAGEIFS.</a:t>
            </a:r>
          </a:p>
          <a:p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777686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9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467600" cy="5793507"/>
          </a:xfrm>
        </p:spPr>
        <p:txBody>
          <a:bodyPr/>
          <a:lstStyle/>
          <a:p>
            <a:r>
              <a:rPr lang="en-GB" dirty="0" smtClean="0"/>
              <a:t>Now we’ll create a scatter plot.</a:t>
            </a:r>
          </a:p>
          <a:p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694613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277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How does the fuel efficiency of cars vary across different body styles and model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4: for this we’ll create a pivot table for columns year, vehicle style and highway MPG.</a:t>
            </a:r>
          </a:p>
          <a:p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698477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152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467600" cy="5793507"/>
          </a:xfrm>
        </p:spPr>
        <p:txBody>
          <a:bodyPr/>
          <a:lstStyle/>
          <a:p>
            <a:r>
              <a:rPr lang="en-GB" dirty="0" smtClean="0"/>
              <a:t>Now we’ll create a line chart for average MPG of each body style and year.</a:t>
            </a:r>
          </a:p>
          <a:p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447235" cy="460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159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How does the car's horsepower, MPG and price vary across different Brands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5: in this task we’ll calculate the average </a:t>
            </a:r>
            <a:r>
              <a:rPr lang="en-GB" dirty="0"/>
              <a:t>horsepower, MPG, and MSRP for each car brand using AVERAGEIF</a:t>
            </a:r>
            <a:r>
              <a:rPr lang="en-GB" dirty="0" smtClean="0"/>
              <a:t>  </a:t>
            </a:r>
          </a:p>
          <a:p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684076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515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5721499"/>
          </a:xfrm>
        </p:spPr>
        <p:txBody>
          <a:bodyPr/>
          <a:lstStyle/>
          <a:p>
            <a:r>
              <a:rPr lang="en-GB" dirty="0" smtClean="0"/>
              <a:t>Now we’ll create the bubble chart where </a:t>
            </a:r>
            <a:r>
              <a:rPr lang="en-GB" dirty="0" err="1" smtClean="0"/>
              <a:t>avg</a:t>
            </a:r>
            <a:r>
              <a:rPr lang="en-GB" dirty="0" smtClean="0"/>
              <a:t> engine </a:t>
            </a:r>
            <a:r>
              <a:rPr lang="en-GB" dirty="0" err="1" smtClean="0"/>
              <a:t>hp</a:t>
            </a:r>
            <a:r>
              <a:rPr lang="en-GB" dirty="0" smtClean="0"/>
              <a:t> is on x-axis, </a:t>
            </a:r>
            <a:r>
              <a:rPr lang="en-GB" dirty="0" err="1" smtClean="0"/>
              <a:t>avg</a:t>
            </a:r>
            <a:r>
              <a:rPr lang="en-GB" dirty="0" smtClean="0"/>
              <a:t> MPG on y-axis and size of bubble depicts </a:t>
            </a:r>
            <a:r>
              <a:rPr lang="en-GB" dirty="0" err="1" smtClean="0"/>
              <a:t>avg</a:t>
            </a:r>
            <a:r>
              <a:rPr lang="en-GB" dirty="0" smtClean="0"/>
              <a:t> price.</a:t>
            </a:r>
          </a:p>
          <a:p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560840" cy="440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6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dataset contains information on various car models and their specifications, and is titled "Car Features and MSRP".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was collected and made available on </a:t>
            </a:r>
            <a:r>
              <a:rPr lang="en-GB" dirty="0" err="1"/>
              <a:t>Kaggle</a:t>
            </a:r>
            <a:r>
              <a:rPr lang="en-GB" dirty="0"/>
              <a:t> by Cooper Union, a private college located in New York City.</a:t>
            </a:r>
          </a:p>
        </p:txBody>
      </p:sp>
    </p:spTree>
    <p:extLst>
      <p:ext uri="{BB962C8B-B14F-4D97-AF65-F5344CB8AC3E}">
        <p14:creationId xmlns:p14="http://schemas.microsoft.com/office/powerpoint/2010/main" val="1051768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Insights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>
            <a:noAutofit/>
          </a:bodyPr>
          <a:lstStyle/>
          <a:p>
            <a:r>
              <a:rPr lang="en-GB" sz="2200" b="1" dirty="0" smtClean="0"/>
              <a:t>Analysis:</a:t>
            </a:r>
          </a:p>
          <a:p>
            <a:r>
              <a:rPr lang="en-GB" sz="2200" b="1" dirty="0" smtClean="0"/>
              <a:t>Task 1: </a:t>
            </a:r>
            <a:r>
              <a:rPr lang="en-GB" sz="2200" dirty="0" smtClean="0"/>
              <a:t>average popularity of a car doesn’t depends upon count of model </a:t>
            </a:r>
            <a:r>
              <a:rPr lang="en-GB" sz="2200" dirty="0"/>
              <a:t>across different market </a:t>
            </a:r>
            <a:r>
              <a:rPr lang="en-GB" sz="2200" dirty="0" smtClean="0"/>
              <a:t>categories as crossover, flex fuel, performance have highest average popularity but count of models is just 6.</a:t>
            </a:r>
          </a:p>
          <a:p>
            <a:r>
              <a:rPr lang="en-GB" sz="2200" b="1" dirty="0" smtClean="0"/>
              <a:t>Task 2: </a:t>
            </a:r>
            <a:r>
              <a:rPr lang="en-GB" sz="2200" dirty="0" smtClean="0"/>
              <a:t>there is a linear relationship between engine power and price as power increases the price also increases.</a:t>
            </a:r>
          </a:p>
          <a:p>
            <a:r>
              <a:rPr lang="en-GB" sz="2200" b="1" dirty="0" smtClean="0"/>
              <a:t>Task 3: </a:t>
            </a:r>
            <a:r>
              <a:rPr lang="en-GB" sz="2200" dirty="0" smtClean="0"/>
              <a:t>the most important feature determining car’s price is  no of engine cylinders in a car.</a:t>
            </a:r>
          </a:p>
          <a:p>
            <a:r>
              <a:rPr lang="en-GB" sz="2200" b="1" dirty="0" smtClean="0"/>
              <a:t>Task 4: </a:t>
            </a:r>
            <a:r>
              <a:rPr lang="en-GB" sz="2200" dirty="0" smtClean="0"/>
              <a:t>the average price for Bugatti is highest.</a:t>
            </a:r>
          </a:p>
          <a:p>
            <a:r>
              <a:rPr lang="en-GB" sz="2200" b="1" dirty="0" smtClean="0"/>
              <a:t>Task 5: </a:t>
            </a:r>
            <a:r>
              <a:rPr lang="en-GB" sz="2200" dirty="0" smtClean="0"/>
              <a:t>inverse</a:t>
            </a:r>
            <a:r>
              <a:rPr lang="en-GB" sz="2200" b="1" dirty="0" smtClean="0"/>
              <a:t> </a:t>
            </a:r>
            <a:r>
              <a:rPr lang="en-GB" sz="2200" dirty="0" smtClean="0"/>
              <a:t>linear relationship </a:t>
            </a:r>
            <a:r>
              <a:rPr lang="en-GB" sz="2200" dirty="0"/>
              <a:t>between fuel efficiency </a:t>
            </a:r>
            <a:r>
              <a:rPr lang="en-GB" sz="2200" dirty="0" smtClean="0"/>
              <a:t>and number </a:t>
            </a:r>
            <a:r>
              <a:rPr lang="en-GB" sz="2200" dirty="0"/>
              <a:t>of cylinders in a </a:t>
            </a:r>
            <a:r>
              <a:rPr lang="en-GB" sz="2200" dirty="0" smtClean="0"/>
              <a:t>car; as no of cylinders increases the fuel efficiency decreases.</a:t>
            </a:r>
          </a:p>
        </p:txBody>
      </p:sp>
    </p:spTree>
    <p:extLst>
      <p:ext uri="{BB962C8B-B14F-4D97-AF65-F5344CB8AC3E}">
        <p14:creationId xmlns:p14="http://schemas.microsoft.com/office/powerpoint/2010/main" val="413813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0891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95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Tech-Stack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project I have used Microsoft excel 2010.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56388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0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Data sets </a:t>
            </a:r>
          </a:p>
          <a:p>
            <a:r>
              <a:rPr lang="en-GB" dirty="0"/>
              <a:t>Import data sets into MS Excel</a:t>
            </a:r>
          </a:p>
          <a:p>
            <a:r>
              <a:rPr lang="en-GB" dirty="0"/>
              <a:t>Understanding the </a:t>
            </a:r>
            <a:r>
              <a:rPr lang="en-GB" dirty="0" smtClean="0"/>
              <a:t>Datasets</a:t>
            </a:r>
          </a:p>
          <a:p>
            <a:r>
              <a:rPr lang="en-GB" dirty="0" smtClean="0"/>
              <a:t>Cleaning and preparing data for analysis.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02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given data we have 16 columns and 11914 rows.</a:t>
            </a:r>
          </a:p>
          <a:p>
            <a:r>
              <a:rPr lang="en-IN" dirty="0" smtClean="0"/>
              <a:t>First, we’ll calculate the </a:t>
            </a:r>
            <a:r>
              <a:rPr lang="en-IN" dirty="0"/>
              <a:t>number of blanks in each column using </a:t>
            </a:r>
            <a:r>
              <a:rPr lang="en-IN" dirty="0" smtClean="0"/>
              <a:t>COUNTA and COUNTBLANK().</a:t>
            </a:r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65104"/>
            <a:ext cx="67976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18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147248" cy="572149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Engine Fuel </a:t>
            </a:r>
            <a:r>
              <a:rPr lang="en-IN" b="1" dirty="0" smtClean="0"/>
              <a:t>Type: </a:t>
            </a:r>
            <a:r>
              <a:rPr lang="en-IN" dirty="0"/>
              <a:t>I have deleted 3 rows with null values of Suzuki Verona model</a:t>
            </a:r>
            <a:r>
              <a:rPr lang="en-IN" dirty="0" smtClean="0"/>
              <a:t>.</a:t>
            </a:r>
          </a:p>
          <a:p>
            <a:endParaRPr lang="en-IN" b="1" dirty="0"/>
          </a:p>
          <a:p>
            <a:r>
              <a:rPr lang="en-IN" b="1" dirty="0" smtClean="0"/>
              <a:t>Engine HP: </a:t>
            </a:r>
            <a:r>
              <a:rPr lang="en-IN" dirty="0"/>
              <a:t>We found 69 null </a:t>
            </a:r>
            <a:r>
              <a:rPr lang="en-IN" dirty="0" smtClean="0"/>
              <a:t>values.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IN" dirty="0"/>
              <a:t>For Fiat, Honda, Kia, Nissan and Tesla I have imputed values with online available information.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IN" dirty="0"/>
              <a:t>For Chevrolet, Ford, Lincoln, Mercedes-Benz, Mitsubishi and Toyota the values are Impute with average of already available data of these brands</a:t>
            </a:r>
            <a:r>
              <a:rPr lang="en-IN" dirty="0" smtClean="0"/>
              <a:t>.</a:t>
            </a:r>
          </a:p>
          <a:p>
            <a:pPr marL="852678" lvl="1" indent="-514350">
              <a:buFont typeface="+mj-lt"/>
              <a:buAutoNum type="arabicPeriod"/>
            </a:pPr>
            <a:endParaRPr lang="en-IN" dirty="0" smtClean="0"/>
          </a:p>
          <a:p>
            <a:r>
              <a:rPr lang="en-IN" b="1" dirty="0" smtClean="0"/>
              <a:t>Engine </a:t>
            </a:r>
            <a:r>
              <a:rPr lang="en-IN" b="1" dirty="0"/>
              <a:t>Cylinders: </a:t>
            </a:r>
            <a:r>
              <a:rPr lang="en-IN" dirty="0"/>
              <a:t>imputed number of cylinders as 0 because there are no cylinders present in Electric and Petrol Engine fuel types.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6473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787208" cy="557748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IN" dirty="0" smtClean="0"/>
          </a:p>
          <a:p>
            <a:r>
              <a:rPr lang="en-IN" b="1" dirty="0"/>
              <a:t>Transmission </a:t>
            </a:r>
            <a:r>
              <a:rPr lang="en-IN" b="1" dirty="0" smtClean="0"/>
              <a:t>Type: </a:t>
            </a:r>
            <a:r>
              <a:rPr lang="en-IN" dirty="0" smtClean="0"/>
              <a:t>used </a:t>
            </a:r>
            <a:r>
              <a:rPr lang="en-IN" dirty="0"/>
              <a:t>mode for </a:t>
            </a:r>
            <a:r>
              <a:rPr lang="en-IN" dirty="0" smtClean="0"/>
              <a:t>replacing </a:t>
            </a:r>
            <a:r>
              <a:rPr lang="en-IN" dirty="0"/>
              <a:t>the unknown values </a:t>
            </a:r>
            <a:r>
              <a:rPr lang="en-IN" dirty="0" smtClean="0"/>
              <a:t>with </a:t>
            </a:r>
            <a:r>
              <a:rPr lang="en-IN" dirty="0"/>
              <a:t>AUTOMATIC</a:t>
            </a:r>
            <a:r>
              <a:rPr lang="en-IN" dirty="0" smtClean="0"/>
              <a:t>.</a:t>
            </a:r>
            <a:endParaRPr lang="en-IN" b="1" dirty="0" smtClean="0"/>
          </a:p>
          <a:p>
            <a:r>
              <a:rPr lang="en-IN" b="1" dirty="0" smtClean="0"/>
              <a:t>Number </a:t>
            </a:r>
            <a:r>
              <a:rPr lang="en-IN" b="1" dirty="0"/>
              <a:t>of </a:t>
            </a:r>
            <a:r>
              <a:rPr lang="en-IN" b="1" dirty="0" smtClean="0"/>
              <a:t>Doors: </a:t>
            </a:r>
            <a:r>
              <a:rPr lang="en-IN" dirty="0" smtClean="0"/>
              <a:t>imputed with online information. </a:t>
            </a:r>
            <a:endParaRPr lang="en-IN" dirty="0"/>
          </a:p>
          <a:p>
            <a:r>
              <a:rPr lang="en-IN" b="1" dirty="0"/>
              <a:t>Market </a:t>
            </a:r>
            <a:r>
              <a:rPr lang="en-IN" b="1" dirty="0" smtClean="0"/>
              <a:t>Categories:</a:t>
            </a:r>
            <a:r>
              <a:rPr lang="en-IN" dirty="0" smtClean="0"/>
              <a:t> N/A </a:t>
            </a:r>
            <a:r>
              <a:rPr lang="en-IN" dirty="0"/>
              <a:t>values </a:t>
            </a:r>
            <a:r>
              <a:rPr lang="en-IN" dirty="0" smtClean="0"/>
              <a:t>are kept </a:t>
            </a:r>
            <a:r>
              <a:rPr lang="en-IN" dirty="0"/>
              <a:t>as it is.</a:t>
            </a:r>
          </a:p>
          <a:p>
            <a:r>
              <a:rPr lang="en-IN" b="1" dirty="0"/>
              <a:t>Remove </a:t>
            </a:r>
            <a:r>
              <a:rPr lang="en-IN" b="1" dirty="0" smtClean="0"/>
              <a:t>Duplicates: </a:t>
            </a:r>
            <a:r>
              <a:rPr lang="en-IN" dirty="0" smtClean="0"/>
              <a:t>deleted </a:t>
            </a:r>
            <a:r>
              <a:rPr lang="en-IN" dirty="0"/>
              <a:t>715 duplicate values from the Dataset and prepared the data for analysis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69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Tasks: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How does the popularity of a car model vary across different market categories</a:t>
            </a:r>
            <a:r>
              <a:rPr lang="en-GB" dirty="0" smtClean="0"/>
              <a:t>?</a:t>
            </a:r>
          </a:p>
          <a:p>
            <a:r>
              <a:rPr lang="en-GB" dirty="0"/>
              <a:t>What is the relationship between a car's engine power and its price</a:t>
            </a:r>
            <a:r>
              <a:rPr lang="en-GB" dirty="0" smtClean="0"/>
              <a:t>?</a:t>
            </a:r>
          </a:p>
          <a:p>
            <a:r>
              <a:rPr lang="en-GB" dirty="0" smtClean="0"/>
              <a:t>Which </a:t>
            </a:r>
            <a:r>
              <a:rPr lang="en-GB" dirty="0"/>
              <a:t>car features are most important in determining a car's price</a:t>
            </a:r>
            <a:r>
              <a:rPr lang="en-GB" dirty="0" smtClean="0"/>
              <a:t>?</a:t>
            </a:r>
          </a:p>
          <a:p>
            <a:r>
              <a:rPr lang="en-GB" dirty="0"/>
              <a:t>How does the average price of a car vary across different manufacturers</a:t>
            </a:r>
            <a:r>
              <a:rPr lang="en-GB" dirty="0" smtClean="0"/>
              <a:t>?</a:t>
            </a:r>
          </a:p>
          <a:p>
            <a:r>
              <a:rPr lang="en-GB" dirty="0"/>
              <a:t>What is the relationship between fuel efficiency and the number of cylinders in a car's engine?</a:t>
            </a:r>
          </a:p>
        </p:txBody>
      </p:sp>
    </p:spTree>
    <p:extLst>
      <p:ext uri="{BB962C8B-B14F-4D97-AF65-F5344CB8AC3E}">
        <p14:creationId xmlns:p14="http://schemas.microsoft.com/office/powerpoint/2010/main" val="32105526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307</TotalTime>
  <Words>1070</Words>
  <Application>Microsoft Office PowerPoint</Application>
  <PresentationFormat>On-screen Show (4:3)</PresentationFormat>
  <Paragraphs>80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Technic</vt:lpstr>
      <vt:lpstr>Analyzing the Impact of Car Features on Price and Profitability</vt:lpstr>
      <vt:lpstr>Introduction</vt:lpstr>
      <vt:lpstr>Project Description</vt:lpstr>
      <vt:lpstr>Tech-Stack Used</vt:lpstr>
      <vt:lpstr>Approach</vt:lpstr>
      <vt:lpstr>Data cleaning</vt:lpstr>
      <vt:lpstr>PowerPoint Presentation</vt:lpstr>
      <vt:lpstr>PowerPoint Presentation</vt:lpstr>
      <vt:lpstr>Tasks: Analysis</vt:lpstr>
      <vt:lpstr>How does the popularity of a car model vary across different market categories</vt:lpstr>
      <vt:lpstr>PowerPoint Presentation</vt:lpstr>
      <vt:lpstr>What is the relationship between a car's engine power and its price</vt:lpstr>
      <vt:lpstr>Which car features are most important in determining a car's price</vt:lpstr>
      <vt:lpstr>PowerPoint Presentation</vt:lpstr>
      <vt:lpstr>How does the average price of a car vary across different manufacturers</vt:lpstr>
      <vt:lpstr>PowerPoint Presentation</vt:lpstr>
      <vt:lpstr>What is the relationship between fuel efficiency and the number of cylinders in a car's engine</vt:lpstr>
      <vt:lpstr>PowerPoint Presentation</vt:lpstr>
      <vt:lpstr>Building the Dashboard:</vt:lpstr>
      <vt:lpstr>How does the distribution of car prices vary by brand and body style</vt:lpstr>
      <vt:lpstr>PowerPoint Presentation</vt:lpstr>
      <vt:lpstr>Which car brands have the highest and lowest average MSRP’s and how does this vary by body style</vt:lpstr>
      <vt:lpstr>PowerPoint Presentation</vt:lpstr>
      <vt:lpstr>How do the different feature such as transmission type affect the MSRP and how does this vary by body style</vt:lpstr>
      <vt:lpstr>PowerPoint Presentation</vt:lpstr>
      <vt:lpstr>How does the fuel efficiency of cars vary across different body styles and model years</vt:lpstr>
      <vt:lpstr>PowerPoint Presentation</vt:lpstr>
      <vt:lpstr>How does the car's horsepower, MPG and price vary across different Brands</vt:lpstr>
      <vt:lpstr>PowerPoint Presentation</vt:lpstr>
      <vt:lpstr>Insights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Impact of Car Features on Price and Profitability</dc:title>
  <dc:creator>amanat sandhu</dc:creator>
  <cp:lastModifiedBy>amanat sandhu</cp:lastModifiedBy>
  <cp:revision>38</cp:revision>
  <dcterms:created xsi:type="dcterms:W3CDTF">2023-08-30T09:39:57Z</dcterms:created>
  <dcterms:modified xsi:type="dcterms:W3CDTF">2023-09-17T11:53:47Z</dcterms:modified>
</cp:coreProperties>
</file>