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256" r:id="rId2"/>
    <p:sldId id="286" r:id="rId3"/>
    <p:sldId id="288" r:id="rId4"/>
    <p:sldId id="289" r:id="rId5"/>
    <p:sldId id="290" r:id="rId6"/>
    <p:sldId id="291" r:id="rId7"/>
    <p:sldId id="292" r:id="rId8"/>
    <p:sldId id="293" r:id="rId9"/>
    <p:sldId id="294" r:id="rId10"/>
  </p:sldIdLst>
  <p:sldSz cx="9144000" cy="5143500" type="screen16x9"/>
  <p:notesSz cx="6858000" cy="9144000"/>
  <p:embeddedFontLst>
    <p:embeddedFont>
      <p:font typeface="Staatliches" pitchFamily="2" charset="0"/>
      <p:regular r:id="rId12"/>
    </p:embeddedFont>
    <p:embeddedFont>
      <p:font typeface="Work Sans"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7BA413-2E67-4F2A-A508-387613C15873}">
  <a:tblStyle styleId="{3B7BA413-2E67-4F2A-A508-387613C158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CUSTOM_5_1">
    <p:spTree>
      <p:nvGrpSpPr>
        <p:cNvPr id="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93" name="Google Shape;93;p1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2" r:id="rId3"/>
    <p:sldLayoutId id="2147483678" r:id="rId4"/>
    <p:sldLayoutId id="214748367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218125" y="1101680"/>
            <a:ext cx="6707700" cy="21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Hack4IMPACT </a:t>
            </a:r>
            <a:br>
              <a:rPr lang="en" dirty="0"/>
            </a:br>
            <a:r>
              <a:rPr lang="en" dirty="0">
                <a:solidFill>
                  <a:schemeClr val="lt1"/>
                </a:solidFill>
              </a:rPr>
              <a:t>Project proposal</a:t>
            </a:r>
            <a:endParaRPr dirty="0">
              <a:solidFill>
                <a:schemeClr val="lt1"/>
              </a:solidFill>
            </a:endParaRPr>
          </a:p>
        </p:txBody>
      </p:sp>
      <p:grpSp>
        <p:nvGrpSpPr>
          <p:cNvPr id="221" name="Google Shape;221;p36"/>
          <p:cNvGrpSpPr/>
          <p:nvPr/>
        </p:nvGrpSpPr>
        <p:grpSpPr>
          <a:xfrm>
            <a:off x="1218125" y="3504471"/>
            <a:ext cx="6707700" cy="114300"/>
            <a:chOff x="1218125" y="3106700"/>
            <a:chExt cx="6707700" cy="114300"/>
          </a:xfrm>
        </p:grpSpPr>
        <p:sp>
          <p:nvSpPr>
            <p:cNvPr id="222"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F9CC723-B8DD-38F7-BA5D-6044DE8874F4}"/>
              </a:ext>
            </a:extLst>
          </p:cNvPr>
          <p:cNvPicPr>
            <a:picLocks noChangeAspect="1"/>
          </p:cNvPicPr>
          <p:nvPr/>
        </p:nvPicPr>
        <p:blipFill>
          <a:blip r:embed="rId3"/>
          <a:stretch>
            <a:fillRect/>
          </a:stretch>
        </p:blipFill>
        <p:spPr>
          <a:xfrm>
            <a:off x="95311" y="0"/>
            <a:ext cx="1249378" cy="583771"/>
          </a:xfrm>
          <a:prstGeom prst="rect">
            <a:avLst/>
          </a:prstGeom>
        </p:spPr>
      </p:pic>
      <p:pic>
        <p:nvPicPr>
          <p:cNvPr id="5" name="Picture 4">
            <a:extLst>
              <a:ext uri="{FF2B5EF4-FFF2-40B4-BE49-F238E27FC236}">
                <a16:creationId xmlns:a16="http://schemas.microsoft.com/office/drawing/2014/main" id="{C748243B-B2D7-14EA-6D3D-A7E619B47929}"/>
              </a:ext>
            </a:extLst>
          </p:cNvPr>
          <p:cNvPicPr>
            <a:picLocks noChangeAspect="1"/>
          </p:cNvPicPr>
          <p:nvPr/>
        </p:nvPicPr>
        <p:blipFill>
          <a:blip r:embed="rId4"/>
          <a:stretch>
            <a:fillRect/>
          </a:stretch>
        </p:blipFill>
        <p:spPr>
          <a:xfrm>
            <a:off x="3805948" y="26348"/>
            <a:ext cx="1371603" cy="521209"/>
          </a:xfrm>
          <a:prstGeom prst="rect">
            <a:avLst/>
          </a:prstGeom>
        </p:spPr>
      </p:pic>
      <p:pic>
        <p:nvPicPr>
          <p:cNvPr id="10" name="Picture 9">
            <a:extLst>
              <a:ext uri="{FF2B5EF4-FFF2-40B4-BE49-F238E27FC236}">
                <a16:creationId xmlns:a16="http://schemas.microsoft.com/office/drawing/2014/main" id="{6CDD9679-1284-5F38-0638-EBD7EA237FB2}"/>
              </a:ext>
            </a:extLst>
          </p:cNvPr>
          <p:cNvPicPr>
            <a:picLocks noChangeAspect="1"/>
          </p:cNvPicPr>
          <p:nvPr/>
        </p:nvPicPr>
        <p:blipFill>
          <a:blip r:embed="rId5"/>
          <a:stretch>
            <a:fillRect/>
          </a:stretch>
        </p:blipFill>
        <p:spPr>
          <a:xfrm>
            <a:off x="7876173" y="85706"/>
            <a:ext cx="1209587" cy="4980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Our </a:t>
            </a:r>
            <a:r>
              <a:rPr lang="en-IN" dirty="0">
                <a:solidFill>
                  <a:schemeClr val="lt1"/>
                </a:solidFill>
              </a:rPr>
              <a:t>team</a:t>
            </a:r>
          </a:p>
        </p:txBody>
      </p:sp>
      <p:sp>
        <p:nvSpPr>
          <p:cNvPr id="5" name="TextBox 4">
            <a:extLst>
              <a:ext uri="{FF2B5EF4-FFF2-40B4-BE49-F238E27FC236}">
                <a16:creationId xmlns:a16="http://schemas.microsoft.com/office/drawing/2014/main" id="{6FFDE480-9DB9-A7FC-4D62-1E4C7A4D1F73}"/>
              </a:ext>
            </a:extLst>
          </p:cNvPr>
          <p:cNvSpPr txBox="1"/>
          <p:nvPr/>
        </p:nvSpPr>
        <p:spPr>
          <a:xfrm>
            <a:off x="720000" y="2419547"/>
            <a:ext cx="7704000" cy="1345048"/>
          </a:xfrm>
          <a:prstGeom prst="rect">
            <a:avLst/>
          </a:prstGeom>
          <a:noFill/>
        </p:spPr>
        <p:txBody>
          <a:bodyPr wrap="square" rtlCol="0">
            <a:spAutoFit/>
          </a:bodyPr>
          <a:lstStyle/>
          <a:p>
            <a:pPr>
              <a:lnSpc>
                <a:spcPct val="150000"/>
              </a:lnSpc>
            </a:pPr>
            <a:r>
              <a:rPr lang="en-US" dirty="0">
                <a:solidFill>
                  <a:schemeClr val="tx1"/>
                </a:solidFill>
              </a:rPr>
              <a:t>1. M.JAI SAI RAGHAVENDRA SRINIVAS- TEAM LEADER</a:t>
            </a:r>
          </a:p>
          <a:p>
            <a:pPr>
              <a:lnSpc>
                <a:spcPct val="150000"/>
              </a:lnSpc>
            </a:pPr>
            <a:r>
              <a:rPr lang="en-US" dirty="0">
                <a:solidFill>
                  <a:schemeClr val="tx1"/>
                </a:solidFill>
              </a:rPr>
              <a:t>2. A AKASH VARMA - DEVELOPER</a:t>
            </a:r>
          </a:p>
          <a:p>
            <a:pPr>
              <a:lnSpc>
                <a:spcPct val="150000"/>
              </a:lnSpc>
            </a:pPr>
            <a:r>
              <a:rPr lang="en-US" dirty="0">
                <a:solidFill>
                  <a:schemeClr val="tx1"/>
                </a:solidFill>
              </a:rPr>
              <a:t>3. P VINAY VAMSHEE – DEVELOPER</a:t>
            </a:r>
          </a:p>
          <a:p>
            <a:pPr>
              <a:lnSpc>
                <a:spcPct val="150000"/>
              </a:lnSpc>
            </a:pPr>
            <a:r>
              <a:rPr lang="en-US" dirty="0">
                <a:solidFill>
                  <a:schemeClr val="tx1"/>
                </a:solidFill>
              </a:rPr>
              <a:t>4. SAMRIDHI BAJPAI- DESIGNER</a:t>
            </a: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18" name="Picture 17">
            <a:extLst>
              <a:ext uri="{FF2B5EF4-FFF2-40B4-BE49-F238E27FC236}">
                <a16:creationId xmlns:a16="http://schemas.microsoft.com/office/drawing/2014/main" id="{E0CB3D0C-6C59-79FE-C984-C63D41587864}"/>
              </a:ext>
            </a:extLst>
          </p:cNvPr>
          <p:cNvPicPr>
            <a:picLocks noChangeAspect="1"/>
          </p:cNvPicPr>
          <p:nvPr/>
        </p:nvPicPr>
        <p:blipFill>
          <a:blip r:embed="rId5"/>
          <a:stretch>
            <a:fillRect/>
          </a:stretch>
        </p:blipFill>
        <p:spPr>
          <a:xfrm>
            <a:off x="7876173" y="85706"/>
            <a:ext cx="1209587" cy="498066"/>
          </a:xfrm>
          <a:prstGeom prst="rect">
            <a:avLst/>
          </a:prstGeom>
        </p:spPr>
      </p:pic>
    </p:spTree>
    <p:extLst>
      <p:ext uri="{BB962C8B-B14F-4D97-AF65-F5344CB8AC3E}">
        <p14:creationId xmlns:p14="http://schemas.microsoft.com/office/powerpoint/2010/main" val="83590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tx1"/>
                </a:solidFill>
              </a:rPr>
              <a:t>P</a:t>
            </a:r>
            <a:r>
              <a:rPr lang="en-IN" dirty="0">
                <a:solidFill>
                  <a:schemeClr val="tx1"/>
                </a:solidFill>
              </a:rPr>
              <a:t>ROBLEM </a:t>
            </a:r>
            <a:r>
              <a:rPr lang="en-IN" dirty="0">
                <a:solidFill>
                  <a:schemeClr val="lt1"/>
                </a:solidFill>
              </a:rPr>
              <a:t>STATEMENT</a:t>
            </a:r>
          </a:p>
        </p:txBody>
      </p:sp>
      <p:sp>
        <p:nvSpPr>
          <p:cNvPr id="5" name="TextBox 4">
            <a:extLst>
              <a:ext uri="{FF2B5EF4-FFF2-40B4-BE49-F238E27FC236}">
                <a16:creationId xmlns:a16="http://schemas.microsoft.com/office/drawing/2014/main" id="{6FFDE480-9DB9-A7FC-4D62-1E4C7A4D1F73}"/>
              </a:ext>
            </a:extLst>
          </p:cNvPr>
          <p:cNvSpPr txBox="1"/>
          <p:nvPr/>
        </p:nvSpPr>
        <p:spPr>
          <a:xfrm>
            <a:off x="720000" y="2396474"/>
            <a:ext cx="7704000" cy="954107"/>
          </a:xfrm>
          <a:prstGeom prst="rect">
            <a:avLst/>
          </a:prstGeom>
          <a:noFill/>
        </p:spPr>
        <p:txBody>
          <a:bodyPr wrap="square" rtlCol="0">
            <a:spAutoFit/>
          </a:bodyPr>
          <a:lstStyle/>
          <a:p>
            <a:r>
              <a:rPr lang="en-US" dirty="0">
                <a:solidFill>
                  <a:schemeClr val="tx1"/>
                </a:solidFill>
              </a:rPr>
              <a:t>DESIGNING AN INNOVATIVE STORYTELLING PLATFORM THAT ENGAGES UNDERPRIVILEGED CHILDREN BY COMBINING TRADITIONAL STORYTELLING TECHNIQUES WITH INTERACTIVE MULTIMEDIA ELEMENTS, FOSTERING A LOVE FOR READING AND ENHANCING LANGUAGE SKILLS.</a:t>
            </a: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4" name="Picture 3">
            <a:extLst>
              <a:ext uri="{FF2B5EF4-FFF2-40B4-BE49-F238E27FC236}">
                <a16:creationId xmlns:a16="http://schemas.microsoft.com/office/drawing/2014/main" id="{ECBE2DAF-C9F5-E9F8-70D0-FFC46AC550CA}"/>
              </a:ext>
            </a:extLst>
          </p:cNvPr>
          <p:cNvPicPr>
            <a:picLocks noChangeAspect="1"/>
          </p:cNvPicPr>
          <p:nvPr/>
        </p:nvPicPr>
        <p:blipFill>
          <a:blip r:embed="rId5"/>
          <a:stretch>
            <a:fillRect/>
          </a:stretch>
        </p:blipFill>
        <p:spPr>
          <a:xfrm>
            <a:off x="7876173" y="85706"/>
            <a:ext cx="1209587" cy="498066"/>
          </a:xfrm>
          <a:prstGeom prst="rect">
            <a:avLst/>
          </a:prstGeom>
        </p:spPr>
      </p:pic>
    </p:spTree>
    <p:extLst>
      <p:ext uri="{BB962C8B-B14F-4D97-AF65-F5344CB8AC3E}">
        <p14:creationId xmlns:p14="http://schemas.microsoft.com/office/powerpoint/2010/main" val="325278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tx1"/>
                </a:solidFill>
              </a:rPr>
              <a:t>Objectives</a:t>
            </a:r>
            <a:r>
              <a:rPr lang="en-US" dirty="0">
                <a:solidFill>
                  <a:schemeClr val="lt1"/>
                </a:solidFill>
              </a:rPr>
              <a:t> </a:t>
            </a:r>
            <a:r>
              <a:rPr lang="en-US" dirty="0">
                <a:solidFill>
                  <a:schemeClr val="tx1"/>
                </a:solidFill>
              </a:rPr>
              <a:t>o</a:t>
            </a:r>
            <a:r>
              <a:rPr lang="en-US" dirty="0">
                <a:solidFill>
                  <a:schemeClr val="lt1"/>
                </a:solidFill>
              </a:rPr>
              <a:t>f product</a:t>
            </a:r>
            <a:endParaRPr lang="en-IN" dirty="0">
              <a:solidFill>
                <a:schemeClr val="lt1"/>
              </a:solidFill>
            </a:endParaRPr>
          </a:p>
        </p:txBody>
      </p:sp>
      <p:sp>
        <p:nvSpPr>
          <p:cNvPr id="5" name="TextBox 4">
            <a:extLst>
              <a:ext uri="{FF2B5EF4-FFF2-40B4-BE49-F238E27FC236}">
                <a16:creationId xmlns:a16="http://schemas.microsoft.com/office/drawing/2014/main" id="{6FFDE480-9DB9-A7FC-4D62-1E4C7A4D1F73}"/>
              </a:ext>
            </a:extLst>
          </p:cNvPr>
          <p:cNvSpPr txBox="1"/>
          <p:nvPr/>
        </p:nvSpPr>
        <p:spPr>
          <a:xfrm>
            <a:off x="751650" y="2192359"/>
            <a:ext cx="7543500" cy="2031325"/>
          </a:xfrm>
          <a:prstGeom prst="rect">
            <a:avLst/>
          </a:prstGeom>
          <a:noFill/>
        </p:spPr>
        <p:txBody>
          <a:bodyPr wrap="square" rtlCol="0">
            <a:spAutoFit/>
          </a:bodyPr>
          <a:lstStyle/>
          <a:p>
            <a:r>
              <a:rPr lang="en-US" dirty="0">
                <a:solidFill>
                  <a:schemeClr val="tx1"/>
                </a:solidFill>
              </a:rPr>
              <a:t>1.</a:t>
            </a:r>
            <a:r>
              <a:rPr lang="en-US" b="1" dirty="0">
                <a:solidFill>
                  <a:srgbClr val="FFFF00"/>
                </a:solidFill>
              </a:rPr>
              <a:t>CONNECTIVITY</a:t>
            </a:r>
            <a:r>
              <a:rPr lang="en-US" dirty="0">
                <a:solidFill>
                  <a:schemeClr val="tx1"/>
                </a:solidFill>
              </a:rPr>
              <a:t>: TO ESTABLISH A CONNECT WITH  LANGUAGES FOR UNDERPRIVILEGED STUDENTS FOR BETTER UNDERSTANDING.</a:t>
            </a:r>
          </a:p>
          <a:p>
            <a:r>
              <a:rPr lang="en-US" dirty="0">
                <a:solidFill>
                  <a:schemeClr val="tx1"/>
                </a:solidFill>
              </a:rPr>
              <a:t>2.</a:t>
            </a:r>
            <a:r>
              <a:rPr lang="en-US" dirty="0">
                <a:solidFill>
                  <a:srgbClr val="FFFF00"/>
                </a:solidFill>
              </a:rPr>
              <a:t>ENCOURAGING THE READING AND WRITING CULTURE</a:t>
            </a:r>
            <a:r>
              <a:rPr lang="en-US" dirty="0">
                <a:solidFill>
                  <a:schemeClr val="tx1"/>
                </a:solidFill>
              </a:rPr>
              <a:t>.</a:t>
            </a:r>
          </a:p>
          <a:p>
            <a:r>
              <a:rPr lang="en-US" dirty="0">
                <a:solidFill>
                  <a:schemeClr val="tx1"/>
                </a:solidFill>
              </a:rPr>
              <a:t>3.TO </a:t>
            </a:r>
            <a:r>
              <a:rPr lang="en-US" dirty="0">
                <a:solidFill>
                  <a:srgbClr val="FFFF00"/>
                </a:solidFill>
              </a:rPr>
              <a:t>REDUCE EDUCATED UNEMPLOYMENT </a:t>
            </a:r>
            <a:r>
              <a:rPr lang="en-US" dirty="0">
                <a:solidFill>
                  <a:schemeClr val="tx1"/>
                </a:solidFill>
              </a:rPr>
              <a:t>IN THE LOCAL AREAS BY PROVIDING YOUTH THE JOBS,WHERE IN THEY CAN RECORD STORIES AND PUT IT ON OUR WEBSITE.</a:t>
            </a:r>
          </a:p>
          <a:p>
            <a:r>
              <a:rPr lang="en-US" dirty="0">
                <a:solidFill>
                  <a:schemeClr val="tx1"/>
                </a:solidFill>
              </a:rPr>
              <a:t>4.TO CIRCULATE THE </a:t>
            </a:r>
            <a:r>
              <a:rPr lang="en-US" dirty="0">
                <a:solidFill>
                  <a:srgbClr val="FFFF00"/>
                </a:solidFill>
              </a:rPr>
              <a:t>SOCIALLY</a:t>
            </a:r>
            <a:r>
              <a:rPr lang="en-US" dirty="0">
                <a:solidFill>
                  <a:schemeClr val="tx1"/>
                </a:solidFill>
              </a:rPr>
              <a:t> </a:t>
            </a:r>
            <a:r>
              <a:rPr lang="en-US" dirty="0">
                <a:solidFill>
                  <a:srgbClr val="FFFF00"/>
                </a:solidFill>
              </a:rPr>
              <a:t>IMPACTFUL</a:t>
            </a:r>
            <a:r>
              <a:rPr lang="en-US" dirty="0">
                <a:solidFill>
                  <a:schemeClr val="tx1"/>
                </a:solidFill>
              </a:rPr>
              <a:t> </a:t>
            </a:r>
            <a:r>
              <a:rPr lang="en-US" dirty="0">
                <a:solidFill>
                  <a:srgbClr val="FFFF00"/>
                </a:solidFill>
              </a:rPr>
              <a:t>STORIES</a:t>
            </a:r>
            <a:r>
              <a:rPr lang="en-US" dirty="0">
                <a:solidFill>
                  <a:schemeClr val="tx1"/>
                </a:solidFill>
              </a:rPr>
              <a:t> AND REVIVE THE ERA.</a:t>
            </a:r>
          </a:p>
          <a:p>
            <a:r>
              <a:rPr lang="en-US" dirty="0">
                <a:solidFill>
                  <a:schemeClr val="tx1"/>
                </a:solidFill>
              </a:rPr>
              <a:t>5.</a:t>
            </a:r>
            <a:r>
              <a:rPr lang="en-US" dirty="0">
                <a:solidFill>
                  <a:srgbClr val="FFFF00"/>
                </a:solidFill>
              </a:rPr>
              <a:t> READ ALOUD</a:t>
            </a:r>
            <a:r>
              <a:rPr lang="en-US" dirty="0">
                <a:solidFill>
                  <a:schemeClr val="tx1"/>
                </a:solidFill>
              </a:rPr>
              <a:t> OPTION FOR THE KIDS WHO ARE BLIND AND THE ONES WHO CAN UNDERSTAND THE LANGUAGE BUT DO NOT KNOW HOW TO READ.</a:t>
            </a: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4" name="Picture 3">
            <a:extLst>
              <a:ext uri="{FF2B5EF4-FFF2-40B4-BE49-F238E27FC236}">
                <a16:creationId xmlns:a16="http://schemas.microsoft.com/office/drawing/2014/main" id="{F8CBE24F-E7F3-FE21-AE78-6530F77537C7}"/>
              </a:ext>
            </a:extLst>
          </p:cNvPr>
          <p:cNvPicPr>
            <a:picLocks noChangeAspect="1"/>
          </p:cNvPicPr>
          <p:nvPr/>
        </p:nvPicPr>
        <p:blipFill>
          <a:blip r:embed="rId5"/>
          <a:stretch>
            <a:fillRect/>
          </a:stretch>
        </p:blipFill>
        <p:spPr>
          <a:xfrm>
            <a:off x="7876173" y="85706"/>
            <a:ext cx="1209587" cy="498066"/>
          </a:xfrm>
          <a:prstGeom prst="rect">
            <a:avLst/>
          </a:prstGeom>
        </p:spPr>
      </p:pic>
    </p:spTree>
    <p:extLst>
      <p:ext uri="{BB962C8B-B14F-4D97-AF65-F5344CB8AC3E}">
        <p14:creationId xmlns:p14="http://schemas.microsoft.com/office/powerpoint/2010/main" val="31194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tx1"/>
                </a:solidFill>
              </a:rPr>
              <a:t>TECH STACK </a:t>
            </a:r>
            <a:r>
              <a:rPr lang="en-US" dirty="0">
                <a:solidFill>
                  <a:schemeClr val="lt1"/>
                </a:solidFill>
              </a:rPr>
              <a:t>USED</a:t>
            </a:r>
            <a:endParaRPr lang="en-IN" dirty="0">
              <a:solidFill>
                <a:schemeClr val="lt1"/>
              </a:solidFill>
            </a:endParaRPr>
          </a:p>
        </p:txBody>
      </p:sp>
      <p:sp>
        <p:nvSpPr>
          <p:cNvPr id="5" name="TextBox 4">
            <a:extLst>
              <a:ext uri="{FF2B5EF4-FFF2-40B4-BE49-F238E27FC236}">
                <a16:creationId xmlns:a16="http://schemas.microsoft.com/office/drawing/2014/main" id="{6FFDE480-9DB9-A7FC-4D62-1E4C7A4D1F73}"/>
              </a:ext>
            </a:extLst>
          </p:cNvPr>
          <p:cNvSpPr txBox="1"/>
          <p:nvPr/>
        </p:nvSpPr>
        <p:spPr>
          <a:xfrm>
            <a:off x="720000" y="2437432"/>
            <a:ext cx="7704000" cy="738664"/>
          </a:xfrm>
          <a:prstGeom prst="rect">
            <a:avLst/>
          </a:prstGeom>
          <a:noFill/>
        </p:spPr>
        <p:txBody>
          <a:bodyPr wrap="square" rtlCol="0">
            <a:spAutoFit/>
          </a:bodyPr>
          <a:lstStyle/>
          <a:p>
            <a:r>
              <a:rPr lang="en-US" dirty="0">
                <a:solidFill>
                  <a:schemeClr val="tx1"/>
                </a:solidFill>
              </a:rPr>
              <a:t>1.HTML</a:t>
            </a:r>
          </a:p>
          <a:p>
            <a:r>
              <a:rPr lang="en-US" dirty="0">
                <a:solidFill>
                  <a:schemeClr val="tx1"/>
                </a:solidFill>
              </a:rPr>
              <a:t>2.CSS</a:t>
            </a:r>
          </a:p>
          <a:p>
            <a:r>
              <a:rPr lang="en-US" dirty="0">
                <a:solidFill>
                  <a:schemeClr val="tx1"/>
                </a:solidFill>
              </a:rPr>
              <a:t>3.JAVASCRIPT</a:t>
            </a: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4" name="Picture 3">
            <a:extLst>
              <a:ext uri="{FF2B5EF4-FFF2-40B4-BE49-F238E27FC236}">
                <a16:creationId xmlns:a16="http://schemas.microsoft.com/office/drawing/2014/main" id="{F5D3E6D0-504B-5921-A7F3-788C407546E3}"/>
              </a:ext>
            </a:extLst>
          </p:cNvPr>
          <p:cNvPicPr>
            <a:picLocks noChangeAspect="1"/>
          </p:cNvPicPr>
          <p:nvPr/>
        </p:nvPicPr>
        <p:blipFill>
          <a:blip r:embed="rId5"/>
          <a:stretch>
            <a:fillRect/>
          </a:stretch>
        </p:blipFill>
        <p:spPr>
          <a:xfrm>
            <a:off x="7876173" y="85706"/>
            <a:ext cx="1209587" cy="498066"/>
          </a:xfrm>
          <a:prstGeom prst="rect">
            <a:avLst/>
          </a:prstGeom>
        </p:spPr>
      </p:pic>
      <p:pic>
        <p:nvPicPr>
          <p:cNvPr id="9" name="Picture 8">
            <a:extLst>
              <a:ext uri="{FF2B5EF4-FFF2-40B4-BE49-F238E27FC236}">
                <a16:creationId xmlns:a16="http://schemas.microsoft.com/office/drawing/2014/main" id="{AF127551-173D-C7C3-722C-0C109111D4BA}"/>
              </a:ext>
            </a:extLst>
          </p:cNvPr>
          <p:cNvPicPr>
            <a:picLocks noChangeAspect="1"/>
          </p:cNvPicPr>
          <p:nvPr/>
        </p:nvPicPr>
        <p:blipFill>
          <a:blip r:embed="rId6"/>
          <a:stretch>
            <a:fillRect/>
          </a:stretch>
        </p:blipFill>
        <p:spPr>
          <a:xfrm>
            <a:off x="3997841" y="2343125"/>
            <a:ext cx="4140485" cy="2308658"/>
          </a:xfrm>
          <a:prstGeom prst="rect">
            <a:avLst/>
          </a:prstGeom>
        </p:spPr>
      </p:pic>
    </p:spTree>
    <p:extLst>
      <p:ext uri="{BB962C8B-B14F-4D97-AF65-F5344CB8AC3E}">
        <p14:creationId xmlns:p14="http://schemas.microsoft.com/office/powerpoint/2010/main" val="330593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tx1"/>
                </a:solidFill>
              </a:rPr>
              <a:t>Business</a:t>
            </a:r>
            <a:r>
              <a:rPr lang="en-US" dirty="0">
                <a:solidFill>
                  <a:schemeClr val="lt1"/>
                </a:solidFill>
              </a:rPr>
              <a:t> model</a:t>
            </a:r>
            <a:endParaRPr lang="en-IN" dirty="0">
              <a:solidFill>
                <a:schemeClr val="lt1"/>
              </a:solidFill>
            </a:endParaRPr>
          </a:p>
        </p:txBody>
      </p:sp>
      <p:sp>
        <p:nvSpPr>
          <p:cNvPr id="5" name="TextBox 4">
            <a:extLst>
              <a:ext uri="{FF2B5EF4-FFF2-40B4-BE49-F238E27FC236}">
                <a16:creationId xmlns:a16="http://schemas.microsoft.com/office/drawing/2014/main" id="{6FFDE480-9DB9-A7FC-4D62-1E4C7A4D1F73}"/>
              </a:ext>
            </a:extLst>
          </p:cNvPr>
          <p:cNvSpPr txBox="1"/>
          <p:nvPr/>
        </p:nvSpPr>
        <p:spPr>
          <a:xfrm>
            <a:off x="612068" y="2249509"/>
            <a:ext cx="7156173" cy="3139321"/>
          </a:xfrm>
          <a:prstGeom prst="rect">
            <a:avLst/>
          </a:prstGeom>
          <a:noFill/>
        </p:spPr>
        <p:txBody>
          <a:bodyPr wrap="square" rtlCol="0">
            <a:spAutoFit/>
          </a:bodyPr>
          <a:lstStyle/>
          <a:p>
            <a:r>
              <a:rPr lang="en-US" dirty="0">
                <a:solidFill>
                  <a:schemeClr val="tx1"/>
                </a:solidFill>
              </a:rPr>
              <a:t>TARGET AUDIENCE: </a:t>
            </a:r>
            <a:r>
              <a:rPr lang="en-US" dirty="0">
                <a:solidFill>
                  <a:srgbClr val="FFFF00"/>
                </a:solidFill>
              </a:rPr>
              <a:t>UNDERPRIVILEGED KIDS </a:t>
            </a:r>
            <a:r>
              <a:rPr lang="en-US" dirty="0">
                <a:solidFill>
                  <a:schemeClr val="tx1"/>
                </a:solidFill>
              </a:rPr>
              <a:t>OF THE AGE GROUP OF 5-12 YEARS,EDUCATED </a:t>
            </a:r>
            <a:r>
              <a:rPr lang="en-US" dirty="0">
                <a:solidFill>
                  <a:srgbClr val="FFFF00"/>
                </a:solidFill>
              </a:rPr>
              <a:t>UNEMPLOYED YOUTH.</a:t>
            </a:r>
          </a:p>
          <a:p>
            <a:r>
              <a:rPr lang="en-US" dirty="0">
                <a:solidFill>
                  <a:srgbClr val="FFFF00"/>
                </a:solidFill>
              </a:rPr>
              <a:t>AFFILIATE MARKETING:</a:t>
            </a:r>
            <a:r>
              <a:rPr lang="en-US" sz="1200" dirty="0">
                <a:solidFill>
                  <a:schemeClr val="tx1"/>
                </a:solidFill>
              </a:rPr>
              <a:t>PARTNERSHIPS AND SPONSORED CONTENT: WORK WITH COMPANIES OR BRANDS IN YOUR SECTOR BY ESTABLISHING PARTNERSHIPS AND SPONSORING CONTENT. WRITING SPONSORED BLOG ENTRIES, PRODUCING SPONSORED SOCIAL MEDIA MATERIAL, OR WORKING TOGETHER ON JOINT MARKETING INITIATIVES ARE SOME EXAMPLES OF THIS. THESE ALLIANCES MAY PAY YOU MONEY OR OFFER YOU OTHER ADVANTAGES TO HELP YOUR BUSINESS.</a:t>
            </a:r>
          </a:p>
          <a:p>
            <a:r>
              <a:rPr lang="en-US" sz="1200" dirty="0">
                <a:solidFill>
                  <a:srgbClr val="FFFF00"/>
                </a:solidFill>
              </a:rPr>
              <a:t>ONLINE ADVERTISING: </a:t>
            </a:r>
            <a:r>
              <a:rPr lang="en-US" sz="1200" dirty="0">
                <a:solidFill>
                  <a:schemeClr val="tx1"/>
                </a:solidFill>
              </a:rPr>
              <a:t>ONCE YOUR ONLINE VENTURE TAKES OFF AND DRAWS A SIZABLE FOLLOWING, YOU MAY MONETISE YOUR WEBSITE OR BLOG BY RUNNING ONLINE ADVERTISEMENTS.</a:t>
            </a:r>
          </a:p>
          <a:p>
            <a:r>
              <a:rPr lang="en-US" sz="1600" b="0" i="0" dirty="0">
                <a:solidFill>
                  <a:srgbClr val="FFFF00"/>
                </a:solidFill>
                <a:effectLst/>
                <a:latin typeface="Söhne"/>
              </a:rPr>
              <a:t>ONLINE COURSES OR DIGITAL PRODUCTS:</a:t>
            </a:r>
            <a:r>
              <a:rPr lang="en-US" sz="1600" b="0" i="0" dirty="0">
                <a:solidFill>
                  <a:schemeClr val="tx1"/>
                </a:solidFill>
                <a:effectLst/>
                <a:latin typeface="Söhne"/>
              </a:rPr>
              <a:t>COMBINING WITH THE REPUTED BRANDS INITIALLY TO MAXIMIZE THE REPUTATION OF THE PRODUCT AND </a:t>
            </a:r>
            <a:r>
              <a:rPr lang="en-US" sz="1600" b="0" i="0">
                <a:solidFill>
                  <a:schemeClr val="tx1"/>
                </a:solidFill>
                <a:effectLst/>
                <a:latin typeface="Söhne"/>
              </a:rPr>
              <a:t>THEN SHIFTING </a:t>
            </a:r>
            <a:r>
              <a:rPr lang="en-US" sz="1600" b="0" i="0" dirty="0">
                <a:solidFill>
                  <a:schemeClr val="tx1"/>
                </a:solidFill>
                <a:effectLst/>
                <a:latin typeface="Söhne"/>
              </a:rPr>
              <a:t>THE APPROACH FROM WELFARE MAXIMISATION TO PROFIT MAXIMISATION..</a:t>
            </a:r>
            <a:endParaRPr lang="en-US" sz="1200" dirty="0">
              <a:solidFill>
                <a:schemeClr val="tx1"/>
              </a:solidFill>
            </a:endParaRPr>
          </a:p>
          <a:p>
            <a:endParaRPr lang="en-US" sz="1200" dirty="0">
              <a:solidFill>
                <a:schemeClr val="tx1"/>
              </a:solidFill>
            </a:endParaRP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4" name="Picture 3">
            <a:extLst>
              <a:ext uri="{FF2B5EF4-FFF2-40B4-BE49-F238E27FC236}">
                <a16:creationId xmlns:a16="http://schemas.microsoft.com/office/drawing/2014/main" id="{0C3A70D4-C311-0883-3CCC-A2B5976649EB}"/>
              </a:ext>
            </a:extLst>
          </p:cNvPr>
          <p:cNvPicPr>
            <a:picLocks noChangeAspect="1"/>
          </p:cNvPicPr>
          <p:nvPr/>
        </p:nvPicPr>
        <p:blipFill>
          <a:blip r:embed="rId5"/>
          <a:stretch>
            <a:fillRect/>
          </a:stretch>
        </p:blipFill>
        <p:spPr>
          <a:xfrm>
            <a:off x="7876173" y="85706"/>
            <a:ext cx="1209587" cy="498066"/>
          </a:xfrm>
          <a:prstGeom prst="rect">
            <a:avLst/>
          </a:prstGeom>
        </p:spPr>
      </p:pic>
    </p:spTree>
    <p:extLst>
      <p:ext uri="{BB962C8B-B14F-4D97-AF65-F5344CB8AC3E}">
        <p14:creationId xmlns:p14="http://schemas.microsoft.com/office/powerpoint/2010/main" val="256870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lt1"/>
                </a:solidFill>
              </a:rPr>
              <a:t>IMPACT</a:t>
            </a:r>
            <a:endParaRPr lang="en-IN" dirty="0">
              <a:solidFill>
                <a:schemeClr val="lt1"/>
              </a:solidFill>
            </a:endParaRPr>
          </a:p>
        </p:txBody>
      </p:sp>
      <p:sp>
        <p:nvSpPr>
          <p:cNvPr id="5" name="TextBox 4">
            <a:extLst>
              <a:ext uri="{FF2B5EF4-FFF2-40B4-BE49-F238E27FC236}">
                <a16:creationId xmlns:a16="http://schemas.microsoft.com/office/drawing/2014/main" id="{6FFDE480-9DB9-A7FC-4D62-1E4C7A4D1F73}"/>
              </a:ext>
            </a:extLst>
          </p:cNvPr>
          <p:cNvSpPr txBox="1"/>
          <p:nvPr/>
        </p:nvSpPr>
        <p:spPr>
          <a:xfrm>
            <a:off x="706200" y="2437432"/>
            <a:ext cx="7717800" cy="1384995"/>
          </a:xfrm>
          <a:prstGeom prst="rect">
            <a:avLst/>
          </a:prstGeom>
          <a:noFill/>
        </p:spPr>
        <p:txBody>
          <a:bodyPr wrap="square" rtlCol="0">
            <a:spAutoFit/>
          </a:bodyPr>
          <a:lstStyle/>
          <a:p>
            <a:r>
              <a:rPr lang="en-US" dirty="0">
                <a:solidFill>
                  <a:schemeClr val="tx1"/>
                </a:solidFill>
              </a:rPr>
              <a:t>1.</a:t>
            </a:r>
            <a:r>
              <a:rPr lang="en-US" dirty="0">
                <a:solidFill>
                  <a:schemeClr val="tx1"/>
                </a:solidFill>
                <a:latin typeface="+mn-lt"/>
              </a:rPr>
              <a:t>INCREASED </a:t>
            </a:r>
            <a:r>
              <a:rPr lang="en-US" dirty="0">
                <a:solidFill>
                  <a:srgbClr val="FFFF00"/>
                </a:solidFill>
                <a:latin typeface="+mn-lt"/>
              </a:rPr>
              <a:t>LITERACY RATE</a:t>
            </a:r>
          </a:p>
          <a:p>
            <a:r>
              <a:rPr lang="en-US" dirty="0">
                <a:solidFill>
                  <a:schemeClr val="tx1"/>
                </a:solidFill>
                <a:latin typeface="+mn-lt"/>
              </a:rPr>
              <a:t>2.FOSTERING </a:t>
            </a:r>
            <a:r>
              <a:rPr lang="en-US" dirty="0">
                <a:solidFill>
                  <a:srgbClr val="FFFF00"/>
                </a:solidFill>
                <a:latin typeface="+mn-lt"/>
              </a:rPr>
              <a:t>TRADITIONAL TECHNIQUES</a:t>
            </a:r>
          </a:p>
          <a:p>
            <a:r>
              <a:rPr lang="en-US" dirty="0">
                <a:solidFill>
                  <a:schemeClr val="tx1"/>
                </a:solidFill>
                <a:latin typeface="+mn-lt"/>
              </a:rPr>
              <a:t>3.BETTER </a:t>
            </a:r>
            <a:r>
              <a:rPr lang="en-US" dirty="0">
                <a:solidFill>
                  <a:srgbClr val="FFFF00"/>
                </a:solidFill>
                <a:latin typeface="+mn-lt"/>
              </a:rPr>
              <a:t>COMMUNICATION SKILLS</a:t>
            </a:r>
          </a:p>
          <a:p>
            <a:r>
              <a:rPr lang="en-US" dirty="0">
                <a:solidFill>
                  <a:schemeClr val="tx1"/>
                </a:solidFill>
                <a:latin typeface="+mn-lt"/>
              </a:rPr>
              <a:t>4.ENHANCEMENT OF </a:t>
            </a:r>
            <a:r>
              <a:rPr lang="en-US" dirty="0">
                <a:solidFill>
                  <a:srgbClr val="FFFF00"/>
                </a:solidFill>
                <a:latin typeface="+mn-lt"/>
              </a:rPr>
              <a:t>LISTENING SKILLS</a:t>
            </a:r>
          </a:p>
          <a:p>
            <a:r>
              <a:rPr lang="en-US" dirty="0">
                <a:solidFill>
                  <a:schemeClr val="tx1"/>
                </a:solidFill>
                <a:latin typeface="+mn-lt"/>
              </a:rPr>
              <a:t>5.</a:t>
            </a:r>
            <a:r>
              <a:rPr lang="en-US" b="0" i="0" dirty="0">
                <a:solidFill>
                  <a:srgbClr val="D1D5DB"/>
                </a:solidFill>
                <a:effectLst/>
                <a:latin typeface="+mn-lt"/>
              </a:rPr>
              <a:t> ENHANCING </a:t>
            </a:r>
            <a:r>
              <a:rPr lang="en-US" b="0" i="0" dirty="0">
                <a:solidFill>
                  <a:srgbClr val="FFFF00"/>
                </a:solidFill>
                <a:effectLst/>
                <a:latin typeface="+mn-lt"/>
              </a:rPr>
              <a:t>SOCIAL AWARNESS </a:t>
            </a:r>
            <a:r>
              <a:rPr lang="en-US" b="0" i="0" dirty="0">
                <a:solidFill>
                  <a:srgbClr val="D1D5DB"/>
                </a:solidFill>
                <a:effectLst/>
                <a:latin typeface="+mn-lt"/>
              </a:rPr>
              <a:t>FOSTERS THE ADVANCMENT OF SOCIAL AND </a:t>
            </a:r>
            <a:r>
              <a:rPr lang="en-US" b="0" i="0" dirty="0">
                <a:solidFill>
                  <a:srgbClr val="FFFF00"/>
                </a:solidFill>
                <a:effectLst/>
                <a:latin typeface="+mn-lt"/>
              </a:rPr>
              <a:t>EMOTIONAL DEVELOPMENT.</a:t>
            </a:r>
            <a:endParaRPr lang="en-US" dirty="0">
              <a:solidFill>
                <a:srgbClr val="FFFF00"/>
              </a:solidFill>
              <a:latin typeface="+mn-lt"/>
            </a:endParaRP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4" name="Picture 3">
            <a:extLst>
              <a:ext uri="{FF2B5EF4-FFF2-40B4-BE49-F238E27FC236}">
                <a16:creationId xmlns:a16="http://schemas.microsoft.com/office/drawing/2014/main" id="{523F0606-E004-5722-7A0A-1490071A7C0A}"/>
              </a:ext>
            </a:extLst>
          </p:cNvPr>
          <p:cNvPicPr>
            <a:picLocks noChangeAspect="1"/>
          </p:cNvPicPr>
          <p:nvPr/>
        </p:nvPicPr>
        <p:blipFill>
          <a:blip r:embed="rId5"/>
          <a:stretch>
            <a:fillRect/>
          </a:stretch>
        </p:blipFill>
        <p:spPr>
          <a:xfrm>
            <a:off x="7876173" y="85706"/>
            <a:ext cx="1209587" cy="498066"/>
          </a:xfrm>
          <a:prstGeom prst="rect">
            <a:avLst/>
          </a:prstGeom>
        </p:spPr>
      </p:pic>
    </p:spTree>
    <p:extLst>
      <p:ext uri="{BB962C8B-B14F-4D97-AF65-F5344CB8AC3E}">
        <p14:creationId xmlns:p14="http://schemas.microsoft.com/office/powerpoint/2010/main" val="279194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36;p63">
            <a:extLst>
              <a:ext uri="{FF2B5EF4-FFF2-40B4-BE49-F238E27FC236}">
                <a16:creationId xmlns:a16="http://schemas.microsoft.com/office/drawing/2014/main" id="{070D8C3B-3382-F4CD-F5C4-6E3878845E06}"/>
              </a:ext>
            </a:extLst>
          </p:cNvPr>
          <p:cNvSpPr txBox="1">
            <a:spLocks/>
          </p:cNvSpPr>
          <p:nvPr/>
        </p:nvSpPr>
        <p:spPr>
          <a:xfrm>
            <a:off x="720000" y="1564043"/>
            <a:ext cx="7717800" cy="477600"/>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solidFill>
                  <a:schemeClr val="tx1"/>
                </a:solidFill>
              </a:rPr>
              <a:t>Future</a:t>
            </a:r>
            <a:r>
              <a:rPr lang="en-US" dirty="0">
                <a:solidFill>
                  <a:schemeClr val="lt1"/>
                </a:solidFill>
              </a:rPr>
              <a:t> scope</a:t>
            </a:r>
            <a:endParaRPr lang="en-IN" dirty="0">
              <a:solidFill>
                <a:schemeClr val="lt1"/>
              </a:solidFill>
            </a:endParaRPr>
          </a:p>
        </p:txBody>
      </p:sp>
      <p:grpSp>
        <p:nvGrpSpPr>
          <p:cNvPr id="6" name="Google Shape;629;p62">
            <a:extLst>
              <a:ext uri="{FF2B5EF4-FFF2-40B4-BE49-F238E27FC236}">
                <a16:creationId xmlns:a16="http://schemas.microsoft.com/office/drawing/2014/main" id="{0490E146-C3CC-0EB6-E9A8-79BA6164BEFD}"/>
              </a:ext>
            </a:extLst>
          </p:cNvPr>
          <p:cNvGrpSpPr/>
          <p:nvPr/>
        </p:nvGrpSpPr>
        <p:grpSpPr>
          <a:xfrm>
            <a:off x="720000" y="2135209"/>
            <a:ext cx="7717800" cy="114325"/>
            <a:chOff x="208025" y="3106700"/>
            <a:chExt cx="7717800" cy="114325"/>
          </a:xfrm>
        </p:grpSpPr>
        <p:sp>
          <p:nvSpPr>
            <p:cNvPr id="7" name="Google Shape;630;p62">
              <a:extLst>
                <a:ext uri="{FF2B5EF4-FFF2-40B4-BE49-F238E27FC236}">
                  <a16:creationId xmlns:a16="http://schemas.microsoft.com/office/drawing/2014/main" id="{4928D816-2903-FD3D-F55C-445E0A4072E8}"/>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62">
              <a:extLst>
                <a:ext uri="{FF2B5EF4-FFF2-40B4-BE49-F238E27FC236}">
                  <a16:creationId xmlns:a16="http://schemas.microsoft.com/office/drawing/2014/main" id="{03F84D8B-6E28-925D-1CCF-F34A4395A683}"/>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E51530F-1941-549F-2BDF-51D3A5618514}"/>
              </a:ext>
            </a:extLst>
          </p:cNvPr>
          <p:cNvPicPr>
            <a:picLocks noChangeAspect="1"/>
          </p:cNvPicPr>
          <p:nvPr/>
        </p:nvPicPr>
        <p:blipFill>
          <a:blip r:embed="rId2"/>
          <a:stretch>
            <a:fillRect/>
          </a:stretch>
        </p:blipFill>
        <p:spPr>
          <a:xfrm>
            <a:off x="95311" y="0"/>
            <a:ext cx="1249378" cy="583771"/>
          </a:xfrm>
          <a:prstGeom prst="rect">
            <a:avLst/>
          </a:prstGeom>
        </p:spPr>
      </p:pic>
      <p:pic>
        <p:nvPicPr>
          <p:cNvPr id="12" name="Picture 11">
            <a:extLst>
              <a:ext uri="{FF2B5EF4-FFF2-40B4-BE49-F238E27FC236}">
                <a16:creationId xmlns:a16="http://schemas.microsoft.com/office/drawing/2014/main" id="{E5CF8652-ED2C-E470-2FB7-E8FDFE6BC0DB}"/>
              </a:ext>
            </a:extLst>
          </p:cNvPr>
          <p:cNvPicPr>
            <a:picLocks noChangeAspect="1"/>
          </p:cNvPicPr>
          <p:nvPr/>
        </p:nvPicPr>
        <p:blipFill>
          <a:blip r:embed="rId3"/>
          <a:stretch>
            <a:fillRect/>
          </a:stretch>
        </p:blipFill>
        <p:spPr>
          <a:xfrm>
            <a:off x="3805948" y="62562"/>
            <a:ext cx="1371603" cy="521209"/>
          </a:xfrm>
          <a:prstGeom prst="rect">
            <a:avLst/>
          </a:prstGeom>
        </p:spPr>
      </p:pic>
      <p:pic>
        <p:nvPicPr>
          <p:cNvPr id="15" name="Picture 14">
            <a:extLst>
              <a:ext uri="{FF2B5EF4-FFF2-40B4-BE49-F238E27FC236}">
                <a16:creationId xmlns:a16="http://schemas.microsoft.com/office/drawing/2014/main" id="{2330774C-0005-869B-0982-47FD9F00660F}"/>
              </a:ext>
            </a:extLst>
          </p:cNvPr>
          <p:cNvPicPr>
            <a:picLocks noChangeAspect="1"/>
          </p:cNvPicPr>
          <p:nvPr/>
        </p:nvPicPr>
        <p:blipFill rotWithShape="1">
          <a:blip r:embed="rId4"/>
          <a:srcRect t="34225" b="27817"/>
          <a:stretch/>
        </p:blipFill>
        <p:spPr>
          <a:xfrm>
            <a:off x="3300482" y="546728"/>
            <a:ext cx="2556835" cy="970520"/>
          </a:xfrm>
          <a:prstGeom prst="rect">
            <a:avLst/>
          </a:prstGeom>
        </p:spPr>
      </p:pic>
      <p:pic>
        <p:nvPicPr>
          <p:cNvPr id="2" name="Picture 1">
            <a:extLst>
              <a:ext uri="{FF2B5EF4-FFF2-40B4-BE49-F238E27FC236}">
                <a16:creationId xmlns:a16="http://schemas.microsoft.com/office/drawing/2014/main" id="{204761B0-F8E1-78B0-4F4E-B8D077C0895C}"/>
              </a:ext>
            </a:extLst>
          </p:cNvPr>
          <p:cNvPicPr>
            <a:picLocks noChangeAspect="1"/>
          </p:cNvPicPr>
          <p:nvPr/>
        </p:nvPicPr>
        <p:blipFill>
          <a:blip r:embed="rId5"/>
          <a:stretch>
            <a:fillRect/>
          </a:stretch>
        </p:blipFill>
        <p:spPr>
          <a:xfrm>
            <a:off x="7876173" y="85706"/>
            <a:ext cx="1209587" cy="498066"/>
          </a:xfrm>
          <a:prstGeom prst="rect">
            <a:avLst/>
          </a:prstGeom>
        </p:spPr>
      </p:pic>
      <p:sp>
        <p:nvSpPr>
          <p:cNvPr id="4" name="TextBox 3">
            <a:extLst>
              <a:ext uri="{FF2B5EF4-FFF2-40B4-BE49-F238E27FC236}">
                <a16:creationId xmlns:a16="http://schemas.microsoft.com/office/drawing/2014/main" id="{72D841FB-AF72-B961-4DE9-6A558EF52623}"/>
              </a:ext>
            </a:extLst>
          </p:cNvPr>
          <p:cNvSpPr txBox="1"/>
          <p:nvPr/>
        </p:nvSpPr>
        <p:spPr>
          <a:xfrm>
            <a:off x="720000" y="2437432"/>
            <a:ext cx="7704000" cy="181588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solidFill>
              </a:rPr>
              <a:t>AS OF NOW WE JUST INCLUDED A LANGUAGE BUT LATER ON THE BASIS OF THE RESPONSE OF THE PRODUCT WE CAN MAXIMIZE THE NUMBER OF LANGUAGES AND </a:t>
            </a:r>
            <a:r>
              <a:rPr lang="en-US" dirty="0">
                <a:solidFill>
                  <a:srgbClr val="FFFF00"/>
                </a:solidFill>
              </a:rPr>
              <a:t>GO GLOBAL</a:t>
            </a:r>
            <a:r>
              <a:rPr lang="en-US" dirty="0">
                <a:solidFill>
                  <a:schemeClr val="tx1"/>
                </a:solidFill>
              </a:rPr>
              <a:t>.</a:t>
            </a:r>
          </a:p>
          <a:p>
            <a:pPr marL="285750" indent="-285750">
              <a:buFont typeface="Wingdings" panose="05000000000000000000" pitchFamily="2" charset="2"/>
              <a:buChar char="Ø"/>
            </a:pPr>
            <a:r>
              <a:rPr lang="en-US" dirty="0">
                <a:solidFill>
                  <a:schemeClr val="tx1"/>
                </a:solidFill>
              </a:rPr>
              <a:t> BY </a:t>
            </a:r>
            <a:r>
              <a:rPr lang="en-US" dirty="0">
                <a:solidFill>
                  <a:srgbClr val="FFFF00"/>
                </a:solidFill>
              </a:rPr>
              <a:t>EXPANSION</a:t>
            </a:r>
            <a:r>
              <a:rPr lang="en-US" dirty="0">
                <a:solidFill>
                  <a:schemeClr val="tx1"/>
                </a:solidFill>
              </a:rPr>
              <a:t> INTO MORE DOMAINS OF E-LEARNING.</a:t>
            </a:r>
          </a:p>
          <a:p>
            <a:pPr marL="285750" indent="-285750">
              <a:buFont typeface="Wingdings" panose="05000000000000000000" pitchFamily="2" charset="2"/>
              <a:buChar char="Ø"/>
            </a:pPr>
            <a:r>
              <a:rPr lang="en-US" dirty="0">
                <a:solidFill>
                  <a:srgbClr val="FFFF00"/>
                </a:solidFill>
              </a:rPr>
              <a:t>TRANSMEDIA</a:t>
            </a:r>
            <a:r>
              <a:rPr lang="en-US" dirty="0">
                <a:solidFill>
                  <a:schemeClr val="tx1"/>
                </a:solidFill>
              </a:rPr>
              <a:t> STORYTELLING: IS THE EXPANSION OF A STORY ACROSS VARIOUS MEDIA TYPES,INCLUDING NOVELS,MOVIES,GAMES,COMIC BOOKS AND MORE.STORYTELLING PLATFORMS CAN MAKE IT EASIER TO COMBINE VARIOUS MEDIA TO PRODUCE A SEAMLESS AND IMMERSIVE NARRATIVE EXPERIENCE.</a:t>
            </a:r>
          </a:p>
        </p:txBody>
      </p:sp>
    </p:spTree>
    <p:extLst>
      <p:ext uri="{BB962C8B-B14F-4D97-AF65-F5344CB8AC3E}">
        <p14:creationId xmlns:p14="http://schemas.microsoft.com/office/powerpoint/2010/main" val="409939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3E0742-6825-0AD7-0577-5C10B354974A}"/>
              </a:ext>
            </a:extLst>
          </p:cNvPr>
          <p:cNvPicPr>
            <a:picLocks noChangeAspect="1"/>
          </p:cNvPicPr>
          <p:nvPr/>
        </p:nvPicPr>
        <p:blipFill>
          <a:blip r:embed="rId2"/>
          <a:stretch>
            <a:fillRect/>
          </a:stretch>
        </p:blipFill>
        <p:spPr>
          <a:xfrm>
            <a:off x="95311" y="0"/>
            <a:ext cx="1249378" cy="583771"/>
          </a:xfrm>
          <a:prstGeom prst="rect">
            <a:avLst/>
          </a:prstGeom>
        </p:spPr>
      </p:pic>
      <p:pic>
        <p:nvPicPr>
          <p:cNvPr id="3" name="Picture 2">
            <a:extLst>
              <a:ext uri="{FF2B5EF4-FFF2-40B4-BE49-F238E27FC236}">
                <a16:creationId xmlns:a16="http://schemas.microsoft.com/office/drawing/2014/main" id="{049F89BF-C9A0-63B2-FD78-F358B6FF9045}"/>
              </a:ext>
            </a:extLst>
          </p:cNvPr>
          <p:cNvPicPr>
            <a:picLocks noChangeAspect="1"/>
          </p:cNvPicPr>
          <p:nvPr/>
        </p:nvPicPr>
        <p:blipFill>
          <a:blip r:embed="rId3"/>
          <a:stretch>
            <a:fillRect/>
          </a:stretch>
        </p:blipFill>
        <p:spPr>
          <a:xfrm>
            <a:off x="7876173" y="85706"/>
            <a:ext cx="1209587" cy="498066"/>
          </a:xfrm>
          <a:prstGeom prst="rect">
            <a:avLst/>
          </a:prstGeom>
        </p:spPr>
      </p:pic>
      <p:pic>
        <p:nvPicPr>
          <p:cNvPr id="4" name="Picture 3">
            <a:extLst>
              <a:ext uri="{FF2B5EF4-FFF2-40B4-BE49-F238E27FC236}">
                <a16:creationId xmlns:a16="http://schemas.microsoft.com/office/drawing/2014/main" id="{5B2E79EB-D37F-129D-0E6F-FBB96ED91E45}"/>
              </a:ext>
            </a:extLst>
          </p:cNvPr>
          <p:cNvPicPr>
            <a:picLocks noChangeAspect="1"/>
          </p:cNvPicPr>
          <p:nvPr/>
        </p:nvPicPr>
        <p:blipFill>
          <a:blip r:embed="rId4"/>
          <a:stretch>
            <a:fillRect/>
          </a:stretch>
        </p:blipFill>
        <p:spPr>
          <a:xfrm>
            <a:off x="3805948" y="62562"/>
            <a:ext cx="1371603" cy="521209"/>
          </a:xfrm>
          <a:prstGeom prst="rect">
            <a:avLst/>
          </a:prstGeom>
        </p:spPr>
      </p:pic>
      <p:pic>
        <p:nvPicPr>
          <p:cNvPr id="5" name="Picture 4">
            <a:extLst>
              <a:ext uri="{FF2B5EF4-FFF2-40B4-BE49-F238E27FC236}">
                <a16:creationId xmlns:a16="http://schemas.microsoft.com/office/drawing/2014/main" id="{E8B134A1-D2A9-D0F3-CC96-9C8FC6364CE3}"/>
              </a:ext>
            </a:extLst>
          </p:cNvPr>
          <p:cNvPicPr>
            <a:picLocks noChangeAspect="1"/>
          </p:cNvPicPr>
          <p:nvPr/>
        </p:nvPicPr>
        <p:blipFill rotWithShape="1">
          <a:blip r:embed="rId5"/>
          <a:srcRect t="34225" b="27817"/>
          <a:stretch/>
        </p:blipFill>
        <p:spPr>
          <a:xfrm>
            <a:off x="3300482" y="546728"/>
            <a:ext cx="2556835" cy="970520"/>
          </a:xfrm>
          <a:prstGeom prst="rect">
            <a:avLst/>
          </a:prstGeom>
        </p:spPr>
      </p:pic>
      <p:sp>
        <p:nvSpPr>
          <p:cNvPr id="8" name="Google Shape;636;p63">
            <a:extLst>
              <a:ext uri="{FF2B5EF4-FFF2-40B4-BE49-F238E27FC236}">
                <a16:creationId xmlns:a16="http://schemas.microsoft.com/office/drawing/2014/main" id="{7E7B46D6-E8AB-5905-E842-B6DFE419C930}"/>
              </a:ext>
            </a:extLst>
          </p:cNvPr>
          <p:cNvSpPr txBox="1">
            <a:spLocks/>
          </p:cNvSpPr>
          <p:nvPr/>
        </p:nvSpPr>
        <p:spPr>
          <a:xfrm>
            <a:off x="1199818" y="2527048"/>
            <a:ext cx="6758162" cy="405671"/>
          </a:xfrm>
          <a:prstGeom prst="rect">
            <a:avLst/>
          </a:prstGeom>
          <a:solidFill>
            <a:srgbClr val="000000">
              <a:alpha val="6759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dirty="0">
                <a:solidFill>
                  <a:schemeClr val="tx1"/>
                </a:solidFill>
              </a:rPr>
              <a:t>THANK YOU</a:t>
            </a:r>
            <a:endParaRPr lang="en-IN" sz="9600" dirty="0">
              <a:solidFill>
                <a:schemeClr val="lt1"/>
              </a:solidFill>
            </a:endParaRPr>
          </a:p>
        </p:txBody>
      </p:sp>
    </p:spTree>
    <p:extLst>
      <p:ext uri="{BB962C8B-B14F-4D97-AF65-F5344CB8AC3E}">
        <p14:creationId xmlns:p14="http://schemas.microsoft.com/office/powerpoint/2010/main" val="742955885"/>
      </p:ext>
    </p:extLst>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441</Words>
  <Application>Microsoft Office PowerPoint</Application>
  <PresentationFormat>On-screen Show (16:9)</PresentationFormat>
  <Paragraphs>34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Work Sans</vt:lpstr>
      <vt:lpstr>Wingdings</vt:lpstr>
      <vt:lpstr>Staatliches</vt:lpstr>
      <vt:lpstr>Arial</vt:lpstr>
      <vt:lpstr>Hackathon Project Proposal by Slidesgo</vt:lpstr>
      <vt:lpstr>Hack4IMPACT  Project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Hack4IMPACT  PPT GUIDELINES</dc:title>
  <dc:creator>Asus</dc:creator>
  <cp:lastModifiedBy>Samiksha</cp:lastModifiedBy>
  <cp:revision>19</cp:revision>
  <dcterms:modified xsi:type="dcterms:W3CDTF">2023-06-07T06:20:26Z</dcterms:modified>
</cp:coreProperties>
</file>