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72" r:id="rId10"/>
    <p:sldId id="265" r:id="rId11"/>
    <p:sldId id="273" r:id="rId12"/>
    <p:sldId id="266" r:id="rId13"/>
    <p:sldId id="274" r:id="rId14"/>
    <p:sldId id="267" r:id="rId15"/>
    <p:sldId id="275" r:id="rId16"/>
    <p:sldId id="268" r:id="rId17"/>
    <p:sldId id="269" r:id="rId18"/>
    <p:sldId id="280" r:id="rId19"/>
    <p:sldId id="270" r:id="rId20"/>
    <p:sldId id="271"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6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27C1-3094-DCE6-C633-1FC389D7557D}"/>
              </a:ext>
            </a:extLst>
          </p:cNvPr>
          <p:cNvSpPr>
            <a:spLocks noGrp="1"/>
          </p:cNvSpPr>
          <p:nvPr>
            <p:ph type="ctrTitle"/>
          </p:nvPr>
        </p:nvSpPr>
        <p:spPr>
          <a:xfrm>
            <a:off x="376518" y="1335741"/>
            <a:ext cx="11815482" cy="797859"/>
          </a:xfrm>
        </p:spPr>
        <p:txBody>
          <a:bodyPr>
            <a:normAutofit/>
          </a:bodyPr>
          <a:lstStyle/>
          <a:p>
            <a:r>
              <a:rPr lang="en-IN" sz="4800" dirty="0">
                <a:latin typeface="Calibri" panose="020F0502020204030204" pitchFamily="34" charset="0"/>
                <a:cs typeface="Calibri" panose="020F0502020204030204" pitchFamily="34" charset="0"/>
              </a:rPr>
              <a:t>STAR BANK </a:t>
            </a:r>
            <a:r>
              <a:rPr lang="en-IN" sz="4800" dirty="0" err="1">
                <a:latin typeface="Calibri" panose="020F0502020204030204" pitchFamily="34" charset="0"/>
                <a:cs typeface="Calibri" panose="020F0502020204030204" pitchFamily="34" charset="0"/>
              </a:rPr>
              <a:t>MANAGEMeNT</a:t>
            </a:r>
            <a:r>
              <a:rPr lang="en-IN" sz="4800" dirty="0">
                <a:latin typeface="Calibri" panose="020F0502020204030204" pitchFamily="34" charset="0"/>
                <a:cs typeface="Calibri" panose="020F0502020204030204" pitchFamily="34" charset="0"/>
              </a:rPr>
              <a:t> SYSTEM</a:t>
            </a:r>
          </a:p>
        </p:txBody>
      </p:sp>
      <p:pic>
        <p:nvPicPr>
          <p:cNvPr id="5" name="Picture 4">
            <a:extLst>
              <a:ext uri="{FF2B5EF4-FFF2-40B4-BE49-F238E27FC236}">
                <a16:creationId xmlns:a16="http://schemas.microsoft.com/office/drawing/2014/main" id="{4513D7D4-6E39-83C8-6A7C-156A2A8B8B62}"/>
              </a:ext>
            </a:extLst>
          </p:cNvPr>
          <p:cNvPicPr>
            <a:picLocks noChangeAspect="1"/>
          </p:cNvPicPr>
          <p:nvPr/>
        </p:nvPicPr>
        <p:blipFill>
          <a:blip r:embed="rId2"/>
          <a:stretch>
            <a:fillRect/>
          </a:stretch>
        </p:blipFill>
        <p:spPr>
          <a:xfrm>
            <a:off x="6284259" y="2554942"/>
            <a:ext cx="5360894" cy="2680447"/>
          </a:xfrm>
          <a:prstGeom prst="rect">
            <a:avLst/>
          </a:prstGeom>
        </p:spPr>
      </p:pic>
    </p:spTree>
    <p:extLst>
      <p:ext uri="{BB962C8B-B14F-4D97-AF65-F5344CB8AC3E}">
        <p14:creationId xmlns:p14="http://schemas.microsoft.com/office/powerpoint/2010/main" val="428268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EB96-A595-B4BB-3175-867A04E607AD}"/>
              </a:ext>
            </a:extLst>
          </p:cNvPr>
          <p:cNvSpPr>
            <a:spLocks noGrp="1"/>
          </p:cNvSpPr>
          <p:nvPr>
            <p:ph type="title"/>
          </p:nvPr>
        </p:nvSpPr>
        <p:spPr>
          <a:xfrm>
            <a:off x="376518" y="1299881"/>
            <a:ext cx="3119717" cy="757519"/>
          </a:xfrm>
        </p:spPr>
        <p:txBody>
          <a:bodyPr/>
          <a:lstStyle/>
          <a:p>
            <a:r>
              <a:rPr lang="en-IN" dirty="0">
                <a:latin typeface="Calibri" panose="020F0502020204030204" pitchFamily="34" charset="0"/>
                <a:cs typeface="Calibri" panose="020F0502020204030204" pitchFamily="34" charset="0"/>
              </a:rPr>
              <a:t>User login</a:t>
            </a:r>
          </a:p>
        </p:txBody>
      </p:sp>
      <p:sp>
        <p:nvSpPr>
          <p:cNvPr id="3" name="Content Placeholder 2">
            <a:extLst>
              <a:ext uri="{FF2B5EF4-FFF2-40B4-BE49-F238E27FC236}">
                <a16:creationId xmlns:a16="http://schemas.microsoft.com/office/drawing/2014/main" id="{3DA2EAB8-2BBB-72DB-0F7E-9719AC32B1E8}"/>
              </a:ext>
            </a:extLst>
          </p:cNvPr>
          <p:cNvSpPr>
            <a:spLocks noGrp="1"/>
          </p:cNvSpPr>
          <p:nvPr>
            <p:ph idx="1"/>
          </p:nvPr>
        </p:nvSpPr>
        <p:spPr>
          <a:xfrm>
            <a:off x="685800" y="2057400"/>
            <a:ext cx="10820400" cy="4161285"/>
          </a:xfrm>
        </p:spPr>
        <p:txBody>
          <a:bodyPr>
            <a:normAutofit/>
          </a:bodyPr>
          <a:lstStyle/>
          <a:p>
            <a:pPr marL="0" indent="0">
              <a:buNone/>
            </a:pPr>
            <a:r>
              <a:rPr lang="en-IN" sz="2000" dirty="0">
                <a:latin typeface="Calibri" panose="020F0502020204030204" pitchFamily="34" charset="0"/>
                <a:cs typeface="Calibri" panose="020F0502020204030204" pitchFamily="34" charset="0"/>
              </a:rPr>
              <a:t>To login into user account user need to enter password and account number that should match the </a:t>
            </a:r>
            <a:r>
              <a:rPr lang="en-IN" sz="2000" dirty="0" err="1">
                <a:latin typeface="Calibri" panose="020F0502020204030204" pitchFamily="34" charset="0"/>
                <a:cs typeface="Calibri" panose="020F0502020204030204" pitchFamily="34" charset="0"/>
              </a:rPr>
              <a:t>detials</a:t>
            </a:r>
            <a:r>
              <a:rPr lang="en-IN" sz="2000" dirty="0">
                <a:latin typeface="Calibri" panose="020F0502020204030204" pitchFamily="34" charset="0"/>
                <a:cs typeface="Calibri" panose="020F0502020204030204" pitchFamily="34" charset="0"/>
              </a:rPr>
              <a:t> with is used in create account.</a:t>
            </a:r>
          </a:p>
          <a:p>
            <a:pPr marL="0" indent="0">
              <a:buNone/>
            </a:pPr>
            <a:r>
              <a:rPr lang="en-IN" sz="2000" dirty="0">
                <a:latin typeface="Calibri" panose="020F0502020204030204" pitchFamily="34" charset="0"/>
                <a:cs typeface="Calibri" panose="020F0502020204030204" pitchFamily="34" charset="0"/>
              </a:rPr>
              <a:t>If the password and account number matches then user can access to the following details such as:</a:t>
            </a:r>
          </a:p>
          <a:p>
            <a:r>
              <a:rPr lang="en-IN" sz="2000" dirty="0">
                <a:latin typeface="Calibri" panose="020F0502020204030204" pitchFamily="34" charset="0"/>
                <a:cs typeface="Calibri" panose="020F0502020204030204" pitchFamily="34" charset="0"/>
              </a:rPr>
              <a:t>Check balance</a:t>
            </a:r>
          </a:p>
          <a:p>
            <a:r>
              <a:rPr lang="en-IN" sz="2000" dirty="0">
                <a:latin typeface="Calibri" panose="020F0502020204030204" pitchFamily="34" charset="0"/>
                <a:cs typeface="Calibri" panose="020F0502020204030204" pitchFamily="34" charset="0"/>
              </a:rPr>
              <a:t>Change password</a:t>
            </a:r>
          </a:p>
          <a:p>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9513F59-59D7-5C00-93B2-792936352AA9}"/>
              </a:ext>
            </a:extLst>
          </p:cNvPr>
          <p:cNvPicPr>
            <a:picLocks noChangeAspect="1"/>
          </p:cNvPicPr>
          <p:nvPr/>
        </p:nvPicPr>
        <p:blipFill rotWithShape="1">
          <a:blip r:embed="rId2"/>
          <a:srcRect t="53856" r="6802" b="6144"/>
          <a:stretch/>
        </p:blipFill>
        <p:spPr>
          <a:xfrm>
            <a:off x="376518" y="4025152"/>
            <a:ext cx="11362765" cy="2743201"/>
          </a:xfrm>
          <a:prstGeom prst="rect">
            <a:avLst/>
          </a:prstGeom>
        </p:spPr>
      </p:pic>
    </p:spTree>
    <p:extLst>
      <p:ext uri="{BB962C8B-B14F-4D97-AF65-F5344CB8AC3E}">
        <p14:creationId xmlns:p14="http://schemas.microsoft.com/office/powerpoint/2010/main" val="164623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9FC7-3B00-0124-D668-F2DEB839DD85}"/>
              </a:ext>
            </a:extLst>
          </p:cNvPr>
          <p:cNvSpPr>
            <a:spLocks noGrp="1"/>
          </p:cNvSpPr>
          <p:nvPr>
            <p:ph type="title"/>
          </p:nvPr>
        </p:nvSpPr>
        <p:spPr>
          <a:xfrm>
            <a:off x="-923364" y="1264023"/>
            <a:ext cx="5100918" cy="793377"/>
          </a:xfrm>
        </p:spPr>
        <p:txBody>
          <a:bodyPr/>
          <a:lstStyle/>
          <a:p>
            <a:r>
              <a:rPr lang="en-IN" dirty="0">
                <a:latin typeface="Calibri" panose="020F0502020204030204" pitchFamily="34" charset="0"/>
                <a:cs typeface="Calibri" panose="020F0502020204030204" pitchFamily="34" charset="0"/>
              </a:rPr>
              <a:t>Check balance</a:t>
            </a:r>
          </a:p>
        </p:txBody>
      </p:sp>
      <p:sp>
        <p:nvSpPr>
          <p:cNvPr id="3" name="Content Placeholder 2">
            <a:extLst>
              <a:ext uri="{FF2B5EF4-FFF2-40B4-BE49-F238E27FC236}">
                <a16:creationId xmlns:a16="http://schemas.microsoft.com/office/drawing/2014/main" id="{E1578292-B5D4-C34B-6381-22F5982090A0}"/>
              </a:ext>
            </a:extLst>
          </p:cNvPr>
          <p:cNvSpPr>
            <a:spLocks noGrp="1"/>
          </p:cNvSpPr>
          <p:nvPr>
            <p:ph idx="1"/>
          </p:nvPr>
        </p:nvSpPr>
        <p:spPr>
          <a:xfrm>
            <a:off x="685800" y="2057400"/>
            <a:ext cx="10820400" cy="4161285"/>
          </a:xfrm>
        </p:spPr>
        <p:txBody>
          <a:bodyPr>
            <a:normAutofit/>
          </a:bodyPr>
          <a:lstStyle/>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C6E1866-C6AF-4EC8-8E50-BA0B200CC0AE}"/>
              </a:ext>
            </a:extLst>
          </p:cNvPr>
          <p:cNvPicPr>
            <a:picLocks noChangeAspect="1"/>
          </p:cNvPicPr>
          <p:nvPr/>
        </p:nvPicPr>
        <p:blipFill rotWithShape="1">
          <a:blip r:embed="rId2"/>
          <a:srcRect t="37778" r="47280" b="42484"/>
          <a:stretch/>
        </p:blipFill>
        <p:spPr>
          <a:xfrm>
            <a:off x="519955" y="1994646"/>
            <a:ext cx="6427694" cy="1353671"/>
          </a:xfrm>
          <a:prstGeom prst="rect">
            <a:avLst/>
          </a:prstGeom>
        </p:spPr>
      </p:pic>
      <p:sp>
        <p:nvSpPr>
          <p:cNvPr id="6" name="TextBox 5">
            <a:extLst>
              <a:ext uri="{FF2B5EF4-FFF2-40B4-BE49-F238E27FC236}">
                <a16:creationId xmlns:a16="http://schemas.microsoft.com/office/drawing/2014/main" id="{E80B9CC7-7A3D-6A00-637C-30AF94C39027}"/>
              </a:ext>
            </a:extLst>
          </p:cNvPr>
          <p:cNvSpPr txBox="1"/>
          <p:nvPr/>
        </p:nvSpPr>
        <p:spPr>
          <a:xfrm>
            <a:off x="591671" y="3581400"/>
            <a:ext cx="4648201" cy="707886"/>
          </a:xfrm>
          <a:prstGeom prst="rect">
            <a:avLst/>
          </a:prstGeom>
          <a:noFill/>
        </p:spPr>
        <p:txBody>
          <a:bodyPr wrap="square" rtlCol="0">
            <a:spAutoFit/>
          </a:bodyPr>
          <a:lstStyle/>
          <a:p>
            <a:r>
              <a:rPr lang="en-IN" sz="4000" dirty="0">
                <a:latin typeface="Calibri" panose="020F0502020204030204" pitchFamily="34" charset="0"/>
                <a:cs typeface="Calibri" panose="020F0502020204030204" pitchFamily="34" charset="0"/>
              </a:rPr>
              <a:t>Change Password</a:t>
            </a:r>
          </a:p>
        </p:txBody>
      </p:sp>
      <p:pic>
        <p:nvPicPr>
          <p:cNvPr id="8" name="Picture 7">
            <a:extLst>
              <a:ext uri="{FF2B5EF4-FFF2-40B4-BE49-F238E27FC236}">
                <a16:creationId xmlns:a16="http://schemas.microsoft.com/office/drawing/2014/main" id="{0A53F0E1-7609-E907-6A8E-3E77CBEDA5D0}"/>
              </a:ext>
            </a:extLst>
          </p:cNvPr>
          <p:cNvPicPr>
            <a:picLocks noChangeAspect="1"/>
          </p:cNvPicPr>
          <p:nvPr/>
        </p:nvPicPr>
        <p:blipFill rotWithShape="1">
          <a:blip r:embed="rId2"/>
          <a:srcRect t="56732" r="39191" b="19869"/>
          <a:stretch/>
        </p:blipFill>
        <p:spPr>
          <a:xfrm>
            <a:off x="403413" y="4451644"/>
            <a:ext cx="7413812" cy="1604683"/>
          </a:xfrm>
          <a:prstGeom prst="rect">
            <a:avLst/>
          </a:prstGeom>
        </p:spPr>
      </p:pic>
    </p:spTree>
    <p:extLst>
      <p:ext uri="{BB962C8B-B14F-4D97-AF65-F5344CB8AC3E}">
        <p14:creationId xmlns:p14="http://schemas.microsoft.com/office/powerpoint/2010/main" val="181071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86BC-E63A-BE9F-D960-279BFCB6C514}"/>
              </a:ext>
            </a:extLst>
          </p:cNvPr>
          <p:cNvSpPr>
            <a:spLocks noGrp="1"/>
          </p:cNvSpPr>
          <p:nvPr>
            <p:ph type="title"/>
          </p:nvPr>
        </p:nvSpPr>
        <p:spPr>
          <a:xfrm>
            <a:off x="950259" y="1075765"/>
            <a:ext cx="3872753" cy="981635"/>
          </a:xfrm>
        </p:spPr>
        <p:txBody>
          <a:bodyPr>
            <a:normAutofit/>
          </a:bodyPr>
          <a:lstStyle/>
          <a:p>
            <a:r>
              <a:rPr lang="en-IN" dirty="0" err="1">
                <a:latin typeface="Calibri" panose="020F0502020204030204" pitchFamily="34" charset="0"/>
                <a:cs typeface="Calibri" panose="020F0502020204030204" pitchFamily="34" charset="0"/>
              </a:rPr>
              <a:t>ADmin</a:t>
            </a:r>
            <a:r>
              <a:rPr lang="en-IN" dirty="0">
                <a:latin typeface="Calibri" panose="020F0502020204030204" pitchFamily="34" charset="0"/>
                <a:cs typeface="Calibri" panose="020F0502020204030204" pitchFamily="34" charset="0"/>
              </a:rPr>
              <a:t> login</a:t>
            </a:r>
          </a:p>
        </p:txBody>
      </p:sp>
      <p:sp>
        <p:nvSpPr>
          <p:cNvPr id="3" name="Content Placeholder 2">
            <a:extLst>
              <a:ext uri="{FF2B5EF4-FFF2-40B4-BE49-F238E27FC236}">
                <a16:creationId xmlns:a16="http://schemas.microsoft.com/office/drawing/2014/main" id="{7053A37A-BD39-3F2F-87EC-3609D72E97A2}"/>
              </a:ext>
            </a:extLst>
          </p:cNvPr>
          <p:cNvSpPr>
            <a:spLocks noGrp="1"/>
          </p:cNvSpPr>
          <p:nvPr>
            <p:ph idx="1"/>
          </p:nvPr>
        </p:nvSpPr>
        <p:spPr/>
        <p:txBody>
          <a:bodyPr>
            <a:normAutofit/>
          </a:bodyPr>
          <a:lstStyle/>
          <a:p>
            <a:pPr marL="0" indent="0">
              <a:buNone/>
            </a:pPr>
            <a:r>
              <a:rPr lang="en-IN" sz="2000" dirty="0">
                <a:latin typeface="Calibri" panose="020F0502020204030204" pitchFamily="34" charset="0"/>
                <a:cs typeface="Calibri" panose="020F0502020204030204" pitchFamily="34" charset="0"/>
              </a:rPr>
              <a:t>For admin login you should enter the admin id and password</a:t>
            </a:r>
          </a:p>
          <a:p>
            <a:pPr marL="0" indent="0">
              <a:buNone/>
            </a:pPr>
            <a:r>
              <a:rPr lang="en-IN" sz="2000" dirty="0">
                <a:latin typeface="Calibri" panose="020F0502020204030204" pitchFamily="34" charset="0"/>
                <a:cs typeface="Calibri" panose="020F0502020204030204" pitchFamily="34" charset="0"/>
              </a:rPr>
              <a:t>If the admin id password matches then you admin has an access to the following details:</a:t>
            </a:r>
          </a:p>
          <a:p>
            <a:r>
              <a:rPr lang="en-IN" sz="2000" dirty="0">
                <a:latin typeface="Calibri" panose="020F0502020204030204" pitchFamily="34" charset="0"/>
                <a:cs typeface="Calibri" panose="020F0502020204030204" pitchFamily="34" charset="0"/>
              </a:rPr>
              <a:t>With draw money from the user account</a:t>
            </a:r>
          </a:p>
          <a:p>
            <a:r>
              <a:rPr lang="en-IN" sz="2000" dirty="0">
                <a:latin typeface="Calibri" panose="020F0502020204030204" pitchFamily="34" charset="0"/>
                <a:cs typeface="Calibri" panose="020F0502020204030204" pitchFamily="34" charset="0"/>
              </a:rPr>
              <a:t>Deposit money to the user account</a:t>
            </a:r>
          </a:p>
          <a:p>
            <a:r>
              <a:rPr lang="en-IN" sz="2000" dirty="0">
                <a:latin typeface="Calibri" panose="020F0502020204030204" pitchFamily="34" charset="0"/>
                <a:cs typeface="Calibri" panose="020F0502020204030204" pitchFamily="34" charset="0"/>
              </a:rPr>
              <a:t>Transfer money from one account to another</a:t>
            </a:r>
          </a:p>
        </p:txBody>
      </p:sp>
    </p:spTree>
    <p:extLst>
      <p:ext uri="{BB962C8B-B14F-4D97-AF65-F5344CB8AC3E}">
        <p14:creationId xmlns:p14="http://schemas.microsoft.com/office/powerpoint/2010/main" val="224316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A4AC1-A9FF-24D2-1491-6C92065A9978}"/>
              </a:ext>
            </a:extLst>
          </p:cNvPr>
          <p:cNvPicPr>
            <a:picLocks noChangeAspect="1"/>
          </p:cNvPicPr>
          <p:nvPr/>
        </p:nvPicPr>
        <p:blipFill rotWithShape="1">
          <a:blip r:embed="rId2"/>
          <a:srcRect l="-113" t="45228" r="101" b="5361"/>
          <a:stretch/>
        </p:blipFill>
        <p:spPr>
          <a:xfrm>
            <a:off x="-1" y="2241176"/>
            <a:ext cx="12048565" cy="3388659"/>
          </a:xfrm>
          <a:prstGeom prst="rect">
            <a:avLst/>
          </a:prstGeom>
        </p:spPr>
      </p:pic>
    </p:spTree>
    <p:extLst>
      <p:ext uri="{BB962C8B-B14F-4D97-AF65-F5344CB8AC3E}">
        <p14:creationId xmlns:p14="http://schemas.microsoft.com/office/powerpoint/2010/main" val="215897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3796-9C86-8E89-10D7-72594D07EEF5}"/>
              </a:ext>
            </a:extLst>
          </p:cNvPr>
          <p:cNvSpPr>
            <a:spLocks noGrp="1"/>
          </p:cNvSpPr>
          <p:nvPr>
            <p:ph type="title"/>
          </p:nvPr>
        </p:nvSpPr>
        <p:spPr>
          <a:xfrm>
            <a:off x="860613" y="1272987"/>
            <a:ext cx="4814046" cy="784413"/>
          </a:xfrm>
        </p:spPr>
        <p:txBody>
          <a:bodyPr/>
          <a:lstStyle/>
          <a:p>
            <a:r>
              <a:rPr lang="en-IN" dirty="0">
                <a:latin typeface="Calibri" panose="020F0502020204030204" pitchFamily="34" charset="0"/>
                <a:cs typeface="Calibri" panose="020F0502020204030204" pitchFamily="34" charset="0"/>
              </a:rPr>
              <a:t>With draw money</a:t>
            </a:r>
          </a:p>
        </p:txBody>
      </p:sp>
      <p:sp>
        <p:nvSpPr>
          <p:cNvPr id="3" name="Content Placeholder 2">
            <a:extLst>
              <a:ext uri="{FF2B5EF4-FFF2-40B4-BE49-F238E27FC236}">
                <a16:creationId xmlns:a16="http://schemas.microsoft.com/office/drawing/2014/main" id="{A20FA03D-1335-1BCD-7A47-A7A2D3F7660A}"/>
              </a:ext>
            </a:extLst>
          </p:cNvPr>
          <p:cNvSpPr>
            <a:spLocks noGrp="1"/>
          </p:cNvSpPr>
          <p:nvPr>
            <p:ph idx="1"/>
          </p:nvPr>
        </p:nvSpPr>
        <p:spPr/>
        <p:txBody>
          <a:bodyPr/>
          <a:lstStyle/>
          <a:p>
            <a:pPr marL="0" indent="0">
              <a:buNone/>
            </a:pPr>
            <a:r>
              <a:rPr lang="en-IN" sz="2000" dirty="0">
                <a:latin typeface="Calibri" panose="020F0502020204030204" pitchFamily="34" charset="0"/>
                <a:cs typeface="Calibri" panose="020F0502020204030204" pitchFamily="34" charset="0"/>
              </a:rPr>
              <a:t>To with draw money for the user employee need to enter account number and money that account number should be valid.</a:t>
            </a:r>
          </a:p>
          <a:p>
            <a:pPr marL="0" indent="0">
              <a:buNone/>
            </a:pPr>
            <a:r>
              <a:rPr lang="en-IN" sz="2000" dirty="0">
                <a:latin typeface="Calibri" panose="020F0502020204030204" pitchFamily="34" charset="0"/>
                <a:cs typeface="Calibri" panose="020F0502020204030204" pitchFamily="34" charset="0"/>
              </a:rPr>
              <a:t>Then With draw successfully done.</a:t>
            </a:r>
          </a:p>
          <a:p>
            <a:pPr marL="0" indent="0">
              <a:buNone/>
            </a:pPr>
            <a:r>
              <a:rPr lang="en-IN" sz="2000" dirty="0">
                <a:latin typeface="Calibri" panose="020F0502020204030204" pitchFamily="34" charset="0"/>
                <a:cs typeface="Calibri" panose="020F0502020204030204" pitchFamily="34" charset="0"/>
              </a:rPr>
              <a:t>And money is debited from the user account.</a:t>
            </a:r>
          </a:p>
          <a:p>
            <a:endParaRPr lang="en-IN" dirty="0"/>
          </a:p>
        </p:txBody>
      </p:sp>
      <p:pic>
        <p:nvPicPr>
          <p:cNvPr id="4" name="Picture 3">
            <a:extLst>
              <a:ext uri="{FF2B5EF4-FFF2-40B4-BE49-F238E27FC236}">
                <a16:creationId xmlns:a16="http://schemas.microsoft.com/office/drawing/2014/main" id="{E48F8A19-3481-BD17-F82C-DC923493B618}"/>
              </a:ext>
            </a:extLst>
          </p:cNvPr>
          <p:cNvPicPr>
            <a:picLocks noChangeAspect="1"/>
          </p:cNvPicPr>
          <p:nvPr/>
        </p:nvPicPr>
        <p:blipFill rotWithShape="1">
          <a:blip r:embed="rId2"/>
          <a:srcRect t="45752" r="5221" b="21176"/>
          <a:stretch/>
        </p:blipFill>
        <p:spPr>
          <a:xfrm>
            <a:off x="434788" y="3820811"/>
            <a:ext cx="11555506" cy="2268071"/>
          </a:xfrm>
          <a:prstGeom prst="rect">
            <a:avLst/>
          </a:prstGeom>
        </p:spPr>
      </p:pic>
    </p:spTree>
    <p:extLst>
      <p:ext uri="{BB962C8B-B14F-4D97-AF65-F5344CB8AC3E}">
        <p14:creationId xmlns:p14="http://schemas.microsoft.com/office/powerpoint/2010/main" val="237012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6104D6-7D2C-3560-082C-E82280BC4C2E}"/>
              </a:ext>
            </a:extLst>
          </p:cNvPr>
          <p:cNvSpPr txBox="1"/>
          <p:nvPr/>
        </p:nvSpPr>
        <p:spPr>
          <a:xfrm>
            <a:off x="627529" y="1775012"/>
            <a:ext cx="7225553" cy="1477328"/>
          </a:xfrm>
          <a:prstGeom prst="rect">
            <a:avLst/>
          </a:prstGeom>
          <a:noFill/>
        </p:spPr>
        <p:txBody>
          <a:bodyPr wrap="square" rtlCol="0">
            <a:spAutoFit/>
          </a:bodyPr>
          <a:lstStyle/>
          <a:p>
            <a:pPr marL="0" indent="0">
              <a:buNone/>
            </a:pPr>
            <a:r>
              <a:rPr lang="en-IN" sz="1800" dirty="0">
                <a:latin typeface="Calibri" panose="020F0502020204030204" pitchFamily="34" charset="0"/>
                <a:cs typeface="Calibri" panose="020F0502020204030204" pitchFamily="34" charset="0"/>
              </a:rPr>
              <a:t>Note:</a:t>
            </a:r>
          </a:p>
          <a:p>
            <a:pPr marL="0" indent="0">
              <a:buNone/>
            </a:pPr>
            <a:r>
              <a:rPr lang="en-IN" sz="1800" dirty="0">
                <a:latin typeface="Calibri" panose="020F0502020204030204" pitchFamily="34" charset="0"/>
                <a:cs typeface="Calibri" panose="020F0502020204030204" pitchFamily="34" charset="0"/>
              </a:rPr>
              <a:t>If the min balance reaches money cannot be withdrawn</a:t>
            </a:r>
          </a:p>
          <a:p>
            <a:pPr marL="0" indent="0">
              <a:buNone/>
            </a:pPr>
            <a:r>
              <a:rPr lang="en-IN" sz="1800" dirty="0">
                <a:latin typeface="Calibri" panose="020F0502020204030204" pitchFamily="34" charset="0"/>
                <a:cs typeface="Calibri" panose="020F0502020204030204" pitchFamily="34" charset="0"/>
              </a:rPr>
              <a:t>For SA min balance is 5000</a:t>
            </a:r>
          </a:p>
          <a:p>
            <a:pPr marL="0" indent="0">
              <a:buNone/>
            </a:pPr>
            <a:r>
              <a:rPr lang="en-IN" sz="1800" dirty="0">
                <a:latin typeface="Calibri" panose="020F0502020204030204" pitchFamily="34" charset="0"/>
                <a:cs typeface="Calibri" panose="020F0502020204030204" pitchFamily="34" charset="0"/>
              </a:rPr>
              <a:t>For CA min balance is 10000</a:t>
            </a:r>
          </a:p>
          <a:p>
            <a:endParaRPr lang="en-IN" dirty="0"/>
          </a:p>
        </p:txBody>
      </p:sp>
      <p:pic>
        <p:nvPicPr>
          <p:cNvPr id="6" name="Picture 5">
            <a:extLst>
              <a:ext uri="{FF2B5EF4-FFF2-40B4-BE49-F238E27FC236}">
                <a16:creationId xmlns:a16="http://schemas.microsoft.com/office/drawing/2014/main" id="{677A8C26-933C-1120-E872-DA1850EABDA0}"/>
              </a:ext>
            </a:extLst>
          </p:cNvPr>
          <p:cNvPicPr>
            <a:picLocks noChangeAspect="1"/>
          </p:cNvPicPr>
          <p:nvPr/>
        </p:nvPicPr>
        <p:blipFill rotWithShape="1">
          <a:blip r:embed="rId2"/>
          <a:srcRect l="-1197" t="47528" r="1197" b="-47528"/>
          <a:stretch/>
        </p:blipFill>
        <p:spPr>
          <a:xfrm>
            <a:off x="627529" y="3162693"/>
            <a:ext cx="9628095" cy="6057900"/>
          </a:xfrm>
          <a:prstGeom prst="rect">
            <a:avLst/>
          </a:prstGeom>
        </p:spPr>
      </p:pic>
    </p:spTree>
    <p:extLst>
      <p:ext uri="{BB962C8B-B14F-4D97-AF65-F5344CB8AC3E}">
        <p14:creationId xmlns:p14="http://schemas.microsoft.com/office/powerpoint/2010/main" val="74459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73E5-3112-BBFA-99A6-524585FE3312}"/>
              </a:ext>
            </a:extLst>
          </p:cNvPr>
          <p:cNvSpPr>
            <a:spLocks noGrp="1"/>
          </p:cNvSpPr>
          <p:nvPr>
            <p:ph type="title"/>
          </p:nvPr>
        </p:nvSpPr>
        <p:spPr>
          <a:xfrm>
            <a:off x="1013012" y="1183341"/>
            <a:ext cx="3863788" cy="874060"/>
          </a:xfrm>
        </p:spPr>
        <p:txBody>
          <a:bodyPr>
            <a:normAutofit/>
          </a:bodyPr>
          <a:lstStyle/>
          <a:p>
            <a:r>
              <a:rPr lang="en-IN" dirty="0">
                <a:latin typeface="Calibri" panose="020F0502020204030204" pitchFamily="34" charset="0"/>
                <a:cs typeface="Calibri" panose="020F0502020204030204" pitchFamily="34" charset="0"/>
              </a:rPr>
              <a:t>Deposit money</a:t>
            </a:r>
          </a:p>
        </p:txBody>
      </p:sp>
      <p:sp>
        <p:nvSpPr>
          <p:cNvPr id="3" name="Content Placeholder 2">
            <a:extLst>
              <a:ext uri="{FF2B5EF4-FFF2-40B4-BE49-F238E27FC236}">
                <a16:creationId xmlns:a16="http://schemas.microsoft.com/office/drawing/2014/main" id="{756619E0-D5BD-10F4-30D9-F16656352055}"/>
              </a:ext>
            </a:extLst>
          </p:cNvPr>
          <p:cNvSpPr>
            <a:spLocks noGrp="1"/>
          </p:cNvSpPr>
          <p:nvPr>
            <p:ph idx="1"/>
          </p:nvPr>
        </p:nvSpPr>
        <p:spPr/>
        <p:txBody>
          <a:bodyPr>
            <a:normAutofit/>
          </a:bodyPr>
          <a:lstStyle/>
          <a:p>
            <a:pPr marL="0" indent="0">
              <a:buNone/>
            </a:pPr>
            <a:r>
              <a:rPr lang="en-IN" sz="2000" dirty="0">
                <a:latin typeface="Calibri" panose="020F0502020204030204" pitchFamily="34" charset="0"/>
                <a:cs typeface="Calibri" panose="020F0502020204030204" pitchFamily="34" charset="0"/>
              </a:rPr>
              <a:t>To deposit money to the user employee should enter user account number and money.</a:t>
            </a:r>
          </a:p>
          <a:p>
            <a:pPr marL="0" indent="0">
              <a:buNone/>
            </a:pPr>
            <a:r>
              <a:rPr lang="en-IN" sz="2000" dirty="0">
                <a:latin typeface="Calibri" panose="020F0502020204030204" pitchFamily="34" charset="0"/>
                <a:cs typeface="Calibri" panose="020F0502020204030204" pitchFamily="34" charset="0"/>
              </a:rPr>
              <a:t>And the money is added to user account.</a:t>
            </a:r>
          </a:p>
          <a:p>
            <a:pPr marL="0" indent="0">
              <a:buNone/>
            </a:pPr>
            <a:r>
              <a:rPr lang="en-IN" sz="2000" dirty="0">
                <a:latin typeface="Calibri" panose="020F0502020204030204" pitchFamily="34" charset="0"/>
                <a:cs typeface="Calibri" panose="020F0502020204030204" pitchFamily="34" charset="0"/>
              </a:rPr>
              <a:t>Then deposit is successfully done.</a:t>
            </a:r>
          </a:p>
          <a:p>
            <a:pPr marL="0" indent="0">
              <a:buNone/>
            </a:pPr>
            <a:endParaRPr lang="en-IN"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A2843C-EE32-9BCC-FC63-B6730B300C51}"/>
              </a:ext>
            </a:extLst>
          </p:cNvPr>
          <p:cNvPicPr>
            <a:picLocks noChangeAspect="1"/>
          </p:cNvPicPr>
          <p:nvPr/>
        </p:nvPicPr>
        <p:blipFill rotWithShape="1">
          <a:blip r:embed="rId2"/>
          <a:srcRect l="106249" t="-17949" r="-82689" b="-64960"/>
          <a:stretch/>
        </p:blipFill>
        <p:spPr>
          <a:xfrm>
            <a:off x="5791200" y="3146611"/>
            <a:ext cx="4276165" cy="5755341"/>
          </a:xfrm>
          <a:prstGeom prst="rect">
            <a:avLst/>
          </a:prstGeom>
        </p:spPr>
      </p:pic>
      <p:pic>
        <p:nvPicPr>
          <p:cNvPr id="7" name="Picture 6">
            <a:extLst>
              <a:ext uri="{FF2B5EF4-FFF2-40B4-BE49-F238E27FC236}">
                <a16:creationId xmlns:a16="http://schemas.microsoft.com/office/drawing/2014/main" id="{DBBB1328-1EFB-FAA8-B074-1193E23502E1}"/>
              </a:ext>
            </a:extLst>
          </p:cNvPr>
          <p:cNvPicPr>
            <a:picLocks noChangeAspect="1"/>
          </p:cNvPicPr>
          <p:nvPr/>
        </p:nvPicPr>
        <p:blipFill rotWithShape="1">
          <a:blip r:embed="rId2"/>
          <a:srcRect t="14379" r="10295" b="54249"/>
          <a:stretch/>
        </p:blipFill>
        <p:spPr>
          <a:xfrm>
            <a:off x="502024" y="3702424"/>
            <a:ext cx="10936941" cy="2151530"/>
          </a:xfrm>
          <a:prstGeom prst="rect">
            <a:avLst/>
          </a:prstGeom>
        </p:spPr>
      </p:pic>
    </p:spTree>
    <p:extLst>
      <p:ext uri="{BB962C8B-B14F-4D97-AF65-F5344CB8AC3E}">
        <p14:creationId xmlns:p14="http://schemas.microsoft.com/office/powerpoint/2010/main" val="153588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6287-0309-7F1E-2466-FDDD099BD055}"/>
              </a:ext>
            </a:extLst>
          </p:cNvPr>
          <p:cNvSpPr>
            <a:spLocks noGrp="1"/>
          </p:cNvSpPr>
          <p:nvPr>
            <p:ph type="title"/>
          </p:nvPr>
        </p:nvSpPr>
        <p:spPr>
          <a:xfrm>
            <a:off x="1228166" y="1228165"/>
            <a:ext cx="3738282" cy="829236"/>
          </a:xfrm>
        </p:spPr>
        <p:txBody>
          <a:bodyPr>
            <a:normAutofit fontScale="90000"/>
          </a:bodyPr>
          <a:lstStyle/>
          <a:p>
            <a:r>
              <a:rPr lang="en-IN" dirty="0">
                <a:latin typeface="Calibri" panose="020F0502020204030204" pitchFamily="34" charset="0"/>
                <a:cs typeface="Calibri" panose="020F0502020204030204" pitchFamily="34" charset="0"/>
              </a:rPr>
              <a:t>Transfer money</a:t>
            </a:r>
          </a:p>
        </p:txBody>
      </p:sp>
      <p:sp>
        <p:nvSpPr>
          <p:cNvPr id="3" name="Content Placeholder 2">
            <a:extLst>
              <a:ext uri="{FF2B5EF4-FFF2-40B4-BE49-F238E27FC236}">
                <a16:creationId xmlns:a16="http://schemas.microsoft.com/office/drawing/2014/main" id="{B13AB400-FD46-40C7-2B1B-BCDA8B258D84}"/>
              </a:ext>
            </a:extLst>
          </p:cNvPr>
          <p:cNvSpPr>
            <a:spLocks noGrp="1"/>
          </p:cNvSpPr>
          <p:nvPr>
            <p:ph idx="1"/>
          </p:nvPr>
        </p:nvSpPr>
        <p:spPr/>
        <p:txBody>
          <a:bodyPr>
            <a:normAutofit/>
          </a:bodyPr>
          <a:lstStyle/>
          <a:p>
            <a:pPr marL="0" indent="0">
              <a:buNone/>
            </a:pPr>
            <a:r>
              <a:rPr lang="en-IN" sz="2000" dirty="0">
                <a:latin typeface="Calibri" panose="020F0502020204030204" pitchFamily="34" charset="0"/>
                <a:cs typeface="Calibri" panose="020F0502020204030204" pitchFamily="34" charset="0"/>
              </a:rPr>
              <a:t>To transfer money from one account to another account you need to enter two account numbers correctly and need to enter the money then amount will transfer from one account to another.</a:t>
            </a:r>
          </a:p>
          <a:p>
            <a:pPr marL="0" indent="0">
              <a:buNone/>
            </a:pPr>
            <a:r>
              <a:rPr lang="en-IN" sz="2000" dirty="0">
                <a:latin typeface="Calibri" panose="020F0502020204030204" pitchFamily="34" charset="0"/>
                <a:cs typeface="Calibri" panose="020F0502020204030204" pitchFamily="34" charset="0"/>
              </a:rPr>
              <a:t>Then transaction done successfully.</a:t>
            </a:r>
          </a:p>
        </p:txBody>
      </p:sp>
      <p:pic>
        <p:nvPicPr>
          <p:cNvPr id="5" name="Picture 4">
            <a:extLst>
              <a:ext uri="{FF2B5EF4-FFF2-40B4-BE49-F238E27FC236}">
                <a16:creationId xmlns:a16="http://schemas.microsoft.com/office/drawing/2014/main" id="{C114363D-38F8-9D5A-197F-5A44CC6ACD5F}"/>
              </a:ext>
            </a:extLst>
          </p:cNvPr>
          <p:cNvPicPr>
            <a:picLocks noChangeAspect="1"/>
          </p:cNvPicPr>
          <p:nvPr/>
        </p:nvPicPr>
        <p:blipFill rotWithShape="1">
          <a:blip r:embed="rId2"/>
          <a:srcRect t="41568" r="2206" b="22484"/>
          <a:stretch/>
        </p:blipFill>
        <p:spPr>
          <a:xfrm>
            <a:off x="179293" y="3675529"/>
            <a:ext cx="11707907" cy="2465295"/>
          </a:xfrm>
          <a:prstGeom prst="rect">
            <a:avLst/>
          </a:prstGeom>
        </p:spPr>
      </p:pic>
    </p:spTree>
    <p:extLst>
      <p:ext uri="{BB962C8B-B14F-4D97-AF65-F5344CB8AC3E}">
        <p14:creationId xmlns:p14="http://schemas.microsoft.com/office/powerpoint/2010/main" val="137556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347-1954-6D21-2437-7289A8896B5B}"/>
              </a:ext>
            </a:extLst>
          </p:cNvPr>
          <p:cNvSpPr>
            <a:spLocks noGrp="1"/>
          </p:cNvSpPr>
          <p:nvPr>
            <p:ph type="title"/>
          </p:nvPr>
        </p:nvSpPr>
        <p:spPr>
          <a:xfrm>
            <a:off x="289868" y="1120588"/>
            <a:ext cx="3197403" cy="936812"/>
          </a:xfrm>
        </p:spPr>
        <p:txBody>
          <a:bodyPr/>
          <a:lstStyle/>
          <a:p>
            <a:r>
              <a:rPr lang="en-IN" dirty="0">
                <a:latin typeface="Calibri" panose="020F0502020204030204" pitchFamily="34" charset="0"/>
                <a:cs typeface="Calibri" panose="020F0502020204030204" pitchFamily="34" charset="0"/>
              </a:rPr>
              <a:t>records</a:t>
            </a:r>
          </a:p>
        </p:txBody>
      </p:sp>
      <p:sp>
        <p:nvSpPr>
          <p:cNvPr id="3" name="Text Placeholder 2">
            <a:extLst>
              <a:ext uri="{FF2B5EF4-FFF2-40B4-BE49-F238E27FC236}">
                <a16:creationId xmlns:a16="http://schemas.microsoft.com/office/drawing/2014/main" id="{7E6E55FE-E154-F35C-4D89-30BC019CB1BD}"/>
              </a:ext>
            </a:extLst>
          </p:cNvPr>
          <p:cNvSpPr>
            <a:spLocks noGrp="1"/>
          </p:cNvSpPr>
          <p:nvPr>
            <p:ph type="body" idx="1"/>
          </p:nvPr>
        </p:nvSpPr>
        <p:spPr/>
        <p:txBody>
          <a:bodyPr>
            <a:normAutofit lnSpcReduction="10000"/>
          </a:bodyPr>
          <a:lstStyle/>
          <a:p>
            <a:r>
              <a:rPr lang="en-IN" dirty="0">
                <a:latin typeface="Calibri" panose="020F0502020204030204" pitchFamily="34" charset="0"/>
                <a:cs typeface="Calibri" panose="020F0502020204030204" pitchFamily="34" charset="0"/>
              </a:rPr>
              <a:t>Only one user record </a:t>
            </a:r>
          </a:p>
        </p:txBody>
      </p:sp>
      <p:pic>
        <p:nvPicPr>
          <p:cNvPr id="8" name="Content Placeholder 7">
            <a:extLst>
              <a:ext uri="{FF2B5EF4-FFF2-40B4-BE49-F238E27FC236}">
                <a16:creationId xmlns:a16="http://schemas.microsoft.com/office/drawing/2014/main" id="{E415F114-94E2-C8B7-09F6-8FCB70B335BF}"/>
              </a:ext>
            </a:extLst>
          </p:cNvPr>
          <p:cNvPicPr>
            <a:picLocks noGrp="1" noChangeAspect="1"/>
          </p:cNvPicPr>
          <p:nvPr>
            <p:ph sz="half" idx="2"/>
          </p:nvPr>
        </p:nvPicPr>
        <p:blipFill rotWithShape="1">
          <a:blip r:embed="rId2"/>
          <a:srcRect l="11896" t="41075" r="3984" b="31798"/>
          <a:stretch/>
        </p:blipFill>
        <p:spPr>
          <a:xfrm>
            <a:off x="177886" y="3971365"/>
            <a:ext cx="6004678" cy="1452282"/>
          </a:xfrm>
        </p:spPr>
      </p:pic>
      <p:sp>
        <p:nvSpPr>
          <p:cNvPr id="5" name="Text Placeholder 4">
            <a:extLst>
              <a:ext uri="{FF2B5EF4-FFF2-40B4-BE49-F238E27FC236}">
                <a16:creationId xmlns:a16="http://schemas.microsoft.com/office/drawing/2014/main" id="{42143E5F-F767-9C75-7BDD-123C4582C590}"/>
              </a:ext>
            </a:extLst>
          </p:cNvPr>
          <p:cNvSpPr>
            <a:spLocks noGrp="1"/>
          </p:cNvSpPr>
          <p:nvPr>
            <p:ph type="body" sz="quarter" idx="3"/>
          </p:nvPr>
        </p:nvSpPr>
        <p:spPr/>
        <p:txBody>
          <a:bodyPr>
            <a:normAutofit lnSpcReduction="10000"/>
          </a:bodyPr>
          <a:lstStyle/>
          <a:p>
            <a:r>
              <a:rPr lang="en-IN" dirty="0">
                <a:latin typeface="Calibri" panose="020F0502020204030204" pitchFamily="34" charset="0"/>
                <a:cs typeface="Calibri" panose="020F0502020204030204" pitchFamily="34" charset="0"/>
              </a:rPr>
              <a:t>All user records access for only admin</a:t>
            </a:r>
          </a:p>
        </p:txBody>
      </p:sp>
      <p:pic>
        <p:nvPicPr>
          <p:cNvPr id="10" name="Content Placeholder 9">
            <a:extLst>
              <a:ext uri="{FF2B5EF4-FFF2-40B4-BE49-F238E27FC236}">
                <a16:creationId xmlns:a16="http://schemas.microsoft.com/office/drawing/2014/main" id="{2618C4AF-B003-7311-F6D2-9C1B51755980}"/>
              </a:ext>
            </a:extLst>
          </p:cNvPr>
          <p:cNvPicPr>
            <a:picLocks noGrp="1" noChangeAspect="1"/>
          </p:cNvPicPr>
          <p:nvPr>
            <p:ph sz="quarter" idx="4"/>
          </p:nvPr>
        </p:nvPicPr>
        <p:blipFill rotWithShape="1">
          <a:blip r:embed="rId3"/>
          <a:srcRect l="16885" t="52942" r="11221" b="20360"/>
          <a:stretch/>
        </p:blipFill>
        <p:spPr>
          <a:xfrm>
            <a:off x="6517341" y="3971363"/>
            <a:ext cx="5214586" cy="1452281"/>
          </a:xfrm>
        </p:spPr>
      </p:pic>
    </p:spTree>
    <p:extLst>
      <p:ext uri="{BB962C8B-B14F-4D97-AF65-F5344CB8AC3E}">
        <p14:creationId xmlns:p14="http://schemas.microsoft.com/office/powerpoint/2010/main" val="120210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7157-10D6-6711-351A-FF8C61801033}"/>
              </a:ext>
            </a:extLst>
          </p:cNvPr>
          <p:cNvSpPr>
            <a:spLocks noGrp="1"/>
          </p:cNvSpPr>
          <p:nvPr>
            <p:ph type="title"/>
          </p:nvPr>
        </p:nvSpPr>
        <p:spPr>
          <a:xfrm>
            <a:off x="0" y="1165411"/>
            <a:ext cx="5611906" cy="891989"/>
          </a:xfrm>
        </p:spPr>
        <p:txBody>
          <a:bodyPr>
            <a:normAutofit/>
          </a:bodyPr>
          <a:lstStyle/>
          <a:p>
            <a:r>
              <a:rPr lang="en-IN" dirty="0">
                <a:latin typeface="Calibri" panose="020F0502020204030204" pitchFamily="34" charset="0"/>
                <a:cs typeface="Calibri" panose="020F0502020204030204" pitchFamily="34" charset="0"/>
              </a:rPr>
              <a:t>List of functions</a:t>
            </a:r>
          </a:p>
        </p:txBody>
      </p:sp>
      <p:sp>
        <p:nvSpPr>
          <p:cNvPr id="3" name="Content Placeholder 2">
            <a:extLst>
              <a:ext uri="{FF2B5EF4-FFF2-40B4-BE49-F238E27FC236}">
                <a16:creationId xmlns:a16="http://schemas.microsoft.com/office/drawing/2014/main" id="{4BED3954-396C-0467-6A34-9A6F2E47EC12}"/>
              </a:ext>
            </a:extLst>
          </p:cNvPr>
          <p:cNvSpPr>
            <a:spLocks noGrp="1"/>
          </p:cNvSpPr>
          <p:nvPr>
            <p:ph idx="1"/>
          </p:nvPr>
        </p:nvSpPr>
        <p:spPr/>
        <p:txBody>
          <a:bodyPr>
            <a:normAutofit/>
          </a:bodyPr>
          <a:lstStyle/>
          <a:p>
            <a:r>
              <a:rPr lang="en-IN" sz="2000" dirty="0">
                <a:latin typeface="Calibri" panose="020F0502020204030204" pitchFamily="34" charset="0"/>
                <a:cs typeface="Calibri" panose="020F0502020204030204" pitchFamily="34" charset="0"/>
              </a:rPr>
              <a:t>void </a:t>
            </a:r>
            <a:r>
              <a:rPr lang="en-IN" sz="2000" dirty="0" err="1">
                <a:latin typeface="Calibri" panose="020F0502020204030204" pitchFamily="34" charset="0"/>
                <a:cs typeface="Calibri" panose="020F0502020204030204" pitchFamily="34" charset="0"/>
              </a:rPr>
              <a:t>update_file</a:t>
            </a:r>
            <a:r>
              <a:rPr lang="en-IN" sz="2000" dirty="0">
                <a:latin typeface="Calibri" panose="020F0502020204030204" pitchFamily="34" charset="0"/>
                <a:cs typeface="Calibri" panose="020F0502020204030204" pitchFamily="34" charset="0"/>
              </a:rPr>
              <a:t>() (to update the data in file)</a:t>
            </a:r>
          </a:p>
          <a:p>
            <a:r>
              <a:rPr lang="en-IN" sz="2000" dirty="0">
                <a:latin typeface="Calibri" panose="020F0502020204030204" pitchFamily="34" charset="0"/>
                <a:cs typeface="Calibri" panose="020F0502020204030204" pitchFamily="34" charset="0"/>
              </a:rPr>
              <a:t>int transfer() ( to transfer)</a:t>
            </a:r>
          </a:p>
          <a:p>
            <a:r>
              <a:rPr lang="en-IN" sz="2000" dirty="0">
                <a:latin typeface="Calibri" panose="020F0502020204030204" pitchFamily="34" charset="0"/>
                <a:cs typeface="Calibri" panose="020F0502020204030204" pitchFamily="34" charset="0"/>
              </a:rPr>
              <a:t>int debit() (to debit the money)</a:t>
            </a:r>
          </a:p>
          <a:p>
            <a:r>
              <a:rPr lang="en-IN" sz="2000" dirty="0">
                <a:latin typeface="Calibri" panose="020F0502020204030204" pitchFamily="34" charset="0"/>
                <a:cs typeface="Calibri" panose="020F0502020204030204" pitchFamily="34" charset="0"/>
              </a:rPr>
              <a:t>int credit() (to credit the money)</a:t>
            </a:r>
          </a:p>
          <a:p>
            <a:r>
              <a:rPr lang="en-IN" sz="2000" dirty="0">
                <a:latin typeface="Calibri" panose="020F0502020204030204" pitchFamily="34" charset="0"/>
                <a:cs typeface="Calibri" panose="020F0502020204030204" pitchFamily="34" charset="0"/>
              </a:rPr>
              <a:t>User *</a:t>
            </a:r>
            <a:r>
              <a:rPr lang="en-IN" sz="2000" dirty="0" err="1">
                <a:latin typeface="Calibri" panose="020F0502020204030204" pitchFamily="34" charset="0"/>
                <a:cs typeface="Calibri" panose="020F0502020204030204" pitchFamily="34" charset="0"/>
              </a:rPr>
              <a:t>create_user</a:t>
            </a:r>
            <a:r>
              <a:rPr lang="en-IN" sz="2000" dirty="0">
                <a:latin typeface="Calibri" panose="020F0502020204030204" pitchFamily="34" charset="0"/>
                <a:cs typeface="Calibri" panose="020F0502020204030204" pitchFamily="34" charset="0"/>
              </a:rPr>
              <a:t>() (to create user account)</a:t>
            </a:r>
          </a:p>
          <a:p>
            <a:r>
              <a:rPr lang="en-IN" sz="2000" dirty="0">
                <a:latin typeface="Calibri" panose="020F0502020204030204" pitchFamily="34" charset="0"/>
                <a:cs typeface="Calibri" panose="020F0502020204030204" pitchFamily="34" charset="0"/>
              </a:rPr>
              <a:t>User *</a:t>
            </a:r>
            <a:r>
              <a:rPr lang="en-IN" sz="2000" dirty="0" err="1">
                <a:latin typeface="Calibri" panose="020F0502020204030204" pitchFamily="34" charset="0"/>
                <a:cs typeface="Calibri" panose="020F0502020204030204" pitchFamily="34" charset="0"/>
              </a:rPr>
              <a:t>user_register</a:t>
            </a:r>
            <a:r>
              <a:rPr lang="en-IN" sz="2000" dirty="0">
                <a:latin typeface="Calibri" panose="020F0502020204030204" pitchFamily="34" charset="0"/>
                <a:cs typeface="Calibri" panose="020F0502020204030204" pitchFamily="34" charset="0"/>
              </a:rPr>
              <a:t>() (to login)</a:t>
            </a:r>
          </a:p>
          <a:p>
            <a:r>
              <a:rPr lang="en-IN" sz="2000" dirty="0">
                <a:latin typeface="Calibri" panose="020F0502020204030204" pitchFamily="34" charset="0"/>
                <a:cs typeface="Calibri" panose="020F0502020204030204" pitchFamily="34" charset="0"/>
              </a:rPr>
              <a:t>int </a:t>
            </a:r>
            <a:r>
              <a:rPr lang="en-IN" sz="2000" dirty="0" err="1">
                <a:latin typeface="Calibri" panose="020F0502020204030204" pitchFamily="34" charset="0"/>
                <a:cs typeface="Calibri" panose="020F0502020204030204" pitchFamily="34" charset="0"/>
              </a:rPr>
              <a:t>change_password</a:t>
            </a:r>
            <a:r>
              <a:rPr lang="en-IN" sz="2000" dirty="0">
                <a:latin typeface="Calibri" panose="020F0502020204030204" pitchFamily="34" charset="0"/>
                <a:cs typeface="Calibri" panose="020F0502020204030204" pitchFamily="34" charset="0"/>
              </a:rPr>
              <a:t>()  ( to change password for the user)</a:t>
            </a:r>
          </a:p>
          <a:p>
            <a:r>
              <a:rPr lang="en-IN" sz="2000" dirty="0">
                <a:latin typeface="Calibri" panose="020F0502020204030204" pitchFamily="34" charset="0"/>
                <a:cs typeface="Calibri" panose="020F0502020204030204" pitchFamily="34" charset="0"/>
              </a:rPr>
              <a:t>int </a:t>
            </a:r>
            <a:r>
              <a:rPr lang="en-IN" sz="2000" dirty="0" err="1">
                <a:latin typeface="Calibri" panose="020F0502020204030204" pitchFamily="34" charset="0"/>
                <a:cs typeface="Calibri" panose="020F0502020204030204" pitchFamily="34" charset="0"/>
              </a:rPr>
              <a:t>is_user</a:t>
            </a:r>
            <a:r>
              <a:rPr lang="en-IN" sz="2000" dirty="0">
                <a:latin typeface="Calibri" panose="020F0502020204030204" pitchFamily="34" charset="0"/>
                <a:cs typeface="Calibri" panose="020F0502020204030204" pitchFamily="34" charset="0"/>
              </a:rPr>
              <a:t>() (for user)</a:t>
            </a:r>
          </a:p>
          <a:p>
            <a:r>
              <a:rPr lang="en-IN" sz="2000" dirty="0">
                <a:latin typeface="Calibri" panose="020F0502020204030204" pitchFamily="34" charset="0"/>
                <a:cs typeface="Calibri" panose="020F0502020204030204" pitchFamily="34" charset="0"/>
              </a:rPr>
              <a:t>int </a:t>
            </a:r>
            <a:r>
              <a:rPr lang="en-IN" sz="2000" dirty="0" err="1">
                <a:latin typeface="Calibri" panose="020F0502020204030204" pitchFamily="34" charset="0"/>
                <a:cs typeface="Calibri" panose="020F0502020204030204" pitchFamily="34" charset="0"/>
              </a:rPr>
              <a:t>is_admin</a:t>
            </a:r>
            <a:r>
              <a:rPr lang="en-IN" sz="2000" dirty="0">
                <a:latin typeface="Calibri" panose="020F0502020204030204" pitchFamily="34" charset="0"/>
                <a:cs typeface="Calibri" panose="020F0502020204030204" pitchFamily="34" charset="0"/>
              </a:rPr>
              <a:t>() (for admin)</a:t>
            </a:r>
          </a:p>
          <a:p>
            <a:r>
              <a:rPr lang="en-IN" sz="2000" dirty="0">
                <a:latin typeface="Calibri" panose="020F0502020204030204" pitchFamily="34" charset="0"/>
                <a:cs typeface="Calibri" panose="020F0502020204030204" pitchFamily="34" charset="0"/>
              </a:rPr>
              <a:t>User *</a:t>
            </a:r>
            <a:r>
              <a:rPr lang="en-IN" sz="2000" dirty="0" err="1">
                <a:latin typeface="Calibri" panose="020F0502020204030204" pitchFamily="34" charset="0"/>
                <a:cs typeface="Calibri" panose="020F0502020204030204" pitchFamily="34" charset="0"/>
              </a:rPr>
              <a:t>find_user</a:t>
            </a:r>
            <a:r>
              <a:rPr lang="en-IN" sz="2000" dirty="0">
                <a:latin typeface="Calibri" panose="020F0502020204030204" pitchFamily="34" charset="0"/>
                <a:cs typeface="Calibri" panose="020F0502020204030204" pitchFamily="34" charset="0"/>
              </a:rPr>
              <a:t>()  (find the user)</a:t>
            </a:r>
          </a:p>
          <a:p>
            <a:endParaRPr lang="en-IN" dirty="0"/>
          </a:p>
        </p:txBody>
      </p:sp>
    </p:spTree>
    <p:extLst>
      <p:ext uri="{BB962C8B-B14F-4D97-AF65-F5344CB8AC3E}">
        <p14:creationId xmlns:p14="http://schemas.microsoft.com/office/powerpoint/2010/main" val="43192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3DDB-650C-298D-9A82-B9D470166F41}"/>
              </a:ext>
            </a:extLst>
          </p:cNvPr>
          <p:cNvSpPr>
            <a:spLocks noGrp="1"/>
          </p:cNvSpPr>
          <p:nvPr>
            <p:ph type="title"/>
          </p:nvPr>
        </p:nvSpPr>
        <p:spPr>
          <a:xfrm>
            <a:off x="394447" y="764373"/>
            <a:ext cx="4249271" cy="1293028"/>
          </a:xfrm>
        </p:spPr>
        <p:txBody>
          <a:bodyPr>
            <a:normAutofit/>
          </a:bodyPr>
          <a:lstStyle/>
          <a:p>
            <a:r>
              <a:rPr lang="en-IN"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8124253-DA92-AE24-572B-BC6C02B95212}"/>
              </a:ext>
            </a:extLst>
          </p:cNvPr>
          <p:cNvSpPr>
            <a:spLocks noGrp="1"/>
          </p:cNvSpPr>
          <p:nvPr>
            <p:ph idx="1"/>
          </p:nvPr>
        </p:nvSpPr>
        <p:spPr>
          <a:xfrm>
            <a:off x="685801" y="2194560"/>
            <a:ext cx="5188526" cy="4024125"/>
          </a:xfrm>
        </p:spPr>
        <p:txBody>
          <a:bodyPr>
            <a:normAutofit/>
          </a:bodyPr>
          <a:lstStyle/>
          <a:p>
            <a:r>
              <a:rPr lang="en-US" sz="2000" dirty="0">
                <a:latin typeface="Calibri" panose="020F0502020204030204" pitchFamily="34" charset="0"/>
                <a:cs typeface="Calibri" panose="020F0502020204030204" pitchFamily="34" charset="0"/>
              </a:rPr>
              <a:t>Banking  Management  is a software for solving financial applications of a user in banking environment in order to nature the needs of an end banking admin by providing various ways to perform banking tasks .</a:t>
            </a:r>
          </a:p>
          <a:p>
            <a:r>
              <a:rPr lang="en-US" sz="2000" dirty="0">
                <a:latin typeface="Calibri" panose="020F0502020204030204" pitchFamily="34" charset="0"/>
                <a:cs typeface="Calibri" panose="020F0502020204030204" pitchFamily="34" charset="0"/>
              </a:rPr>
              <a:t>The bank management system is an application for maintaining a users account in a bank the system provides the access to the user to create an account , to login in an account , to check the balance and for changing the password. The access to the admin is to deposit withdraw transfer the cash from user account .</a:t>
            </a:r>
            <a:endParaRPr lang="en-IN"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F69885F-DF1F-E91D-47C5-B557C25D0E02}"/>
              </a:ext>
            </a:extLst>
          </p:cNvPr>
          <p:cNvPicPr>
            <a:picLocks noChangeAspect="1"/>
          </p:cNvPicPr>
          <p:nvPr/>
        </p:nvPicPr>
        <p:blipFill rotWithShape="1">
          <a:blip r:embed="rId2"/>
          <a:srcRect r="2962" b="43660"/>
          <a:stretch/>
        </p:blipFill>
        <p:spPr>
          <a:xfrm>
            <a:off x="5874327" y="1644072"/>
            <a:ext cx="6220897" cy="3324003"/>
          </a:xfrm>
          <a:prstGeom prst="rect">
            <a:avLst/>
          </a:prstGeom>
        </p:spPr>
      </p:pic>
    </p:spTree>
    <p:extLst>
      <p:ext uri="{BB962C8B-B14F-4D97-AF65-F5344CB8AC3E}">
        <p14:creationId xmlns:p14="http://schemas.microsoft.com/office/powerpoint/2010/main" val="269065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1C6D-11C3-00F5-5A65-6EC4825926D4}"/>
              </a:ext>
            </a:extLst>
          </p:cNvPr>
          <p:cNvSpPr>
            <a:spLocks noGrp="1"/>
          </p:cNvSpPr>
          <p:nvPr>
            <p:ph type="title"/>
          </p:nvPr>
        </p:nvSpPr>
        <p:spPr>
          <a:xfrm>
            <a:off x="932330" y="1030941"/>
            <a:ext cx="4688542" cy="1026460"/>
          </a:xfrm>
        </p:spPr>
        <p:txBody>
          <a:bodyPr/>
          <a:lstStyle/>
          <a:p>
            <a:r>
              <a:rPr lang="en-IN" dirty="0">
                <a:latin typeface="Calibri" panose="020F0502020204030204" pitchFamily="34" charset="0"/>
                <a:cs typeface="Calibri" panose="020F0502020204030204" pitchFamily="34" charset="0"/>
              </a:rPr>
              <a:t>Structure user</a:t>
            </a:r>
          </a:p>
        </p:txBody>
      </p:sp>
      <p:pic>
        <p:nvPicPr>
          <p:cNvPr id="5" name="Content Placeholder 4">
            <a:extLst>
              <a:ext uri="{FF2B5EF4-FFF2-40B4-BE49-F238E27FC236}">
                <a16:creationId xmlns:a16="http://schemas.microsoft.com/office/drawing/2014/main" id="{7C3275C1-98A0-3566-93C0-3979AAC857F3}"/>
              </a:ext>
            </a:extLst>
          </p:cNvPr>
          <p:cNvPicPr>
            <a:picLocks noGrp="1" noChangeAspect="1"/>
          </p:cNvPicPr>
          <p:nvPr>
            <p:ph idx="1"/>
          </p:nvPr>
        </p:nvPicPr>
        <p:blipFill>
          <a:blip r:embed="rId2"/>
          <a:stretch>
            <a:fillRect/>
          </a:stretch>
        </p:blipFill>
        <p:spPr>
          <a:xfrm>
            <a:off x="685800" y="2883119"/>
            <a:ext cx="9273988" cy="2645925"/>
          </a:xfrm>
        </p:spPr>
      </p:pic>
      <p:sp>
        <p:nvSpPr>
          <p:cNvPr id="6" name="TextBox 5">
            <a:extLst>
              <a:ext uri="{FF2B5EF4-FFF2-40B4-BE49-F238E27FC236}">
                <a16:creationId xmlns:a16="http://schemas.microsoft.com/office/drawing/2014/main" id="{E928F520-5293-8660-C818-908C644A1FB0}"/>
              </a:ext>
            </a:extLst>
          </p:cNvPr>
          <p:cNvSpPr txBox="1"/>
          <p:nvPr/>
        </p:nvSpPr>
        <p:spPr>
          <a:xfrm>
            <a:off x="685800" y="5970494"/>
            <a:ext cx="7310718" cy="677108"/>
          </a:xfrm>
          <a:prstGeom prst="rect">
            <a:avLst/>
          </a:prstGeom>
          <a:noFill/>
        </p:spPr>
        <p:txBody>
          <a:bodyPr wrap="square" rtlCol="0">
            <a:spAutoFit/>
          </a:bodyPr>
          <a:lstStyle/>
          <a:p>
            <a:r>
              <a:rPr lang="en-US" sz="2000" dirty="0">
                <a:solidFill>
                  <a:srgbClr val="24292F"/>
                </a:solidFill>
                <a:highlight>
                  <a:srgbClr val="FFFFFF"/>
                </a:highlight>
                <a:latin typeface="Calibri" panose="020F0502020204030204" pitchFamily="34" charset="0"/>
                <a:ea typeface="Times New Roman"/>
                <a:cs typeface="Calibri" panose="020F0502020204030204" pitchFamily="34" charset="0"/>
                <a:sym typeface="Times New Roman"/>
              </a:rPr>
              <a:t>We have a structure User and typedef it as user.</a:t>
            </a:r>
          </a:p>
          <a:p>
            <a:endParaRPr lang="en-IN" dirty="0"/>
          </a:p>
        </p:txBody>
      </p:sp>
    </p:spTree>
    <p:extLst>
      <p:ext uri="{BB962C8B-B14F-4D97-AF65-F5344CB8AC3E}">
        <p14:creationId xmlns:p14="http://schemas.microsoft.com/office/powerpoint/2010/main" val="2255366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01BD-5642-23B4-6AC4-3C945CB49D82}"/>
              </a:ext>
            </a:extLst>
          </p:cNvPr>
          <p:cNvSpPr>
            <a:spLocks noGrp="1"/>
          </p:cNvSpPr>
          <p:nvPr>
            <p:ph type="title"/>
          </p:nvPr>
        </p:nvSpPr>
        <p:spPr>
          <a:xfrm>
            <a:off x="277906" y="1299881"/>
            <a:ext cx="4338918" cy="757519"/>
          </a:xfrm>
        </p:spPr>
        <p:txBody>
          <a:bodyPr>
            <a:normAutofit/>
          </a:bodyPr>
          <a:lstStyle/>
          <a:p>
            <a:r>
              <a:rPr lang="en-IN" dirty="0">
                <a:latin typeface="Calibri" panose="020F0502020204030204" pitchFamily="34" charset="0"/>
                <a:cs typeface="Calibri" panose="020F0502020204030204" pitchFamily="34" charset="0"/>
              </a:rPr>
              <a:t>GITHUB LINK</a:t>
            </a:r>
          </a:p>
        </p:txBody>
      </p:sp>
      <p:sp>
        <p:nvSpPr>
          <p:cNvPr id="3" name="Content Placeholder 2">
            <a:extLst>
              <a:ext uri="{FF2B5EF4-FFF2-40B4-BE49-F238E27FC236}">
                <a16:creationId xmlns:a16="http://schemas.microsoft.com/office/drawing/2014/main" id="{65CB0042-0A0C-0136-C275-BB2EF822B5DE}"/>
              </a:ext>
            </a:extLst>
          </p:cNvPr>
          <p:cNvSpPr>
            <a:spLocks noGrp="1"/>
          </p:cNvSpPr>
          <p:nvPr>
            <p:ph idx="1"/>
          </p:nvPr>
        </p:nvSpPr>
        <p:spPr/>
        <p:txBody>
          <a:bodyPr/>
          <a:lstStyle/>
          <a:p>
            <a:pPr marL="0" indent="0">
              <a:buNone/>
            </a:pPr>
            <a:r>
              <a:rPr lang="en-IN" dirty="0"/>
              <a:t>https://github.com/Mannemtushara/Star-Bank-management-system</a:t>
            </a:r>
          </a:p>
        </p:txBody>
      </p:sp>
    </p:spTree>
    <p:extLst>
      <p:ext uri="{BB962C8B-B14F-4D97-AF65-F5344CB8AC3E}">
        <p14:creationId xmlns:p14="http://schemas.microsoft.com/office/powerpoint/2010/main" val="109954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DC39-A79E-3E8C-22E8-6AEA89F73630}"/>
              </a:ext>
            </a:extLst>
          </p:cNvPr>
          <p:cNvSpPr>
            <a:spLocks noGrp="1"/>
          </p:cNvSpPr>
          <p:nvPr>
            <p:ph type="title"/>
          </p:nvPr>
        </p:nvSpPr>
        <p:spPr>
          <a:xfrm>
            <a:off x="-1039906" y="1147481"/>
            <a:ext cx="6293224" cy="909919"/>
          </a:xfrm>
        </p:spPr>
        <p:txBody>
          <a:bodyPr/>
          <a:lstStyle/>
          <a:p>
            <a:r>
              <a:rPr lang="en-IN" dirty="0" err="1">
                <a:latin typeface="Calibri" panose="020F0502020204030204" pitchFamily="34" charset="0"/>
                <a:cs typeface="Calibri" panose="020F0502020204030204" pitchFamily="34" charset="0"/>
              </a:rPr>
              <a:t>Valgrind</a:t>
            </a:r>
            <a:r>
              <a:rPr lang="en-IN" dirty="0">
                <a:latin typeface="Calibri" panose="020F0502020204030204" pitchFamily="34" charset="0"/>
                <a:cs typeface="Calibri" panose="020F0502020204030204" pitchFamily="34" charset="0"/>
              </a:rPr>
              <a:t> report</a:t>
            </a:r>
          </a:p>
        </p:txBody>
      </p:sp>
      <p:pic>
        <p:nvPicPr>
          <p:cNvPr id="4" name="Picture 3">
            <a:extLst>
              <a:ext uri="{FF2B5EF4-FFF2-40B4-BE49-F238E27FC236}">
                <a16:creationId xmlns:a16="http://schemas.microsoft.com/office/drawing/2014/main" id="{D0E30EF2-80C7-E268-4231-EAEE5E0A9633}"/>
              </a:ext>
            </a:extLst>
          </p:cNvPr>
          <p:cNvPicPr>
            <a:picLocks noChangeAspect="1"/>
          </p:cNvPicPr>
          <p:nvPr/>
        </p:nvPicPr>
        <p:blipFill rotWithShape="1">
          <a:blip r:embed="rId2"/>
          <a:srcRect t="2376" r="752"/>
          <a:stretch/>
        </p:blipFill>
        <p:spPr>
          <a:xfrm>
            <a:off x="5550835" y="948904"/>
            <a:ext cx="5188884" cy="5638193"/>
          </a:xfrm>
          <a:prstGeom prst="rect">
            <a:avLst/>
          </a:prstGeom>
        </p:spPr>
      </p:pic>
    </p:spTree>
    <p:extLst>
      <p:ext uri="{BB962C8B-B14F-4D97-AF65-F5344CB8AC3E}">
        <p14:creationId xmlns:p14="http://schemas.microsoft.com/office/powerpoint/2010/main" val="554572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52A02-5A85-B0F1-FB60-6154F3C94AE2}"/>
              </a:ext>
            </a:extLst>
          </p:cNvPr>
          <p:cNvSpPr txBox="1"/>
          <p:nvPr/>
        </p:nvSpPr>
        <p:spPr>
          <a:xfrm>
            <a:off x="1945341" y="3059668"/>
            <a:ext cx="4715435" cy="830997"/>
          </a:xfrm>
          <a:prstGeom prst="rect">
            <a:avLst/>
          </a:prstGeom>
          <a:noFill/>
        </p:spPr>
        <p:txBody>
          <a:bodyPr wrap="square" rtlCol="0">
            <a:spAutoFit/>
          </a:bodyPr>
          <a:lstStyle/>
          <a:p>
            <a:r>
              <a:rPr lang="en-IN" sz="4800" dirty="0">
                <a:latin typeface="Calibri" panose="020F0502020204030204" pitchFamily="34" charset="0"/>
                <a:cs typeface="Calibri" panose="020F0502020204030204" pitchFamily="34" charset="0"/>
              </a:rPr>
              <a:t>THANK YOU</a:t>
            </a:r>
          </a:p>
        </p:txBody>
      </p:sp>
      <p:pic>
        <p:nvPicPr>
          <p:cNvPr id="4" name="Picture 3">
            <a:extLst>
              <a:ext uri="{FF2B5EF4-FFF2-40B4-BE49-F238E27FC236}">
                <a16:creationId xmlns:a16="http://schemas.microsoft.com/office/drawing/2014/main" id="{E42919D5-F512-EBC5-7008-5C7913DB29C9}"/>
              </a:ext>
            </a:extLst>
          </p:cNvPr>
          <p:cNvPicPr>
            <a:picLocks noChangeAspect="1"/>
          </p:cNvPicPr>
          <p:nvPr/>
        </p:nvPicPr>
        <p:blipFill>
          <a:blip r:embed="rId2"/>
          <a:stretch>
            <a:fillRect/>
          </a:stretch>
        </p:blipFill>
        <p:spPr>
          <a:xfrm>
            <a:off x="6485964" y="1431551"/>
            <a:ext cx="4715436" cy="4514850"/>
          </a:xfrm>
          <a:prstGeom prst="rect">
            <a:avLst/>
          </a:prstGeom>
        </p:spPr>
      </p:pic>
    </p:spTree>
    <p:extLst>
      <p:ext uri="{BB962C8B-B14F-4D97-AF65-F5344CB8AC3E}">
        <p14:creationId xmlns:p14="http://schemas.microsoft.com/office/powerpoint/2010/main" val="206787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D43D-2C4A-ED1B-7825-A6BD5C3F4ACC}"/>
              </a:ext>
            </a:extLst>
          </p:cNvPr>
          <p:cNvSpPr>
            <a:spLocks noGrp="1"/>
          </p:cNvSpPr>
          <p:nvPr>
            <p:ph type="title"/>
          </p:nvPr>
        </p:nvSpPr>
        <p:spPr>
          <a:xfrm>
            <a:off x="1039906" y="764373"/>
            <a:ext cx="3801035" cy="1293028"/>
          </a:xfrm>
        </p:spPr>
        <p:txBody>
          <a:bodyPr/>
          <a:lstStyle/>
          <a:p>
            <a:r>
              <a:rPr lang="en-IN" dirty="0">
                <a:latin typeface="Calibri" panose="020F0502020204030204" pitchFamily="34" charset="0"/>
                <a:cs typeface="Calibri" panose="020F0502020204030204" pitchFamily="34" charset="0"/>
              </a:rPr>
              <a:t>Requirements</a:t>
            </a:r>
          </a:p>
        </p:txBody>
      </p:sp>
      <p:sp>
        <p:nvSpPr>
          <p:cNvPr id="3" name="Content Placeholder 2">
            <a:extLst>
              <a:ext uri="{FF2B5EF4-FFF2-40B4-BE49-F238E27FC236}">
                <a16:creationId xmlns:a16="http://schemas.microsoft.com/office/drawing/2014/main" id="{9922C750-2ECF-61A3-C4CC-F52B51DC5147}"/>
              </a:ext>
            </a:extLst>
          </p:cNvPr>
          <p:cNvSpPr>
            <a:spLocks noGrp="1"/>
          </p:cNvSpPr>
          <p:nvPr>
            <p:ph idx="1"/>
          </p:nvPr>
        </p:nvSpPr>
        <p:spPr>
          <a:xfrm>
            <a:off x="685799" y="2608729"/>
            <a:ext cx="6692153" cy="3609956"/>
          </a:xfrm>
        </p:spPr>
        <p:txBody>
          <a:bodyPr>
            <a:normAutofit/>
          </a:bodyPr>
          <a:lstStyle/>
          <a:p>
            <a:r>
              <a:rPr lang="en-IN" sz="2000" dirty="0">
                <a:latin typeface="Calibri" panose="020F0502020204030204" pitchFamily="34" charset="0"/>
                <a:cs typeface="Calibri" panose="020F0502020204030204" pitchFamily="34" charset="0"/>
              </a:rPr>
              <a:t>Functional Requirements</a:t>
            </a:r>
          </a:p>
          <a:p>
            <a:r>
              <a:rPr lang="en-IN" sz="2000" dirty="0">
                <a:latin typeface="Calibri" panose="020F0502020204030204" pitchFamily="34" charset="0"/>
                <a:cs typeface="Calibri" panose="020F0502020204030204" pitchFamily="34" charset="0"/>
              </a:rPr>
              <a:t>Non functional Requirements</a:t>
            </a:r>
          </a:p>
          <a:p>
            <a:r>
              <a:rPr lang="en-IN" sz="2000" dirty="0">
                <a:latin typeface="Calibri" panose="020F0502020204030204" pitchFamily="34" charset="0"/>
                <a:cs typeface="Calibri" panose="020F0502020204030204" pitchFamily="34" charset="0"/>
              </a:rPr>
              <a:t>Technical Requirements</a:t>
            </a:r>
          </a:p>
        </p:txBody>
      </p:sp>
      <p:pic>
        <p:nvPicPr>
          <p:cNvPr id="4098" name="Picture 2">
            <a:extLst>
              <a:ext uri="{FF2B5EF4-FFF2-40B4-BE49-F238E27FC236}">
                <a16:creationId xmlns:a16="http://schemas.microsoft.com/office/drawing/2014/main" id="{596F5E00-7345-8E71-1CF8-3DA42E3D4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541" y="1108541"/>
            <a:ext cx="5493684" cy="385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44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1FC3-A256-05F2-FA6E-CABF246926E2}"/>
              </a:ext>
            </a:extLst>
          </p:cNvPr>
          <p:cNvSpPr>
            <a:spLocks noGrp="1"/>
          </p:cNvSpPr>
          <p:nvPr>
            <p:ph type="title"/>
          </p:nvPr>
        </p:nvSpPr>
        <p:spPr>
          <a:xfrm>
            <a:off x="-367553" y="1084729"/>
            <a:ext cx="6956612" cy="1308846"/>
          </a:xfrm>
        </p:spPr>
        <p:txBody>
          <a:bodyPr/>
          <a:lstStyle/>
          <a:p>
            <a:r>
              <a:rPr lang="en-IN" dirty="0">
                <a:latin typeface="Calibri" panose="020F0502020204030204" pitchFamily="34" charset="0"/>
                <a:cs typeface="Calibri" panose="020F0502020204030204" pitchFamily="34" charset="0"/>
              </a:rPr>
              <a:t>Functional requirements</a:t>
            </a:r>
          </a:p>
        </p:txBody>
      </p:sp>
      <p:graphicFrame>
        <p:nvGraphicFramePr>
          <p:cNvPr id="4" name="Content Placeholder 3">
            <a:extLst>
              <a:ext uri="{FF2B5EF4-FFF2-40B4-BE49-F238E27FC236}">
                <a16:creationId xmlns:a16="http://schemas.microsoft.com/office/drawing/2014/main" id="{528BE11F-62CE-562C-3FB5-CFA5654102F4}"/>
              </a:ext>
            </a:extLst>
          </p:cNvPr>
          <p:cNvGraphicFramePr>
            <a:graphicFrameLocks noGrp="1"/>
          </p:cNvGraphicFramePr>
          <p:nvPr>
            <p:ph idx="1"/>
            <p:extLst>
              <p:ext uri="{D42A27DB-BD31-4B8C-83A1-F6EECF244321}">
                <p14:modId xmlns:p14="http://schemas.microsoft.com/office/powerpoint/2010/main" val="865120980"/>
              </p:ext>
            </p:extLst>
          </p:nvPr>
        </p:nvGraphicFramePr>
        <p:xfrm>
          <a:off x="618565" y="2077384"/>
          <a:ext cx="10587317" cy="3961432"/>
        </p:xfrm>
        <a:graphic>
          <a:graphicData uri="http://schemas.openxmlformats.org/drawingml/2006/table">
            <a:tbl>
              <a:tblPr/>
              <a:tblGrid>
                <a:gridCol w="10587317">
                  <a:extLst>
                    <a:ext uri="{9D8B030D-6E8A-4147-A177-3AD203B41FA5}">
                      <a16:colId xmlns:a16="http://schemas.microsoft.com/office/drawing/2014/main" val="2708829815"/>
                    </a:ext>
                  </a:extLst>
                </a:gridCol>
              </a:tblGrid>
              <a:tr h="817438">
                <a:tc>
                  <a:txBody>
                    <a:bodyPr/>
                    <a:lstStyle/>
                    <a:p>
                      <a:pPr marL="342900" indent="-342900" algn="l" fontAlgn="b">
                        <a:buFont typeface="Arial" panose="020B0604020202020204" pitchFamily="34" charset="0"/>
                        <a:buChar char="•"/>
                      </a:pPr>
                      <a:r>
                        <a:rPr lang="en-US" sz="2000" b="0" i="0" u="none" strike="noStrike" dirty="0">
                          <a:effectLst/>
                          <a:latin typeface="Calibri" panose="020F0502020204030204" pitchFamily="34" charset="0"/>
                          <a:cs typeface="Calibri" panose="020F0502020204030204" pitchFamily="34" charset="0"/>
                        </a:rPr>
                        <a:t>Account opening can be done by entering </a:t>
                      </a:r>
                      <a:r>
                        <a:rPr lang="en-US" sz="2000" b="0" i="0" u="none" strike="noStrike" dirty="0" err="1">
                          <a:effectLst/>
                          <a:latin typeface="Calibri" panose="020F0502020204030204" pitchFamily="34" charset="0"/>
                          <a:cs typeface="Calibri" panose="020F0502020204030204" pitchFamily="34" charset="0"/>
                        </a:rPr>
                        <a:t>aadhar</a:t>
                      </a:r>
                      <a:r>
                        <a:rPr lang="en-US" sz="2000" b="0" i="0" u="none" strike="noStrike" dirty="0">
                          <a:effectLst/>
                          <a:latin typeface="Calibri" panose="020F0502020204030204" pitchFamily="34" charset="0"/>
                          <a:cs typeface="Calibri" panose="020F0502020204030204" pitchFamily="34" charset="0"/>
                        </a:rPr>
                        <a:t> no and this number should be used as an account number. Every </a:t>
                      </a:r>
                      <a:r>
                        <a:rPr lang="en-US" sz="2000" b="0" i="0" u="none" strike="noStrike" dirty="0" err="1">
                          <a:effectLst/>
                          <a:latin typeface="Calibri" panose="020F0502020204030204" pitchFamily="34" charset="0"/>
                          <a:cs typeface="Calibri" panose="020F0502020204030204" pitchFamily="34" charset="0"/>
                        </a:rPr>
                        <a:t>aadhar</a:t>
                      </a:r>
                      <a:r>
                        <a:rPr lang="en-US" sz="2000" b="0" i="0" u="none" strike="noStrike" dirty="0">
                          <a:effectLst/>
                          <a:latin typeface="Calibri" panose="020F0502020204030204" pitchFamily="34" charset="0"/>
                          <a:cs typeface="Calibri" panose="020F0502020204030204" pitchFamily="34" charset="0"/>
                        </a:rPr>
                        <a:t> no. entered should be unique.</a:t>
                      </a:r>
                    </a:p>
                  </a:txBody>
                  <a:tcPr marL="7620" marR="7620" marT="7620" marB="0" anchor="b">
                    <a:lnL>
                      <a:noFill/>
                    </a:lnL>
                    <a:lnR>
                      <a:noFill/>
                    </a:lnR>
                    <a:lnT>
                      <a:noFill/>
                    </a:lnT>
                    <a:lnB>
                      <a:noFill/>
                    </a:lnB>
                  </a:tcPr>
                </a:tc>
                <a:extLst>
                  <a:ext uri="{0D108BD9-81ED-4DB2-BD59-A6C34878D82A}">
                    <a16:rowId xmlns:a16="http://schemas.microsoft.com/office/drawing/2014/main" val="2740181628"/>
                  </a:ext>
                </a:extLst>
              </a:tr>
              <a:tr h="817438">
                <a:tc>
                  <a:txBody>
                    <a:bodyPr/>
                    <a:lstStyle/>
                    <a:p>
                      <a:pPr marL="342900" indent="-342900" algn="l" fontAlgn="b">
                        <a:buFont typeface="Arial" panose="020B0604020202020204" pitchFamily="34" charset="0"/>
                        <a:buChar char="•"/>
                      </a:pPr>
                      <a:r>
                        <a:rPr lang="en-US" sz="2000" b="0" i="0" u="none" strike="noStrike" dirty="0">
                          <a:effectLst/>
                          <a:latin typeface="Calibri" panose="020F0502020204030204" pitchFamily="34" charset="0"/>
                          <a:cs typeface="Calibri" panose="020F0502020204030204" pitchFamily="34" charset="0"/>
                        </a:rPr>
                        <a:t>During account opening the customer maintains minimum balance for SA 5000 and CA 10000.</a:t>
                      </a:r>
                    </a:p>
                  </a:txBody>
                  <a:tcPr marL="7620" marR="7620" marT="7620" marB="0" anchor="b">
                    <a:lnL>
                      <a:noFill/>
                    </a:lnL>
                    <a:lnR>
                      <a:noFill/>
                    </a:lnR>
                    <a:lnT>
                      <a:noFill/>
                    </a:lnT>
                    <a:lnB>
                      <a:noFill/>
                    </a:lnB>
                  </a:tcPr>
                </a:tc>
                <a:extLst>
                  <a:ext uri="{0D108BD9-81ED-4DB2-BD59-A6C34878D82A}">
                    <a16:rowId xmlns:a16="http://schemas.microsoft.com/office/drawing/2014/main" val="4183263511"/>
                  </a:ext>
                </a:extLst>
              </a:tr>
              <a:tr h="628799">
                <a:tc>
                  <a:txBody>
                    <a:bodyPr/>
                    <a:lstStyle/>
                    <a:p>
                      <a:pPr marL="342900" indent="-342900" algn="l" fontAlgn="b">
                        <a:buFont typeface="Arial" panose="020B0604020202020204" pitchFamily="34" charset="0"/>
                        <a:buChar char="•"/>
                      </a:pPr>
                      <a:r>
                        <a:rPr lang="en-US" sz="2000" b="0" i="0" u="none" strike="noStrike">
                          <a:solidFill>
                            <a:srgbClr val="000000"/>
                          </a:solidFill>
                          <a:effectLst/>
                          <a:latin typeface="Calibri" panose="020F0502020204030204" pitchFamily="34" charset="0"/>
                          <a:cs typeface="Calibri" panose="020F0502020204030204" pitchFamily="34" charset="0"/>
                        </a:rPr>
                        <a:t>During account opening the customer need to choose his password which will be used at the time of login.</a:t>
                      </a:r>
                    </a:p>
                  </a:txBody>
                  <a:tcPr marL="7620" marR="7620" marT="7620" marB="0" anchor="b">
                    <a:lnL>
                      <a:noFill/>
                    </a:lnL>
                    <a:lnR>
                      <a:noFill/>
                    </a:lnR>
                    <a:lnT>
                      <a:noFill/>
                    </a:lnT>
                    <a:lnB>
                      <a:noFill/>
                    </a:lnB>
                  </a:tcPr>
                </a:tc>
                <a:extLst>
                  <a:ext uri="{0D108BD9-81ED-4DB2-BD59-A6C34878D82A}">
                    <a16:rowId xmlns:a16="http://schemas.microsoft.com/office/drawing/2014/main" val="3645334122"/>
                  </a:ext>
                </a:extLst>
              </a:tr>
              <a:tr h="628799">
                <a:tc>
                  <a:txBody>
                    <a:bodyPr/>
                    <a:lstStyle/>
                    <a:p>
                      <a:pPr marL="342900" indent="-342900" algn="l" fontAlgn="b">
                        <a:buFont typeface="Arial" panose="020B0604020202020204" pitchFamily="34" charset="0"/>
                        <a:buChar char="•"/>
                      </a:pPr>
                      <a:r>
                        <a:rPr lang="en-US" sz="2000" b="0" i="0" u="none" strike="noStrike">
                          <a:effectLst/>
                          <a:latin typeface="Calibri" panose="020F0502020204030204" pitchFamily="34" charset="0"/>
                          <a:cs typeface="Calibri" panose="020F0502020204030204" pitchFamily="34" charset="0"/>
                        </a:rPr>
                        <a:t>After login the customer is also allowed to change his password.</a:t>
                      </a:r>
                    </a:p>
                  </a:txBody>
                  <a:tcPr marL="7620" marR="7620" marT="7620" marB="0" anchor="b">
                    <a:lnL>
                      <a:noFill/>
                    </a:lnL>
                    <a:lnR>
                      <a:noFill/>
                    </a:lnR>
                    <a:lnT>
                      <a:noFill/>
                    </a:lnT>
                    <a:lnB>
                      <a:noFill/>
                    </a:lnB>
                  </a:tcPr>
                </a:tc>
                <a:extLst>
                  <a:ext uri="{0D108BD9-81ED-4DB2-BD59-A6C34878D82A}">
                    <a16:rowId xmlns:a16="http://schemas.microsoft.com/office/drawing/2014/main" val="313454239"/>
                  </a:ext>
                </a:extLst>
              </a:tr>
              <a:tr h="628799">
                <a:tc>
                  <a:txBody>
                    <a:bodyPr/>
                    <a:lstStyle/>
                    <a:p>
                      <a:pPr marL="342900" indent="-342900" algn="l" fontAlgn="b">
                        <a:buFont typeface="Arial" panose="020B0604020202020204" pitchFamily="34" charset="0"/>
                        <a:buChar char="•"/>
                      </a:pPr>
                      <a:r>
                        <a:rPr lang="en-US" sz="2000" b="0" i="0" u="none" strike="noStrike">
                          <a:effectLst/>
                          <a:latin typeface="Calibri" panose="020F0502020204030204" pitchFamily="34" charset="0"/>
                          <a:cs typeface="Calibri" panose="020F0502020204030204" pitchFamily="34" charset="0"/>
                        </a:rPr>
                        <a:t>If the balance is &lt;=Minimum balance the withdrawl transaction should not be allowed.</a:t>
                      </a:r>
                    </a:p>
                  </a:txBody>
                  <a:tcPr marL="7620" marR="7620" marT="7620" marB="0" anchor="b">
                    <a:lnL>
                      <a:noFill/>
                    </a:lnL>
                    <a:lnR>
                      <a:noFill/>
                    </a:lnR>
                    <a:lnT>
                      <a:noFill/>
                    </a:lnT>
                    <a:lnB>
                      <a:noFill/>
                    </a:lnB>
                  </a:tcPr>
                </a:tc>
                <a:extLst>
                  <a:ext uri="{0D108BD9-81ED-4DB2-BD59-A6C34878D82A}">
                    <a16:rowId xmlns:a16="http://schemas.microsoft.com/office/drawing/2014/main" val="3494015819"/>
                  </a:ext>
                </a:extLst>
              </a:tr>
              <a:tr h="440159">
                <a:tc>
                  <a:txBody>
                    <a:bodyPr/>
                    <a:lstStyle/>
                    <a:p>
                      <a:pPr marL="342900" indent="-342900" algn="l" fontAlgn="b">
                        <a:buFont typeface="Arial" panose="020B0604020202020204" pitchFamily="34" charset="0"/>
                        <a:buChar char="•"/>
                      </a:pPr>
                      <a:r>
                        <a:rPr lang="en-US" sz="2000" b="0" i="0" u="none" strike="noStrike" dirty="0">
                          <a:effectLst/>
                          <a:latin typeface="Calibri" panose="020F0502020204030204" pitchFamily="34" charset="0"/>
                          <a:cs typeface="Calibri" panose="020F0502020204030204" pitchFamily="34" charset="0"/>
                        </a:rPr>
                        <a:t>Ensure proper validation across all entries.</a:t>
                      </a:r>
                    </a:p>
                  </a:txBody>
                  <a:tcPr marL="7620" marR="7620" marT="7620" marB="0" anchor="b">
                    <a:lnL>
                      <a:noFill/>
                    </a:lnL>
                    <a:lnR>
                      <a:noFill/>
                    </a:lnR>
                    <a:lnT>
                      <a:noFill/>
                    </a:lnT>
                    <a:lnB>
                      <a:noFill/>
                    </a:lnB>
                  </a:tcPr>
                </a:tc>
                <a:extLst>
                  <a:ext uri="{0D108BD9-81ED-4DB2-BD59-A6C34878D82A}">
                    <a16:rowId xmlns:a16="http://schemas.microsoft.com/office/drawing/2014/main" val="3152923614"/>
                  </a:ext>
                </a:extLst>
              </a:tr>
            </a:tbl>
          </a:graphicData>
        </a:graphic>
      </p:graphicFrame>
    </p:spTree>
    <p:extLst>
      <p:ext uri="{BB962C8B-B14F-4D97-AF65-F5344CB8AC3E}">
        <p14:creationId xmlns:p14="http://schemas.microsoft.com/office/powerpoint/2010/main" val="20272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F76B-F42E-E252-8539-F0ADA2FA0D8F}"/>
              </a:ext>
            </a:extLst>
          </p:cNvPr>
          <p:cNvSpPr>
            <a:spLocks noGrp="1"/>
          </p:cNvSpPr>
          <p:nvPr>
            <p:ph type="title"/>
          </p:nvPr>
        </p:nvSpPr>
        <p:spPr>
          <a:xfrm>
            <a:off x="-502023" y="1066799"/>
            <a:ext cx="8373036" cy="990601"/>
          </a:xfrm>
        </p:spPr>
        <p:txBody>
          <a:bodyPr/>
          <a:lstStyle/>
          <a:p>
            <a:r>
              <a:rPr lang="en-IN" dirty="0">
                <a:latin typeface="Calibri" panose="020F0502020204030204" pitchFamily="34" charset="0"/>
                <a:cs typeface="Calibri" panose="020F0502020204030204" pitchFamily="34" charset="0"/>
              </a:rPr>
              <a:t>Non functional </a:t>
            </a:r>
            <a:r>
              <a:rPr lang="en-IN" dirty="0" err="1">
                <a:latin typeface="Calibri" panose="020F0502020204030204" pitchFamily="34" charset="0"/>
                <a:cs typeface="Calibri" panose="020F0502020204030204" pitchFamily="34" charset="0"/>
              </a:rPr>
              <a:t>requiremnets</a:t>
            </a:r>
            <a:endParaRPr lang="en-IN" dirty="0">
              <a:latin typeface="Calibri" panose="020F0502020204030204" pitchFamily="34" charset="0"/>
              <a:cs typeface="Calibri" panose="020F0502020204030204" pitchFamily="34" charset="0"/>
            </a:endParaRPr>
          </a:p>
        </p:txBody>
      </p:sp>
      <p:graphicFrame>
        <p:nvGraphicFramePr>
          <p:cNvPr id="10" name="Content Placeholder 9">
            <a:extLst>
              <a:ext uri="{FF2B5EF4-FFF2-40B4-BE49-F238E27FC236}">
                <a16:creationId xmlns:a16="http://schemas.microsoft.com/office/drawing/2014/main" id="{E23D3335-0F93-418E-1D3A-566A515D6B5E}"/>
              </a:ext>
            </a:extLst>
          </p:cNvPr>
          <p:cNvGraphicFramePr>
            <a:graphicFrameLocks noGrp="1"/>
          </p:cNvGraphicFramePr>
          <p:nvPr>
            <p:ph idx="1"/>
            <p:extLst>
              <p:ext uri="{D42A27DB-BD31-4B8C-83A1-F6EECF244321}">
                <p14:modId xmlns:p14="http://schemas.microsoft.com/office/powerpoint/2010/main" val="3195029124"/>
              </p:ext>
            </p:extLst>
          </p:nvPr>
        </p:nvGraphicFramePr>
        <p:xfrm>
          <a:off x="779929" y="2057400"/>
          <a:ext cx="9762565" cy="4298576"/>
        </p:xfrm>
        <a:graphic>
          <a:graphicData uri="http://schemas.openxmlformats.org/drawingml/2006/table">
            <a:tbl>
              <a:tblPr/>
              <a:tblGrid>
                <a:gridCol w="9762565">
                  <a:extLst>
                    <a:ext uri="{9D8B030D-6E8A-4147-A177-3AD203B41FA5}">
                      <a16:colId xmlns:a16="http://schemas.microsoft.com/office/drawing/2014/main" val="2959509836"/>
                    </a:ext>
                  </a:extLst>
                </a:gridCol>
              </a:tblGrid>
              <a:tr h="859715">
                <a:tc>
                  <a:txBody>
                    <a:bodyPr/>
                    <a:lstStyle/>
                    <a:p>
                      <a:pPr marL="342900" indent="-342900" algn="l" fontAlgn="b">
                        <a:buFont typeface="Arial" panose="020B0604020202020204" pitchFamily="34" charset="0"/>
                        <a:buChar char="•"/>
                      </a:pPr>
                      <a:r>
                        <a:rPr lang="en-US" sz="2000" b="0" i="0" u="none" strike="noStrike">
                          <a:effectLst/>
                          <a:latin typeface="Calibri" panose="020F0502020204030204" pitchFamily="34" charset="0"/>
                          <a:cs typeface="Calibri" panose="020F0502020204030204" pitchFamily="34" charset="0"/>
                        </a:rPr>
                        <a:t>Multi-file multi-directory solution is expected. Modular and maintainable code (comments) and all coding standards should be followed.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497045"/>
                  </a:ext>
                </a:extLst>
              </a:tr>
              <a:tr h="859715">
                <a:tc>
                  <a:txBody>
                    <a:bodyPr/>
                    <a:lstStyle/>
                    <a:p>
                      <a:pPr marL="342900" indent="-342900" algn="l" fontAlgn="b">
                        <a:buFont typeface="Arial" panose="020B0604020202020204" pitchFamily="34" charset="0"/>
                        <a:buChar char="•"/>
                      </a:pPr>
                      <a:r>
                        <a:rPr lang="en-US" sz="2000" b="1" i="0" u="none" strike="noStrike">
                          <a:solidFill>
                            <a:srgbClr val="000000"/>
                          </a:solidFill>
                          <a:effectLst/>
                          <a:latin typeface="Calibri" panose="020F0502020204030204" pitchFamily="34" charset="0"/>
                          <a:cs typeface="Calibri" panose="020F0502020204030204" pitchFamily="34" charset="0"/>
                        </a:rPr>
                        <a:t>makefile </a:t>
                      </a:r>
                      <a:r>
                        <a:rPr lang="en-US" sz="2000" b="0" i="0" u="none" strike="noStrike">
                          <a:solidFill>
                            <a:srgbClr val="000000"/>
                          </a:solidFill>
                          <a:effectLst/>
                          <a:latin typeface="Calibri" panose="020F0502020204030204" pitchFamily="34" charset="0"/>
                          <a:cs typeface="Calibri" panose="020F0502020204030204" pitchFamily="34" charset="0"/>
                        </a:rPr>
                        <a:t>to build application. Two-step compilation process - .o and then executable should be generated.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1730602"/>
                  </a:ext>
                </a:extLst>
              </a:tr>
              <a:tr h="859715">
                <a:tc>
                  <a:txBody>
                    <a:bodyPr/>
                    <a:lstStyle/>
                    <a:p>
                      <a:pPr marL="342900" indent="-342900" algn="l" fontAlgn="b">
                        <a:buFont typeface="Arial" panose="020B0604020202020204" pitchFamily="34" charset="0"/>
                        <a:buChar char="•"/>
                      </a:pPr>
                      <a:r>
                        <a:rPr lang="en-US" sz="2000" b="0" i="0" u="none" strike="noStrike">
                          <a:solidFill>
                            <a:srgbClr val="000000"/>
                          </a:solidFill>
                          <a:effectLst/>
                          <a:latin typeface="Calibri" panose="020F0502020204030204" pitchFamily="34" charset="0"/>
                          <a:cs typeface="Calibri" panose="020F0502020204030204" pitchFamily="34" charset="0"/>
                        </a:rPr>
                        <a:t>Use </a:t>
                      </a:r>
                      <a:r>
                        <a:rPr lang="en-US" sz="2000" b="1" i="0" u="none" strike="noStrike">
                          <a:solidFill>
                            <a:srgbClr val="000000"/>
                          </a:solidFill>
                          <a:effectLst/>
                          <a:latin typeface="Calibri" panose="020F0502020204030204" pitchFamily="34" charset="0"/>
                          <a:cs typeface="Calibri" panose="020F0502020204030204" pitchFamily="34" charset="0"/>
                        </a:rPr>
                        <a:t>valgrind tool</a:t>
                      </a:r>
                      <a:r>
                        <a:rPr lang="en-US" sz="2000" b="0" i="0" u="none" strike="noStrike">
                          <a:solidFill>
                            <a:srgbClr val="000000"/>
                          </a:solidFill>
                          <a:effectLst/>
                          <a:latin typeface="Calibri" panose="020F0502020204030204" pitchFamily="34" charset="0"/>
                          <a:cs typeface="Calibri" panose="020F0502020204030204" pitchFamily="34" charset="0"/>
                        </a:rPr>
                        <a:t> on application executable to detect memory leak. Final valgrind report to be submitted in “reports” directory.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1272391"/>
                  </a:ext>
                </a:extLst>
              </a:tr>
              <a:tr h="429858">
                <a:tc>
                  <a:txBody>
                    <a:bodyPr/>
                    <a:lstStyle/>
                    <a:p>
                      <a:pPr marL="342900" indent="-342900" algn="l" fontAlgn="b">
                        <a:buFont typeface="Arial" panose="020B0604020202020204" pitchFamily="34" charset="0"/>
                        <a:buChar char="•"/>
                      </a:pPr>
                      <a:r>
                        <a:rPr lang="en-US" sz="2000" b="0" i="0" u="none" strike="noStrike">
                          <a:effectLst/>
                          <a:latin typeface="Calibri" panose="020F0502020204030204" pitchFamily="34" charset="0"/>
                          <a:cs typeface="Calibri" panose="020F0502020204030204" pitchFamily="34" charset="0"/>
                        </a:rPr>
                        <a:t>use </a:t>
                      </a:r>
                      <a:r>
                        <a:rPr lang="en-US" sz="2000" b="1" i="0" u="none" strike="noStrike">
                          <a:effectLst/>
                          <a:latin typeface="Calibri" panose="020F0502020204030204" pitchFamily="34" charset="0"/>
                          <a:cs typeface="Calibri" panose="020F0502020204030204" pitchFamily="34" charset="0"/>
                        </a:rPr>
                        <a:t>ctags tool</a:t>
                      </a:r>
                      <a:r>
                        <a:rPr lang="en-US" sz="2000" b="0" i="0" u="none" strike="noStrike">
                          <a:effectLst/>
                          <a:latin typeface="Calibri" panose="020F0502020204030204" pitchFamily="34" charset="0"/>
                          <a:cs typeface="Calibri" panose="020F0502020204030204" pitchFamily="34" charset="0"/>
                        </a:rPr>
                        <a:t> to navigate between the files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47667719"/>
                  </a:ext>
                </a:extLst>
              </a:tr>
              <a:tr h="859715">
                <a:tc>
                  <a:txBody>
                    <a:bodyPr/>
                    <a:lstStyle/>
                    <a:p>
                      <a:pPr marL="342900" indent="-342900" algn="l" fontAlgn="b">
                        <a:buFont typeface="Arial" panose="020B0604020202020204" pitchFamily="34" charset="0"/>
                        <a:buChar char="•"/>
                      </a:pPr>
                      <a:r>
                        <a:rPr lang="en-US" sz="2000" b="0" i="0" u="none" strike="noStrike">
                          <a:effectLst/>
                          <a:latin typeface="Calibri" panose="020F0502020204030204" pitchFamily="34" charset="0"/>
                          <a:cs typeface="Calibri" panose="020F0502020204030204" pitchFamily="34" charset="0"/>
                        </a:rPr>
                        <a:t>Level 0 DFD (context diagram), Level 1 DFD, Flow diagram and pseudocode for 2 complex functions logic.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82270857"/>
                  </a:ext>
                </a:extLst>
              </a:tr>
              <a:tr h="429858">
                <a:tc>
                  <a:txBody>
                    <a:bodyPr/>
                    <a:lstStyle/>
                    <a:p>
                      <a:pPr marL="342900" indent="-342900" algn="l" fontAlgn="b">
                        <a:buFont typeface="Arial" panose="020B0604020202020204" pitchFamily="34" charset="0"/>
                        <a:buChar char="•"/>
                      </a:pPr>
                      <a:r>
                        <a:rPr lang="en-IN" sz="2000" b="0" i="0" u="none" strike="noStrike" dirty="0">
                          <a:effectLst/>
                          <a:latin typeface="Calibri" panose="020F0502020204030204" pitchFamily="34" charset="0"/>
                          <a:cs typeface="Calibri" panose="020F0502020204030204" pitchFamily="34" charset="0"/>
                        </a:rPr>
                        <a:t>RTM, Plan, Presentation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5691751"/>
                  </a:ext>
                </a:extLst>
              </a:tr>
            </a:tbl>
          </a:graphicData>
        </a:graphic>
      </p:graphicFrame>
    </p:spTree>
    <p:extLst>
      <p:ext uri="{BB962C8B-B14F-4D97-AF65-F5344CB8AC3E}">
        <p14:creationId xmlns:p14="http://schemas.microsoft.com/office/powerpoint/2010/main" val="310482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A27-3AF1-650E-2570-088E736A54D4}"/>
              </a:ext>
            </a:extLst>
          </p:cNvPr>
          <p:cNvSpPr>
            <a:spLocks noGrp="1"/>
          </p:cNvSpPr>
          <p:nvPr>
            <p:ph type="title"/>
          </p:nvPr>
        </p:nvSpPr>
        <p:spPr>
          <a:xfrm>
            <a:off x="-304800" y="1066799"/>
            <a:ext cx="6741459" cy="990601"/>
          </a:xfrm>
        </p:spPr>
        <p:txBody>
          <a:bodyPr>
            <a:normAutofit/>
          </a:bodyPr>
          <a:lstStyle/>
          <a:p>
            <a:r>
              <a:rPr lang="en-IN" dirty="0">
                <a:latin typeface="Calibri" panose="020F0502020204030204" pitchFamily="34" charset="0"/>
                <a:cs typeface="Calibri" panose="020F0502020204030204" pitchFamily="34" charset="0"/>
              </a:rPr>
              <a:t>Technical Requirements</a:t>
            </a:r>
          </a:p>
        </p:txBody>
      </p:sp>
      <p:sp>
        <p:nvSpPr>
          <p:cNvPr id="19" name="Content Placeholder 18">
            <a:extLst>
              <a:ext uri="{FF2B5EF4-FFF2-40B4-BE49-F238E27FC236}">
                <a16:creationId xmlns:a16="http://schemas.microsoft.com/office/drawing/2014/main" id="{871E86F6-F524-FEF2-9256-3616820C1A49}"/>
              </a:ext>
            </a:extLst>
          </p:cNvPr>
          <p:cNvSpPr>
            <a:spLocks noGrp="1"/>
          </p:cNvSpPr>
          <p:nvPr>
            <p:ph idx="1"/>
          </p:nvPr>
        </p:nvSpPr>
        <p:spPr/>
        <p:txBody>
          <a:bodyPr>
            <a:normAutofit/>
          </a:bodyPr>
          <a:lstStyle/>
          <a:p>
            <a:r>
              <a:rPr lang="en-IN" sz="2000" dirty="0">
                <a:latin typeface="Calibri" panose="020F0502020204030204" pitchFamily="34" charset="0"/>
                <a:cs typeface="Calibri" panose="020F0502020204030204" pitchFamily="34" charset="0"/>
              </a:rPr>
              <a:t>C programming language</a:t>
            </a:r>
          </a:p>
          <a:p>
            <a:pPr marL="0" indent="0">
              <a:buNone/>
            </a:pPr>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Use file input output operations to read and write the customer and transaction details</a:t>
            </a:r>
          </a:p>
          <a:p>
            <a:pPr marL="0" indent="0">
              <a:buNone/>
            </a:pPr>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Use data structure of your choice and dynamic memory allocation for all operations</a:t>
            </a:r>
          </a:p>
        </p:txBody>
      </p:sp>
    </p:spTree>
    <p:extLst>
      <p:ext uri="{BB962C8B-B14F-4D97-AF65-F5344CB8AC3E}">
        <p14:creationId xmlns:p14="http://schemas.microsoft.com/office/powerpoint/2010/main" val="208345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ED1E5C-175D-FB1D-D9D1-B45A2B821189}"/>
              </a:ext>
            </a:extLst>
          </p:cNvPr>
          <p:cNvSpPr/>
          <p:nvPr/>
        </p:nvSpPr>
        <p:spPr>
          <a:xfrm>
            <a:off x="4831976" y="600635"/>
            <a:ext cx="1443318" cy="62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FF96426-F874-8559-5721-915DC6D343A6}"/>
              </a:ext>
            </a:extLst>
          </p:cNvPr>
          <p:cNvSpPr txBox="1"/>
          <p:nvPr/>
        </p:nvSpPr>
        <p:spPr>
          <a:xfrm>
            <a:off x="5002306" y="744071"/>
            <a:ext cx="1201270" cy="369332"/>
          </a:xfrm>
          <a:prstGeom prst="rect">
            <a:avLst/>
          </a:prstGeom>
          <a:noFill/>
        </p:spPr>
        <p:txBody>
          <a:bodyPr wrap="square" rtlCol="0">
            <a:spAutoFit/>
          </a:bodyPr>
          <a:lstStyle/>
          <a:p>
            <a:r>
              <a:rPr lang="en-IN" dirty="0"/>
              <a:t>  start</a:t>
            </a:r>
          </a:p>
        </p:txBody>
      </p:sp>
      <p:cxnSp>
        <p:nvCxnSpPr>
          <p:cNvPr id="5" name="Straight Connector 4">
            <a:extLst>
              <a:ext uri="{FF2B5EF4-FFF2-40B4-BE49-F238E27FC236}">
                <a16:creationId xmlns:a16="http://schemas.microsoft.com/office/drawing/2014/main" id="{BAA58BE6-1BD1-83E2-197D-76D76BE5E041}"/>
              </a:ext>
            </a:extLst>
          </p:cNvPr>
          <p:cNvCxnSpPr>
            <a:stCxn id="2" idx="2"/>
          </p:cNvCxnSpPr>
          <p:nvPr/>
        </p:nvCxnSpPr>
        <p:spPr>
          <a:xfrm>
            <a:off x="5553635" y="1228165"/>
            <a:ext cx="13447" cy="439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67EA64-3652-41F2-6B76-B31090FCA7EC}"/>
              </a:ext>
            </a:extLst>
          </p:cNvPr>
          <p:cNvCxnSpPr>
            <a:cxnSpLocks/>
          </p:cNvCxnSpPr>
          <p:nvPr/>
        </p:nvCxnSpPr>
        <p:spPr>
          <a:xfrm>
            <a:off x="5567082" y="1667435"/>
            <a:ext cx="3218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2B9170-1046-0757-C5D6-C80BA559DA0B}"/>
              </a:ext>
            </a:extLst>
          </p:cNvPr>
          <p:cNvCxnSpPr>
            <a:cxnSpLocks/>
          </p:cNvCxnSpPr>
          <p:nvPr/>
        </p:nvCxnSpPr>
        <p:spPr>
          <a:xfrm flipH="1">
            <a:off x="2662518" y="1667435"/>
            <a:ext cx="28911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7A2EE1-C342-673D-D684-A7B968D161C1}"/>
              </a:ext>
            </a:extLst>
          </p:cNvPr>
          <p:cNvCxnSpPr>
            <a:cxnSpLocks/>
          </p:cNvCxnSpPr>
          <p:nvPr/>
        </p:nvCxnSpPr>
        <p:spPr>
          <a:xfrm>
            <a:off x="8785412" y="1667435"/>
            <a:ext cx="0" cy="40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C09268-B945-581A-8E00-EA59DCB8ACD4}"/>
              </a:ext>
            </a:extLst>
          </p:cNvPr>
          <p:cNvCxnSpPr/>
          <p:nvPr/>
        </p:nvCxnSpPr>
        <p:spPr>
          <a:xfrm>
            <a:off x="2662518" y="1667435"/>
            <a:ext cx="0" cy="4840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5B098EE-8505-8FEA-711A-0C018B73DB63}"/>
              </a:ext>
            </a:extLst>
          </p:cNvPr>
          <p:cNvSpPr/>
          <p:nvPr/>
        </p:nvSpPr>
        <p:spPr>
          <a:xfrm>
            <a:off x="2026026" y="1985686"/>
            <a:ext cx="1156446" cy="6364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F8DC6DE9-C6DC-EEA1-1C5B-21CD4BBC08BF}"/>
              </a:ext>
            </a:extLst>
          </p:cNvPr>
          <p:cNvSpPr txBox="1"/>
          <p:nvPr/>
        </p:nvSpPr>
        <p:spPr>
          <a:xfrm>
            <a:off x="2026026" y="2151529"/>
            <a:ext cx="1156446" cy="369332"/>
          </a:xfrm>
          <a:prstGeom prst="rect">
            <a:avLst/>
          </a:prstGeom>
          <a:noFill/>
        </p:spPr>
        <p:txBody>
          <a:bodyPr wrap="square" rtlCol="0">
            <a:spAutoFit/>
          </a:bodyPr>
          <a:lstStyle/>
          <a:p>
            <a:r>
              <a:rPr lang="en-IN" dirty="0"/>
              <a:t>  User</a:t>
            </a:r>
          </a:p>
        </p:txBody>
      </p:sp>
      <p:sp>
        <p:nvSpPr>
          <p:cNvPr id="19" name="Rectangle 18">
            <a:extLst>
              <a:ext uri="{FF2B5EF4-FFF2-40B4-BE49-F238E27FC236}">
                <a16:creationId xmlns:a16="http://schemas.microsoft.com/office/drawing/2014/main" id="{5CC18EAA-7D3F-68FB-868D-F27FF89F1202}"/>
              </a:ext>
            </a:extLst>
          </p:cNvPr>
          <p:cNvSpPr/>
          <p:nvPr/>
        </p:nvSpPr>
        <p:spPr>
          <a:xfrm>
            <a:off x="8292353" y="2106707"/>
            <a:ext cx="1156438" cy="600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7E130526-9EB9-BDF8-1F0A-19F699F6CE10}"/>
              </a:ext>
            </a:extLst>
          </p:cNvPr>
          <p:cNvSpPr txBox="1"/>
          <p:nvPr/>
        </p:nvSpPr>
        <p:spPr>
          <a:xfrm>
            <a:off x="8453717" y="2303932"/>
            <a:ext cx="995073" cy="369332"/>
          </a:xfrm>
          <a:prstGeom prst="rect">
            <a:avLst/>
          </a:prstGeom>
          <a:noFill/>
        </p:spPr>
        <p:txBody>
          <a:bodyPr wrap="square" rtlCol="0">
            <a:spAutoFit/>
          </a:bodyPr>
          <a:lstStyle/>
          <a:p>
            <a:r>
              <a:rPr lang="en-IN" dirty="0"/>
              <a:t>Admin</a:t>
            </a:r>
          </a:p>
        </p:txBody>
      </p:sp>
      <p:cxnSp>
        <p:nvCxnSpPr>
          <p:cNvPr id="22" name="Straight Connector 21">
            <a:extLst>
              <a:ext uri="{FF2B5EF4-FFF2-40B4-BE49-F238E27FC236}">
                <a16:creationId xmlns:a16="http://schemas.microsoft.com/office/drawing/2014/main" id="{90E6B3FF-273F-110C-2D7F-CC8FFCFA1BDA}"/>
              </a:ext>
            </a:extLst>
          </p:cNvPr>
          <p:cNvCxnSpPr>
            <a:stCxn id="17" idx="2"/>
          </p:cNvCxnSpPr>
          <p:nvPr/>
        </p:nvCxnSpPr>
        <p:spPr>
          <a:xfrm>
            <a:off x="2604249" y="2622177"/>
            <a:ext cx="0" cy="31824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9761CF6-F4B9-6685-7156-49A492172FA2}"/>
              </a:ext>
            </a:extLst>
          </p:cNvPr>
          <p:cNvSpPr/>
          <p:nvPr/>
        </p:nvSpPr>
        <p:spPr>
          <a:xfrm>
            <a:off x="2026027" y="2940424"/>
            <a:ext cx="1156441" cy="7359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9" name="TextBox 28">
            <a:extLst>
              <a:ext uri="{FF2B5EF4-FFF2-40B4-BE49-F238E27FC236}">
                <a16:creationId xmlns:a16="http://schemas.microsoft.com/office/drawing/2014/main" id="{7AC5ACC7-CFF9-D384-F715-E09779B2CA25}"/>
              </a:ext>
            </a:extLst>
          </p:cNvPr>
          <p:cNvSpPr txBox="1"/>
          <p:nvPr/>
        </p:nvSpPr>
        <p:spPr>
          <a:xfrm>
            <a:off x="2026026" y="3030071"/>
            <a:ext cx="1407456" cy="646331"/>
          </a:xfrm>
          <a:prstGeom prst="rect">
            <a:avLst/>
          </a:prstGeom>
          <a:noFill/>
        </p:spPr>
        <p:txBody>
          <a:bodyPr wrap="square" rtlCol="0">
            <a:spAutoFit/>
          </a:bodyPr>
          <a:lstStyle/>
          <a:p>
            <a:r>
              <a:rPr lang="en-IN" dirty="0"/>
              <a:t>Create account</a:t>
            </a:r>
          </a:p>
        </p:txBody>
      </p:sp>
      <p:cxnSp>
        <p:nvCxnSpPr>
          <p:cNvPr id="33" name="Straight Connector 32">
            <a:extLst>
              <a:ext uri="{FF2B5EF4-FFF2-40B4-BE49-F238E27FC236}">
                <a16:creationId xmlns:a16="http://schemas.microsoft.com/office/drawing/2014/main" id="{D846C20D-B310-25BE-1F57-DD6D30BFD8CE}"/>
              </a:ext>
            </a:extLst>
          </p:cNvPr>
          <p:cNvCxnSpPr/>
          <p:nvPr/>
        </p:nvCxnSpPr>
        <p:spPr>
          <a:xfrm>
            <a:off x="2604249" y="3676402"/>
            <a:ext cx="0" cy="3397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15D5522-FD2B-8A34-CCBD-FE3ACAA521B0}"/>
              </a:ext>
            </a:extLst>
          </p:cNvPr>
          <p:cNvSpPr/>
          <p:nvPr/>
        </p:nvSpPr>
        <p:spPr>
          <a:xfrm>
            <a:off x="2026026" y="4016188"/>
            <a:ext cx="1228162"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6" name="TextBox 35">
            <a:extLst>
              <a:ext uri="{FF2B5EF4-FFF2-40B4-BE49-F238E27FC236}">
                <a16:creationId xmlns:a16="http://schemas.microsoft.com/office/drawing/2014/main" id="{F1AC9A46-B7B3-7318-05AB-A609E59C0582}"/>
              </a:ext>
            </a:extLst>
          </p:cNvPr>
          <p:cNvSpPr txBox="1"/>
          <p:nvPr/>
        </p:nvSpPr>
        <p:spPr>
          <a:xfrm>
            <a:off x="2026026" y="4185612"/>
            <a:ext cx="1084727" cy="369332"/>
          </a:xfrm>
          <a:prstGeom prst="rect">
            <a:avLst/>
          </a:prstGeom>
          <a:noFill/>
        </p:spPr>
        <p:txBody>
          <a:bodyPr wrap="square" rtlCol="0">
            <a:spAutoFit/>
          </a:bodyPr>
          <a:lstStyle/>
          <a:p>
            <a:r>
              <a:rPr lang="en-IN" dirty="0"/>
              <a:t>  Login</a:t>
            </a:r>
          </a:p>
        </p:txBody>
      </p:sp>
      <p:cxnSp>
        <p:nvCxnSpPr>
          <p:cNvPr id="42" name="Straight Connector 41">
            <a:extLst>
              <a:ext uri="{FF2B5EF4-FFF2-40B4-BE49-F238E27FC236}">
                <a16:creationId xmlns:a16="http://schemas.microsoft.com/office/drawing/2014/main" id="{ED1B4CCB-2D80-34D7-8BC9-A8893F3C7D43}"/>
              </a:ext>
            </a:extLst>
          </p:cNvPr>
          <p:cNvCxnSpPr/>
          <p:nvPr/>
        </p:nvCxnSpPr>
        <p:spPr>
          <a:xfrm>
            <a:off x="2604249" y="4662519"/>
            <a:ext cx="0" cy="33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E10888-0ED5-CBB2-200A-9972CDED5ED4}"/>
              </a:ext>
            </a:extLst>
          </p:cNvPr>
          <p:cNvCxnSpPr/>
          <p:nvPr/>
        </p:nvCxnSpPr>
        <p:spPr>
          <a:xfrm>
            <a:off x="1741394" y="5002305"/>
            <a:ext cx="23980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94E0341-72EB-01C7-FB9F-8A98E242A762}"/>
              </a:ext>
            </a:extLst>
          </p:cNvPr>
          <p:cNvCxnSpPr/>
          <p:nvPr/>
        </p:nvCxnSpPr>
        <p:spPr>
          <a:xfrm flipH="1">
            <a:off x="1385045" y="5002305"/>
            <a:ext cx="1725708"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E0C8F5D-C129-1B84-E06E-252530949B94}"/>
              </a:ext>
            </a:extLst>
          </p:cNvPr>
          <p:cNvSpPr/>
          <p:nvPr/>
        </p:nvSpPr>
        <p:spPr>
          <a:xfrm>
            <a:off x="1051117" y="5500283"/>
            <a:ext cx="1380555" cy="9762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5" name="Rectangle 54">
            <a:extLst>
              <a:ext uri="{FF2B5EF4-FFF2-40B4-BE49-F238E27FC236}">
                <a16:creationId xmlns:a16="http://schemas.microsoft.com/office/drawing/2014/main" id="{D8BB5FF6-27EE-7C7A-43F0-E64877E5CBBA}"/>
              </a:ext>
            </a:extLst>
          </p:cNvPr>
          <p:cNvSpPr/>
          <p:nvPr/>
        </p:nvSpPr>
        <p:spPr>
          <a:xfrm>
            <a:off x="3209364" y="5500283"/>
            <a:ext cx="1380555" cy="9762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CADB3F1A-ACDC-118F-1E19-DE709A0F1E20}"/>
              </a:ext>
            </a:extLst>
          </p:cNvPr>
          <p:cNvCxnSpPr/>
          <p:nvPr/>
        </p:nvCxnSpPr>
        <p:spPr>
          <a:xfrm>
            <a:off x="1385045" y="5002305"/>
            <a:ext cx="0" cy="497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13BB488-30BD-DF04-A282-01B417B41499}"/>
              </a:ext>
            </a:extLst>
          </p:cNvPr>
          <p:cNvCxnSpPr>
            <a:cxnSpLocks/>
          </p:cNvCxnSpPr>
          <p:nvPr/>
        </p:nvCxnSpPr>
        <p:spPr>
          <a:xfrm>
            <a:off x="4139451" y="5002305"/>
            <a:ext cx="0" cy="497978"/>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606538-0CB5-7CBA-D9E1-D88739F48D7F}"/>
              </a:ext>
            </a:extLst>
          </p:cNvPr>
          <p:cNvSpPr txBox="1"/>
          <p:nvPr/>
        </p:nvSpPr>
        <p:spPr>
          <a:xfrm>
            <a:off x="986122" y="5853953"/>
            <a:ext cx="1445546" cy="646331"/>
          </a:xfrm>
          <a:prstGeom prst="rect">
            <a:avLst/>
          </a:prstGeom>
          <a:noFill/>
        </p:spPr>
        <p:txBody>
          <a:bodyPr wrap="square" rtlCol="0">
            <a:spAutoFit/>
          </a:bodyPr>
          <a:lstStyle/>
          <a:p>
            <a:r>
              <a:rPr lang="en-IN" dirty="0"/>
              <a:t>Check balance</a:t>
            </a:r>
          </a:p>
        </p:txBody>
      </p:sp>
      <p:sp>
        <p:nvSpPr>
          <p:cNvPr id="65" name="TextBox 64">
            <a:extLst>
              <a:ext uri="{FF2B5EF4-FFF2-40B4-BE49-F238E27FC236}">
                <a16:creationId xmlns:a16="http://schemas.microsoft.com/office/drawing/2014/main" id="{D6D5AA40-1C91-59C8-9CF6-281D720856C5}"/>
              </a:ext>
            </a:extLst>
          </p:cNvPr>
          <p:cNvSpPr txBox="1"/>
          <p:nvPr/>
        </p:nvSpPr>
        <p:spPr>
          <a:xfrm>
            <a:off x="3209363" y="5853953"/>
            <a:ext cx="1523986" cy="646331"/>
          </a:xfrm>
          <a:prstGeom prst="rect">
            <a:avLst/>
          </a:prstGeom>
          <a:noFill/>
        </p:spPr>
        <p:txBody>
          <a:bodyPr wrap="square" rtlCol="0">
            <a:spAutoFit/>
          </a:bodyPr>
          <a:lstStyle/>
          <a:p>
            <a:r>
              <a:rPr lang="en-IN" dirty="0"/>
              <a:t>Change password</a:t>
            </a:r>
          </a:p>
        </p:txBody>
      </p:sp>
      <p:cxnSp>
        <p:nvCxnSpPr>
          <p:cNvPr id="69" name="Straight Connector 68">
            <a:extLst>
              <a:ext uri="{FF2B5EF4-FFF2-40B4-BE49-F238E27FC236}">
                <a16:creationId xmlns:a16="http://schemas.microsoft.com/office/drawing/2014/main" id="{2F6A901C-ED73-3A19-95CB-B329BC52DC84}"/>
              </a:ext>
            </a:extLst>
          </p:cNvPr>
          <p:cNvCxnSpPr/>
          <p:nvPr/>
        </p:nvCxnSpPr>
        <p:spPr>
          <a:xfrm>
            <a:off x="8857129" y="2743198"/>
            <a:ext cx="0" cy="37652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F5706A6-6E83-024B-557C-950A4970029E}"/>
              </a:ext>
            </a:extLst>
          </p:cNvPr>
          <p:cNvSpPr/>
          <p:nvPr/>
        </p:nvSpPr>
        <p:spPr>
          <a:xfrm>
            <a:off x="8292343" y="3119718"/>
            <a:ext cx="1156438" cy="5566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3" name="TextBox 72">
            <a:extLst>
              <a:ext uri="{FF2B5EF4-FFF2-40B4-BE49-F238E27FC236}">
                <a16:creationId xmlns:a16="http://schemas.microsoft.com/office/drawing/2014/main" id="{3EF53AB4-377D-A032-EE33-9ABE8820CE5F}"/>
              </a:ext>
            </a:extLst>
          </p:cNvPr>
          <p:cNvSpPr txBox="1"/>
          <p:nvPr/>
        </p:nvSpPr>
        <p:spPr>
          <a:xfrm>
            <a:off x="8373035" y="3272118"/>
            <a:ext cx="977153" cy="369332"/>
          </a:xfrm>
          <a:prstGeom prst="rect">
            <a:avLst/>
          </a:prstGeom>
          <a:noFill/>
        </p:spPr>
        <p:txBody>
          <a:bodyPr wrap="square" rtlCol="0">
            <a:spAutoFit/>
          </a:bodyPr>
          <a:lstStyle/>
          <a:p>
            <a:r>
              <a:rPr lang="en-IN" dirty="0"/>
              <a:t>Login</a:t>
            </a:r>
          </a:p>
        </p:txBody>
      </p:sp>
      <p:cxnSp>
        <p:nvCxnSpPr>
          <p:cNvPr id="75" name="Straight Connector 74">
            <a:extLst>
              <a:ext uri="{FF2B5EF4-FFF2-40B4-BE49-F238E27FC236}">
                <a16:creationId xmlns:a16="http://schemas.microsoft.com/office/drawing/2014/main" id="{1D77A621-B064-3843-9C1B-9B003E8999F5}"/>
              </a:ext>
            </a:extLst>
          </p:cNvPr>
          <p:cNvCxnSpPr>
            <a:stCxn id="72" idx="2"/>
          </p:cNvCxnSpPr>
          <p:nvPr/>
        </p:nvCxnSpPr>
        <p:spPr>
          <a:xfrm flipH="1">
            <a:off x="8857129" y="3676402"/>
            <a:ext cx="13433" cy="5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51453A1-9E06-5AD2-EBBB-03CB0D19E607}"/>
              </a:ext>
            </a:extLst>
          </p:cNvPr>
          <p:cNvCxnSpPr/>
          <p:nvPr/>
        </p:nvCxnSpPr>
        <p:spPr>
          <a:xfrm>
            <a:off x="8870562" y="4185612"/>
            <a:ext cx="2487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78BD83-EEAF-7F05-60CA-B8DCBD836EB1}"/>
              </a:ext>
            </a:extLst>
          </p:cNvPr>
          <p:cNvCxnSpPr/>
          <p:nvPr/>
        </p:nvCxnSpPr>
        <p:spPr>
          <a:xfrm flipH="1">
            <a:off x="7028329" y="418561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1F73C6A-8F1E-07B0-10CA-E7398E266B07}"/>
              </a:ext>
            </a:extLst>
          </p:cNvPr>
          <p:cNvCxnSpPr/>
          <p:nvPr/>
        </p:nvCxnSpPr>
        <p:spPr>
          <a:xfrm>
            <a:off x="7028329" y="4185612"/>
            <a:ext cx="0" cy="54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68B675E-BD18-B10C-A518-B41EC0454733}"/>
              </a:ext>
            </a:extLst>
          </p:cNvPr>
          <p:cNvCxnSpPr/>
          <p:nvPr/>
        </p:nvCxnSpPr>
        <p:spPr>
          <a:xfrm>
            <a:off x="11358282" y="4185612"/>
            <a:ext cx="0" cy="476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85298D3-CFBF-615E-6B2A-E145C82D0646}"/>
              </a:ext>
            </a:extLst>
          </p:cNvPr>
          <p:cNvCxnSpPr>
            <a:cxnSpLocks/>
          </p:cNvCxnSpPr>
          <p:nvPr/>
        </p:nvCxnSpPr>
        <p:spPr>
          <a:xfrm>
            <a:off x="8870562" y="4114800"/>
            <a:ext cx="0" cy="611377"/>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B56AFDE0-A235-1E75-B03C-7BFB955159DF}"/>
              </a:ext>
            </a:extLst>
          </p:cNvPr>
          <p:cNvSpPr/>
          <p:nvPr/>
        </p:nvSpPr>
        <p:spPr>
          <a:xfrm>
            <a:off x="6203576" y="4685647"/>
            <a:ext cx="1402972" cy="1051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9" name="Rectangle 88">
            <a:extLst>
              <a:ext uri="{FF2B5EF4-FFF2-40B4-BE49-F238E27FC236}">
                <a16:creationId xmlns:a16="http://schemas.microsoft.com/office/drawing/2014/main" id="{B971E494-6B94-5081-1A7E-B056E76E0154}"/>
              </a:ext>
            </a:extLst>
          </p:cNvPr>
          <p:cNvSpPr/>
          <p:nvPr/>
        </p:nvSpPr>
        <p:spPr>
          <a:xfrm>
            <a:off x="8292342" y="4662518"/>
            <a:ext cx="1295407" cy="9753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0" name="Rectangle 89">
            <a:extLst>
              <a:ext uri="{FF2B5EF4-FFF2-40B4-BE49-F238E27FC236}">
                <a16:creationId xmlns:a16="http://schemas.microsoft.com/office/drawing/2014/main" id="{3F9E1FAA-4231-300B-9CC5-1A55C0DAA3BC}"/>
              </a:ext>
            </a:extLst>
          </p:cNvPr>
          <p:cNvSpPr/>
          <p:nvPr/>
        </p:nvSpPr>
        <p:spPr>
          <a:xfrm>
            <a:off x="10573825" y="4633880"/>
            <a:ext cx="1295407" cy="10040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1" name="TextBox 90">
            <a:extLst>
              <a:ext uri="{FF2B5EF4-FFF2-40B4-BE49-F238E27FC236}">
                <a16:creationId xmlns:a16="http://schemas.microsoft.com/office/drawing/2014/main" id="{3483F4B7-A64E-950E-2AAB-7A44885B9DA3}"/>
              </a:ext>
            </a:extLst>
          </p:cNvPr>
          <p:cNvSpPr txBox="1"/>
          <p:nvPr/>
        </p:nvSpPr>
        <p:spPr>
          <a:xfrm>
            <a:off x="6275294" y="4912659"/>
            <a:ext cx="1331254" cy="369332"/>
          </a:xfrm>
          <a:prstGeom prst="rect">
            <a:avLst/>
          </a:prstGeom>
          <a:noFill/>
        </p:spPr>
        <p:txBody>
          <a:bodyPr wrap="square" rtlCol="0">
            <a:spAutoFit/>
          </a:bodyPr>
          <a:lstStyle/>
          <a:p>
            <a:r>
              <a:rPr lang="en-IN" dirty="0"/>
              <a:t>Withdraw </a:t>
            </a:r>
          </a:p>
        </p:txBody>
      </p:sp>
      <p:sp>
        <p:nvSpPr>
          <p:cNvPr id="92" name="TextBox 91">
            <a:extLst>
              <a:ext uri="{FF2B5EF4-FFF2-40B4-BE49-F238E27FC236}">
                <a16:creationId xmlns:a16="http://schemas.microsoft.com/office/drawing/2014/main" id="{070918AA-54DF-34CE-B613-F1E573520510}"/>
              </a:ext>
            </a:extLst>
          </p:cNvPr>
          <p:cNvSpPr txBox="1"/>
          <p:nvPr/>
        </p:nvSpPr>
        <p:spPr>
          <a:xfrm>
            <a:off x="8431301" y="5002305"/>
            <a:ext cx="1156447" cy="369332"/>
          </a:xfrm>
          <a:prstGeom prst="rect">
            <a:avLst/>
          </a:prstGeom>
          <a:noFill/>
        </p:spPr>
        <p:txBody>
          <a:bodyPr wrap="square" rtlCol="0">
            <a:spAutoFit/>
          </a:bodyPr>
          <a:lstStyle/>
          <a:p>
            <a:r>
              <a:rPr lang="en-IN" dirty="0"/>
              <a:t>Deposit</a:t>
            </a:r>
          </a:p>
        </p:txBody>
      </p:sp>
      <p:sp>
        <p:nvSpPr>
          <p:cNvPr id="93" name="TextBox 92">
            <a:extLst>
              <a:ext uri="{FF2B5EF4-FFF2-40B4-BE49-F238E27FC236}">
                <a16:creationId xmlns:a16="http://schemas.microsoft.com/office/drawing/2014/main" id="{B0429F22-AD6C-3610-33C2-BA16CA90979B}"/>
              </a:ext>
            </a:extLst>
          </p:cNvPr>
          <p:cNvSpPr txBox="1"/>
          <p:nvPr/>
        </p:nvSpPr>
        <p:spPr>
          <a:xfrm>
            <a:off x="10694894" y="5154706"/>
            <a:ext cx="1174336" cy="369332"/>
          </a:xfrm>
          <a:prstGeom prst="rect">
            <a:avLst/>
          </a:prstGeom>
          <a:noFill/>
        </p:spPr>
        <p:txBody>
          <a:bodyPr wrap="square" rtlCol="0">
            <a:spAutoFit/>
          </a:bodyPr>
          <a:lstStyle/>
          <a:p>
            <a:r>
              <a:rPr lang="en-IN" dirty="0"/>
              <a:t>Transfer</a:t>
            </a:r>
          </a:p>
        </p:txBody>
      </p:sp>
      <p:cxnSp>
        <p:nvCxnSpPr>
          <p:cNvPr id="95" name="Straight Connector 94">
            <a:extLst>
              <a:ext uri="{FF2B5EF4-FFF2-40B4-BE49-F238E27FC236}">
                <a16:creationId xmlns:a16="http://schemas.microsoft.com/office/drawing/2014/main" id="{6ED65650-EF64-2C3E-0A74-2EC1E1184407}"/>
              </a:ext>
            </a:extLst>
          </p:cNvPr>
          <p:cNvCxnSpPr>
            <a:stCxn id="29" idx="1"/>
          </p:cNvCxnSpPr>
          <p:nvPr/>
        </p:nvCxnSpPr>
        <p:spPr>
          <a:xfrm flipH="1" flipV="1">
            <a:off x="1577788" y="3352800"/>
            <a:ext cx="448238" cy="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DC2D7F4-34F8-7BF3-4E4C-06290DCFA3E6}"/>
              </a:ext>
            </a:extLst>
          </p:cNvPr>
          <p:cNvCxnSpPr>
            <a:cxnSpLocks/>
          </p:cNvCxnSpPr>
          <p:nvPr/>
        </p:nvCxnSpPr>
        <p:spPr>
          <a:xfrm>
            <a:off x="3182468" y="3272118"/>
            <a:ext cx="4303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803C2E9-4420-1EEF-E1F0-E9AE8A4C327A}"/>
              </a:ext>
            </a:extLst>
          </p:cNvPr>
          <p:cNvCxnSpPr>
            <a:cxnSpLocks/>
          </p:cNvCxnSpPr>
          <p:nvPr/>
        </p:nvCxnSpPr>
        <p:spPr>
          <a:xfrm>
            <a:off x="1577788" y="3352800"/>
            <a:ext cx="0" cy="438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631901F-A038-B198-32E4-7A34B8E43DEE}"/>
              </a:ext>
            </a:extLst>
          </p:cNvPr>
          <p:cNvCxnSpPr>
            <a:cxnSpLocks/>
          </p:cNvCxnSpPr>
          <p:nvPr/>
        </p:nvCxnSpPr>
        <p:spPr>
          <a:xfrm>
            <a:off x="3612776" y="3272118"/>
            <a:ext cx="0" cy="49797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0CC28B76-9F6B-4DC2-BFAC-E6F2D183C583}"/>
              </a:ext>
            </a:extLst>
          </p:cNvPr>
          <p:cNvSpPr/>
          <p:nvPr/>
        </p:nvSpPr>
        <p:spPr>
          <a:xfrm>
            <a:off x="1388409" y="3791196"/>
            <a:ext cx="459440" cy="3236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04" name="Rectangle 103">
            <a:extLst>
              <a:ext uri="{FF2B5EF4-FFF2-40B4-BE49-F238E27FC236}">
                <a16:creationId xmlns:a16="http://schemas.microsoft.com/office/drawing/2014/main" id="{44E47846-DB09-2F14-27C2-069CF7742937}"/>
              </a:ext>
            </a:extLst>
          </p:cNvPr>
          <p:cNvSpPr/>
          <p:nvPr/>
        </p:nvSpPr>
        <p:spPr>
          <a:xfrm>
            <a:off x="3446908" y="3770096"/>
            <a:ext cx="577115" cy="3447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616D9401-C112-6827-7C79-47A4E9E8F672}"/>
              </a:ext>
            </a:extLst>
          </p:cNvPr>
          <p:cNvCxnSpPr>
            <a:cxnSpLocks/>
            <a:stCxn id="103" idx="2"/>
          </p:cNvCxnSpPr>
          <p:nvPr/>
        </p:nvCxnSpPr>
        <p:spPr>
          <a:xfrm>
            <a:off x="1618129" y="4114799"/>
            <a:ext cx="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E95EAE6-D180-564A-226D-73B71E3F2273}"/>
              </a:ext>
            </a:extLst>
          </p:cNvPr>
          <p:cNvCxnSpPr>
            <a:cxnSpLocks/>
            <a:stCxn id="104" idx="2"/>
          </p:cNvCxnSpPr>
          <p:nvPr/>
        </p:nvCxnSpPr>
        <p:spPr>
          <a:xfrm flipH="1">
            <a:off x="3688973" y="4114799"/>
            <a:ext cx="46493" cy="106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0415943-DB96-73FC-FFA7-995852CBD16F}"/>
              </a:ext>
            </a:extLst>
          </p:cNvPr>
          <p:cNvCxnSpPr/>
          <p:nvPr/>
        </p:nvCxnSpPr>
        <p:spPr>
          <a:xfrm>
            <a:off x="1618129" y="4267200"/>
            <a:ext cx="4078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5EA62F0-C6EC-F75C-A998-E9E0D9C47C25}"/>
              </a:ext>
            </a:extLst>
          </p:cNvPr>
          <p:cNvCxnSpPr/>
          <p:nvPr/>
        </p:nvCxnSpPr>
        <p:spPr>
          <a:xfrm flipH="1">
            <a:off x="3254188" y="4221487"/>
            <a:ext cx="434785"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9616700E-087D-9A16-1B85-C5855F138942}"/>
              </a:ext>
            </a:extLst>
          </p:cNvPr>
          <p:cNvSpPr txBox="1"/>
          <p:nvPr/>
        </p:nvSpPr>
        <p:spPr>
          <a:xfrm>
            <a:off x="1452281" y="3779060"/>
            <a:ext cx="625281" cy="369332"/>
          </a:xfrm>
          <a:prstGeom prst="rect">
            <a:avLst/>
          </a:prstGeom>
          <a:noFill/>
        </p:spPr>
        <p:txBody>
          <a:bodyPr wrap="square" rtlCol="0">
            <a:spAutoFit/>
          </a:bodyPr>
          <a:lstStyle/>
          <a:p>
            <a:r>
              <a:rPr lang="en-IN" dirty="0"/>
              <a:t>SA</a:t>
            </a:r>
          </a:p>
        </p:txBody>
      </p:sp>
      <p:sp>
        <p:nvSpPr>
          <p:cNvPr id="118" name="TextBox 117">
            <a:extLst>
              <a:ext uri="{FF2B5EF4-FFF2-40B4-BE49-F238E27FC236}">
                <a16:creationId xmlns:a16="http://schemas.microsoft.com/office/drawing/2014/main" id="{20B3460C-8371-F235-1673-1084782F5797}"/>
              </a:ext>
            </a:extLst>
          </p:cNvPr>
          <p:cNvSpPr txBox="1"/>
          <p:nvPr/>
        </p:nvSpPr>
        <p:spPr>
          <a:xfrm>
            <a:off x="3528731" y="3812023"/>
            <a:ext cx="577117" cy="369332"/>
          </a:xfrm>
          <a:prstGeom prst="rect">
            <a:avLst/>
          </a:prstGeom>
          <a:noFill/>
        </p:spPr>
        <p:txBody>
          <a:bodyPr wrap="square" rtlCol="0">
            <a:spAutoFit/>
          </a:bodyPr>
          <a:lstStyle/>
          <a:p>
            <a:r>
              <a:rPr lang="en-IN" dirty="0"/>
              <a:t>CA</a:t>
            </a:r>
          </a:p>
        </p:txBody>
      </p:sp>
      <p:sp>
        <p:nvSpPr>
          <p:cNvPr id="6" name="TextBox 5">
            <a:extLst>
              <a:ext uri="{FF2B5EF4-FFF2-40B4-BE49-F238E27FC236}">
                <a16:creationId xmlns:a16="http://schemas.microsoft.com/office/drawing/2014/main" id="{F0A2E544-226E-D179-B3D9-4F8542C9AC69}"/>
              </a:ext>
            </a:extLst>
          </p:cNvPr>
          <p:cNvSpPr txBox="1"/>
          <p:nvPr/>
        </p:nvSpPr>
        <p:spPr>
          <a:xfrm>
            <a:off x="331693" y="1434340"/>
            <a:ext cx="2850775"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Flow chart</a:t>
            </a:r>
          </a:p>
        </p:txBody>
      </p:sp>
    </p:spTree>
    <p:extLst>
      <p:ext uri="{BB962C8B-B14F-4D97-AF65-F5344CB8AC3E}">
        <p14:creationId xmlns:p14="http://schemas.microsoft.com/office/powerpoint/2010/main" val="189433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B918-B33D-34A4-C411-9C5978764D05}"/>
              </a:ext>
            </a:extLst>
          </p:cNvPr>
          <p:cNvSpPr>
            <a:spLocks noGrp="1"/>
          </p:cNvSpPr>
          <p:nvPr>
            <p:ph type="title"/>
          </p:nvPr>
        </p:nvSpPr>
        <p:spPr>
          <a:xfrm>
            <a:off x="259976" y="1174375"/>
            <a:ext cx="4374777" cy="883025"/>
          </a:xfrm>
        </p:spPr>
        <p:txBody>
          <a:bodyPr/>
          <a:lstStyle/>
          <a:p>
            <a:r>
              <a:rPr lang="en-IN" dirty="0">
                <a:latin typeface="Calibri" panose="020F0502020204030204" pitchFamily="34" charset="0"/>
                <a:cs typeface="Calibri" panose="020F0502020204030204" pitchFamily="34" charset="0"/>
              </a:rPr>
              <a:t>Create account</a:t>
            </a:r>
          </a:p>
        </p:txBody>
      </p:sp>
      <p:sp>
        <p:nvSpPr>
          <p:cNvPr id="3" name="Content Placeholder 2">
            <a:extLst>
              <a:ext uri="{FF2B5EF4-FFF2-40B4-BE49-F238E27FC236}">
                <a16:creationId xmlns:a16="http://schemas.microsoft.com/office/drawing/2014/main" id="{4C948AC6-C304-BBAB-D23D-F570A6141B1A}"/>
              </a:ext>
            </a:extLst>
          </p:cNvPr>
          <p:cNvSpPr>
            <a:spLocks noGrp="1"/>
          </p:cNvSpPr>
          <p:nvPr>
            <p:ph idx="1"/>
          </p:nvPr>
        </p:nvSpPr>
        <p:spPr>
          <a:xfrm>
            <a:off x="685800" y="2194560"/>
            <a:ext cx="9318812" cy="4024125"/>
          </a:xfrm>
        </p:spPr>
        <p:txBody>
          <a:bodyPr/>
          <a:lstStyle/>
          <a:p>
            <a:pPr marL="0" indent="0">
              <a:buNone/>
            </a:pPr>
            <a:r>
              <a:rPr lang="en-IN" sz="2000" dirty="0">
                <a:latin typeface="Calibri" panose="020F0502020204030204" pitchFamily="34" charset="0"/>
                <a:cs typeface="Calibri" panose="020F0502020204030204" pitchFamily="34" charset="0"/>
              </a:rPr>
              <a:t>To create/open the account user should fill some details</a:t>
            </a:r>
          </a:p>
          <a:p>
            <a:pPr marL="0" indent="0">
              <a:buNone/>
            </a:pPr>
            <a:r>
              <a:rPr lang="en-IN" sz="2000" dirty="0">
                <a:latin typeface="Calibri" panose="020F0502020204030204" pitchFamily="34" charset="0"/>
                <a:cs typeface="Calibri" panose="020F0502020204030204" pitchFamily="34" charset="0"/>
              </a:rPr>
              <a:t>They are</a:t>
            </a:r>
          </a:p>
          <a:p>
            <a:r>
              <a:rPr lang="en-IN" sz="2000" dirty="0">
                <a:latin typeface="Calibri" panose="020F0502020204030204" pitchFamily="34" charset="0"/>
                <a:cs typeface="Calibri" panose="020F0502020204030204" pitchFamily="34" charset="0"/>
              </a:rPr>
              <a:t>Account number( 13 numbers)</a:t>
            </a:r>
          </a:p>
          <a:p>
            <a:r>
              <a:rPr lang="en-IN" sz="2000" dirty="0">
                <a:latin typeface="Calibri" panose="020F0502020204030204" pitchFamily="34" charset="0"/>
                <a:cs typeface="Calibri" panose="020F0502020204030204" pitchFamily="34" charset="0"/>
              </a:rPr>
              <a:t>User name(must be char)</a:t>
            </a:r>
          </a:p>
          <a:p>
            <a:r>
              <a:rPr lang="en-IN" sz="2000" dirty="0">
                <a:latin typeface="Calibri" panose="020F0502020204030204" pitchFamily="34" charset="0"/>
                <a:cs typeface="Calibri" panose="020F0502020204030204" pitchFamily="34" charset="0"/>
              </a:rPr>
              <a:t>Password(must be char)</a:t>
            </a:r>
          </a:p>
          <a:p>
            <a:r>
              <a:rPr lang="en-IN" sz="2000" dirty="0">
                <a:latin typeface="Calibri" panose="020F0502020204030204" pitchFamily="34" charset="0"/>
                <a:cs typeface="Calibri" panose="020F0502020204030204" pitchFamily="34" charset="0"/>
              </a:rPr>
              <a:t>Need to choose SA OR CA</a:t>
            </a:r>
          </a:p>
          <a:p>
            <a:pPr marL="0" indent="0">
              <a:buNone/>
            </a:pPr>
            <a:r>
              <a:rPr lang="en-IN" sz="2000" dirty="0">
                <a:latin typeface="Calibri" panose="020F0502020204030204" pitchFamily="34" charset="0"/>
                <a:cs typeface="Calibri" panose="020F0502020204030204" pitchFamily="34" charset="0"/>
              </a:rPr>
              <a:t>For SA min balance is 5000</a:t>
            </a:r>
          </a:p>
          <a:p>
            <a:pPr marL="0" indent="0">
              <a:buNone/>
            </a:pPr>
            <a:r>
              <a:rPr lang="en-IN" sz="2000" dirty="0">
                <a:latin typeface="Calibri" panose="020F0502020204030204" pitchFamily="34" charset="0"/>
                <a:cs typeface="Calibri" panose="020F0502020204030204" pitchFamily="34" charset="0"/>
              </a:rPr>
              <a:t>For CA min balance is 10000</a:t>
            </a:r>
          </a:p>
          <a:p>
            <a:pPr marL="0" indent="0">
              <a:buNone/>
            </a:pPr>
            <a:r>
              <a:rPr lang="en-IN" sz="2000" dirty="0">
                <a:latin typeface="Calibri" panose="020F0502020204030204" pitchFamily="34" charset="0"/>
                <a:cs typeface="Calibri" panose="020F0502020204030204" pitchFamily="34" charset="0"/>
              </a:rPr>
              <a:t>After entering details correctly user can able to open the bank account</a:t>
            </a:r>
          </a:p>
          <a:p>
            <a:endParaRPr lang="en-IN" dirty="0"/>
          </a:p>
          <a:p>
            <a:endParaRPr lang="en-IN" dirty="0"/>
          </a:p>
        </p:txBody>
      </p:sp>
      <p:pic>
        <p:nvPicPr>
          <p:cNvPr id="5" name="Picture 4">
            <a:extLst>
              <a:ext uri="{FF2B5EF4-FFF2-40B4-BE49-F238E27FC236}">
                <a16:creationId xmlns:a16="http://schemas.microsoft.com/office/drawing/2014/main" id="{627B0FDC-96B1-F1AB-AF87-E3270B7AFA1F}"/>
              </a:ext>
            </a:extLst>
          </p:cNvPr>
          <p:cNvPicPr>
            <a:picLocks noChangeAspect="1"/>
          </p:cNvPicPr>
          <p:nvPr/>
        </p:nvPicPr>
        <p:blipFill rotWithShape="1">
          <a:blip r:embed="rId2"/>
          <a:srcRect l="9706" t="1765" r="44823"/>
          <a:stretch/>
        </p:blipFill>
        <p:spPr>
          <a:xfrm>
            <a:off x="8534400" y="62753"/>
            <a:ext cx="3464858" cy="3742764"/>
          </a:xfrm>
          <a:prstGeom prst="rect">
            <a:avLst/>
          </a:prstGeom>
        </p:spPr>
      </p:pic>
    </p:spTree>
    <p:extLst>
      <p:ext uri="{BB962C8B-B14F-4D97-AF65-F5344CB8AC3E}">
        <p14:creationId xmlns:p14="http://schemas.microsoft.com/office/powerpoint/2010/main" val="286630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4004A-E5FC-8DCA-6B1F-3BFA3A855322}"/>
              </a:ext>
            </a:extLst>
          </p:cNvPr>
          <p:cNvPicPr>
            <a:picLocks noChangeAspect="1"/>
          </p:cNvPicPr>
          <p:nvPr/>
        </p:nvPicPr>
        <p:blipFill rotWithShape="1">
          <a:blip r:embed="rId2"/>
          <a:srcRect t="16077" r="6617" b="21962"/>
          <a:stretch/>
        </p:blipFill>
        <p:spPr>
          <a:xfrm>
            <a:off x="340659" y="2205318"/>
            <a:ext cx="11385176" cy="4249270"/>
          </a:xfrm>
          <a:prstGeom prst="rect">
            <a:avLst/>
          </a:prstGeom>
        </p:spPr>
      </p:pic>
    </p:spTree>
    <p:extLst>
      <p:ext uri="{BB962C8B-B14F-4D97-AF65-F5344CB8AC3E}">
        <p14:creationId xmlns:p14="http://schemas.microsoft.com/office/powerpoint/2010/main" val="8302521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396</TotalTime>
  <Words>807</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Vapor Trail</vt:lpstr>
      <vt:lpstr>STAR BANK MANAGEMeNT SYSTEM</vt:lpstr>
      <vt:lpstr>Introduction</vt:lpstr>
      <vt:lpstr>Requirements</vt:lpstr>
      <vt:lpstr>Functional requirements</vt:lpstr>
      <vt:lpstr>Non functional requiremnets</vt:lpstr>
      <vt:lpstr>Technical Requirements</vt:lpstr>
      <vt:lpstr>PowerPoint Presentation</vt:lpstr>
      <vt:lpstr>Create account</vt:lpstr>
      <vt:lpstr>PowerPoint Presentation</vt:lpstr>
      <vt:lpstr>User login</vt:lpstr>
      <vt:lpstr>Check balance</vt:lpstr>
      <vt:lpstr>ADmin login</vt:lpstr>
      <vt:lpstr>PowerPoint Presentation</vt:lpstr>
      <vt:lpstr>With draw money</vt:lpstr>
      <vt:lpstr>PowerPoint Presentation</vt:lpstr>
      <vt:lpstr>Deposit money</vt:lpstr>
      <vt:lpstr>Transfer money</vt:lpstr>
      <vt:lpstr>records</vt:lpstr>
      <vt:lpstr>List of functions</vt:lpstr>
      <vt:lpstr>Structure user</vt:lpstr>
      <vt:lpstr>GITHUB LINK</vt:lpstr>
      <vt:lpstr>Valgrind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BANK MANAGEMNET SYSTEM</dc:title>
  <dc:creator>Mannem</dc:creator>
  <cp:lastModifiedBy>Mannem</cp:lastModifiedBy>
  <cp:revision>5</cp:revision>
  <dcterms:created xsi:type="dcterms:W3CDTF">2022-10-26T10:01:46Z</dcterms:created>
  <dcterms:modified xsi:type="dcterms:W3CDTF">2022-10-28T03:08:15Z</dcterms:modified>
</cp:coreProperties>
</file>