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67" r:id="rId4"/>
    <p:sldId id="257" r:id="rId5"/>
    <p:sldId id="258" r:id="rId6"/>
    <p:sldId id="259" r:id="rId7"/>
    <p:sldId id="264" r:id="rId8"/>
    <p:sldId id="266" r:id="rId9"/>
    <p:sldId id="260" r:id="rId10"/>
    <p:sldId id="261" r:id="rId11"/>
    <p:sldId id="265" r:id="rId12"/>
    <p:sldId id="262" r:id="rId13"/>
    <p:sldId id="263" r:id="rId14"/>
    <p:sldId id="268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4E9C-78F1-4E25-9980-254A6D1FBDE2}" type="datetimeFigureOut">
              <a:rPr lang="en-PK" smtClean="0"/>
              <a:t>05/15/2023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D625-CAC7-44DF-A030-7AD02509E5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838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18865" y="1238584"/>
            <a:ext cx="5722000" cy="3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18833" y="5131817"/>
            <a:ext cx="572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9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2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486800" y="1536633"/>
            <a:ext cx="9218400" cy="4608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867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50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0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28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0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9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794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6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07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19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2648db93583726e25f.gradio.l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12/traffic-signs-recognition-using-cnn-and-keras-in-pyth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owmeowmeowmeowmeow/gtsrb-german-traffic-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46F8-518A-A39E-BD50-D9B9572CE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Sign Classifier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6999-70BD-3256-23C2-CC38B1D9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Usman Malik 20K-0200</a:t>
            </a:r>
          </a:p>
          <a:p>
            <a:r>
              <a:rPr lang="en-US" dirty="0"/>
              <a:t>Ayyan Tahir 20K-0241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666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3A24F-70DD-4DD0-CCC2-016BA67C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9680" y="1536633"/>
            <a:ext cx="9218400" cy="46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C34456-7844-5A1F-C581-A85C3A9B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94" y="494510"/>
            <a:ext cx="7956812" cy="529429"/>
          </a:xfrm>
        </p:spPr>
        <p:txBody>
          <a:bodyPr/>
          <a:lstStyle/>
          <a:p>
            <a:r>
              <a:rPr lang="en-US" dirty="0"/>
              <a:t>Confusion Matrix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923B8-CC6C-55E3-85B8-D647385C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0" y="1536633"/>
            <a:ext cx="4533000" cy="48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F389C-B265-1911-740B-C4AE788B9314}"/>
              </a:ext>
            </a:extLst>
          </p:cNvPr>
          <p:cNvSpPr txBox="1"/>
          <p:nvPr/>
        </p:nvSpPr>
        <p:spPr>
          <a:xfrm>
            <a:off x="1234440" y="643847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60F6D-6D75-51ED-17BA-DA1CAF9E9174}"/>
              </a:ext>
            </a:extLst>
          </p:cNvPr>
          <p:cNvSpPr txBox="1"/>
          <p:nvPr/>
        </p:nvSpPr>
        <p:spPr>
          <a:xfrm>
            <a:off x="5394960" y="1691640"/>
            <a:ext cx="4776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 43 * 43 confusion matrix generated as we had 43 classes in 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Each row represents the actual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Each column represents the predictions made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diagonals represent the correctly predicted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+mj-lt"/>
              </a:rPr>
              <a:t>Off-diagonal elements represent the number of misclassifications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9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BBF3D6-1562-B672-BFD8-FE080D72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2"/>
            <a:ext cx="9218400" cy="4720733"/>
          </a:xfrm>
        </p:spPr>
        <p:txBody>
          <a:bodyPr/>
          <a:lstStyle/>
          <a:p>
            <a:r>
              <a:rPr lang="en-US" sz="2400" dirty="0"/>
              <a:t>We have tested the data by providing 5 randomly chosen 5 images from the dataset and have used the model to predict what type of sign do the images represent.</a:t>
            </a:r>
          </a:p>
          <a:p>
            <a:pPr marL="186262" indent="0">
              <a:buNone/>
            </a:pPr>
            <a:endParaRPr lang="en-P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9CB6B-8A7C-3D82-BAE8-F312416A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F8D7-0BD4-697E-9CA5-1D15A81B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6" y="3042778"/>
            <a:ext cx="11414507" cy="290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57C60-A0B3-FF51-3631-1C28368CE4AC}"/>
              </a:ext>
            </a:extLst>
          </p:cNvPr>
          <p:cNvSpPr txBox="1"/>
          <p:nvPr/>
        </p:nvSpPr>
        <p:spPr>
          <a:xfrm>
            <a:off x="4343400" y="6257365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5.</a:t>
            </a:r>
          </a:p>
        </p:txBody>
      </p:sp>
    </p:spTree>
    <p:extLst>
      <p:ext uri="{BB962C8B-B14F-4D97-AF65-F5344CB8AC3E}">
        <p14:creationId xmlns:p14="http://schemas.microsoft.com/office/powerpoint/2010/main" val="279540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8FADBF-2071-2622-3308-AA8E202E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3"/>
            <a:ext cx="9218400" cy="773322"/>
          </a:xfrm>
        </p:spPr>
        <p:txBody>
          <a:bodyPr/>
          <a:lstStyle/>
          <a:p>
            <a:pPr marL="186262" indent="0">
              <a:buNone/>
            </a:pPr>
            <a:r>
              <a:rPr lang="en-US" sz="2000" dirty="0">
                <a:latin typeface="Arial (Body)"/>
              </a:rPr>
              <a:t>We have built a simple , ready to use webapp using the </a:t>
            </a:r>
            <a:r>
              <a:rPr lang="en-US" sz="2000" dirty="0" err="1">
                <a:latin typeface="Arial (Body)"/>
              </a:rPr>
              <a:t>gradio</a:t>
            </a:r>
            <a:r>
              <a:rPr lang="en-US" sz="2000" dirty="0">
                <a:latin typeface="Arial (Body)"/>
              </a:rPr>
              <a:t> framework in python. We have also deployed this live and anyone can access it using the following link</a:t>
            </a:r>
          </a:p>
          <a:p>
            <a:pPr marL="186262" indent="0">
              <a:buNone/>
            </a:pPr>
            <a:r>
              <a:rPr lang="en-US" sz="2000" b="0" i="0" dirty="0">
                <a:effectLst/>
                <a:latin typeface="Arial (Body)"/>
                <a:hlinkClick r:id="rId2"/>
              </a:rPr>
              <a:t>https://2648db93583726e25f.gradio.live</a:t>
            </a:r>
            <a:endParaRPr lang="en-PK" sz="2000" dirty="0">
              <a:latin typeface="Arial (Body)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34C57-C6D0-7386-45AC-F07DF8B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Use Solution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7C0B5-A79C-3A51-792F-3D523A2B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3" y="3105907"/>
            <a:ext cx="5625147" cy="303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50671-6728-414D-6F9E-04B60486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60" y="3105907"/>
            <a:ext cx="6082347" cy="303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51015-6369-F37B-BB91-09C5A71DE34B}"/>
              </a:ext>
            </a:extLst>
          </p:cNvPr>
          <p:cNvSpPr txBox="1"/>
          <p:nvPr/>
        </p:nvSpPr>
        <p:spPr>
          <a:xfrm>
            <a:off x="960133" y="6211669"/>
            <a:ext cx="362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chemeClr val="tx2"/>
                </a:solidFill>
              </a:rPr>
              <a:t>Takes image as an input from the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9CB0D-B478-4425-972B-ACFD721EEB1E}"/>
              </a:ext>
            </a:extLst>
          </p:cNvPr>
          <p:cNvSpPr/>
          <p:nvPr/>
        </p:nvSpPr>
        <p:spPr>
          <a:xfrm>
            <a:off x="7223760" y="6294120"/>
            <a:ext cx="34814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The app uses the model loaded at the backend to correctly classify the signs </a:t>
            </a:r>
          </a:p>
        </p:txBody>
      </p:sp>
    </p:spTree>
    <p:extLst>
      <p:ext uri="{BB962C8B-B14F-4D97-AF65-F5344CB8AC3E}">
        <p14:creationId xmlns:p14="http://schemas.microsoft.com/office/powerpoint/2010/main" val="15212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695E0-20EC-EF30-55BE-A33C5C2A6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We successfully trained a CNN model by using the appropriate kernel sizes , filters and layers</a:t>
            </a:r>
          </a:p>
          <a:p>
            <a:r>
              <a:rPr lang="en-US" sz="2400" dirty="0">
                <a:latin typeface="+mn-lt"/>
              </a:rPr>
              <a:t>We achieved 96 percent testing accuracy and built a ready to use webapp</a:t>
            </a:r>
          </a:p>
          <a:p>
            <a:r>
              <a:rPr lang="en-US" sz="2400" dirty="0">
                <a:latin typeface="+mn-lt"/>
              </a:rPr>
              <a:t>The webapp we built is giving accurate results on the images input by the users.</a:t>
            </a:r>
          </a:p>
          <a:p>
            <a:r>
              <a:rPr lang="en-US" sz="2400" dirty="0">
                <a:latin typeface="+mn-lt"/>
              </a:rPr>
              <a:t>The webapp is live and anyone can access it to educate themselves about different traffic signs.</a:t>
            </a:r>
          </a:p>
          <a:p>
            <a:r>
              <a:rPr lang="en-US" sz="2400" dirty="0">
                <a:latin typeface="+mn-lt"/>
              </a:rPr>
              <a:t>The webapp can be used in driving schools ,traffic police institutions </a:t>
            </a:r>
            <a:r>
              <a:rPr lang="en-US" sz="2400" dirty="0" err="1">
                <a:latin typeface="+mn-lt"/>
              </a:rPr>
              <a:t>etc</a:t>
            </a:r>
            <a:r>
              <a:rPr lang="en-US" sz="2400" dirty="0">
                <a:latin typeface="+mn-lt"/>
              </a:rPr>
              <a:t> .</a:t>
            </a:r>
          </a:p>
          <a:p>
            <a:r>
              <a:rPr lang="en-US" sz="2400" i="0" dirty="0">
                <a:solidFill>
                  <a:srgbClr val="D1D5DB"/>
                </a:solidFill>
                <a:effectLst/>
                <a:latin typeface="+mn-lt"/>
              </a:rPr>
              <a:t>The web app can help increase road safety by providing drivers with an accurate classification of traffic signs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FF170-2969-3985-222E-7F82BA5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CC69B-A260-1634-192C-70C50D313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chemeClr val="tx2"/>
                </a:solidFill>
                <a:effectLst/>
                <a:latin typeface="+mn-lt"/>
              </a:rPr>
              <a:t>Bousarhane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+mn-lt"/>
              </a:rPr>
              <a:t>Btissam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+mn-lt"/>
              </a:rPr>
              <a:t>Bouzidi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+mn-lt"/>
              </a:rPr>
              <a:t>Driss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, "Partially Connected Neural Networks for an Efficient Classification of Traffic Signs", </a:t>
            </a:r>
            <a:r>
              <a:rPr lang="en-US" sz="2000" b="0" i="1" dirty="0">
                <a:solidFill>
                  <a:schemeClr val="tx2"/>
                </a:solidFill>
                <a:effectLst/>
                <a:latin typeface="+mn-lt"/>
              </a:rPr>
              <a:t>Open Innovations Association FRUCT 2021 30th Conference of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, pp. 16-23, 2021</a:t>
            </a:r>
          </a:p>
          <a:p>
            <a:endParaRPr lang="en-US" sz="2000" dirty="0">
              <a:solidFill>
                <a:schemeClr val="tx2"/>
              </a:solidFill>
              <a:latin typeface="+mn-lt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[1] Nain, N. (2021, December 9). Traffic Signs Recognition Using CNN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+mn-lt"/>
              </a:rPr>
              <a:t>Keras</a:t>
            </a:r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 in Python. Analytics Vidhya. </a:t>
            </a:r>
            <a:r>
              <a:rPr lang="en-US" b="0" i="0" u="sng" dirty="0">
                <a:effectLst/>
                <a:latin typeface="+mn-lt"/>
                <a:hlinkClick r:id="rId2"/>
              </a:rPr>
              <a:t>https://www.analyticsvidhya.com/blog/2021/12/traffic-signs-recognition-using-cnn-and-keras-in-python/</a:t>
            </a:r>
            <a:r>
              <a:rPr lang="en-US" b="0" i="0" dirty="0">
                <a:solidFill>
                  <a:srgbClr val="D1D5DB"/>
                </a:solidFill>
                <a:effectLst/>
                <a:latin typeface="+mn-lt"/>
              </a:rPr>
              <a:t>.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8AEFE-E776-C406-7059-C37D074E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32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276EE-1823-483E-6680-ABB5870B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2224173"/>
            <a:ext cx="9218400" cy="4608000"/>
          </a:xfrm>
        </p:spPr>
        <p:txBody>
          <a:bodyPr/>
          <a:lstStyle/>
          <a:p>
            <a:pPr marL="186262" indent="0" algn="ctr">
              <a:buNone/>
            </a:pPr>
            <a:r>
              <a:rPr lang="en-US" sz="9600" dirty="0">
                <a:latin typeface="+mn-lt"/>
              </a:rPr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E98A7-2CB8-0162-7CA7-C3918BC9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59F8B-A56B-EF4B-77A2-E14E7E0F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0667"/>
            <a:ext cx="9218400" cy="4608000"/>
          </a:xfrm>
        </p:spPr>
        <p:txBody>
          <a:bodyPr/>
          <a:lstStyle/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Introduction</a:t>
            </a:r>
          </a:p>
          <a:p>
            <a:r>
              <a:rPr lang="en-US" sz="3200" dirty="0">
                <a:latin typeface="+mj-lt"/>
              </a:rPr>
              <a:t>The Dataset</a:t>
            </a:r>
          </a:p>
          <a:p>
            <a:r>
              <a:rPr lang="en-US" sz="3200" dirty="0">
                <a:latin typeface="+mj-lt"/>
              </a:rPr>
              <a:t>The Model</a:t>
            </a:r>
          </a:p>
          <a:p>
            <a:r>
              <a:rPr lang="en-US" sz="3200" dirty="0">
                <a:latin typeface="+mj-lt"/>
              </a:rPr>
              <a:t>Training</a:t>
            </a:r>
          </a:p>
          <a:p>
            <a:r>
              <a:rPr lang="en-US" sz="3200" dirty="0">
                <a:latin typeface="+mj-lt"/>
              </a:rPr>
              <a:t>Testing</a:t>
            </a:r>
          </a:p>
          <a:p>
            <a:r>
              <a:rPr lang="en-US" sz="3200" dirty="0">
                <a:latin typeface="+mj-lt"/>
              </a:rPr>
              <a:t>Solution</a:t>
            </a:r>
          </a:p>
          <a:p>
            <a:r>
              <a:rPr lang="en-US" sz="3200" dirty="0">
                <a:latin typeface="+mj-lt"/>
              </a:rPr>
              <a:t>Conclusion</a:t>
            </a:r>
          </a:p>
          <a:p>
            <a:r>
              <a:rPr lang="en-US" sz="3200" dirty="0">
                <a:latin typeface="+mj-lt"/>
              </a:rPr>
              <a:t>References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ADF93-FF1C-EEF3-942B-03D4742B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499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C2FDE0-66CC-38CE-EED8-CD111743F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Traffic sign classification is a critical task for self-driving cars and driver support systems.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goal of building a CNN-based traffic sign classification system is to improve road safety by increasing the accuracy and reliability of traffic sign recognition.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Doing so will reducing the chance of accidents caused by human error.</a:t>
            </a:r>
          </a:p>
          <a:p>
            <a:endParaRPr lang="en-US" sz="2800" dirty="0">
              <a:latin typeface="+mn-lt"/>
            </a:endParaRPr>
          </a:p>
          <a:p>
            <a:pPr marL="186262" indent="0">
              <a:buNone/>
            </a:pPr>
            <a:endParaRPr lang="en-PK" sz="28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7D5DB-EF80-2696-82E4-4B55B6E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16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C31B8-91B3-755C-AF93-3B75E6C7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6633"/>
            <a:ext cx="9218400" cy="484623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The Dataset used in our model is GTSRB - German Traffic Sign Recognition Benchmark. (</a:t>
            </a:r>
            <a:r>
              <a:rPr lang="en-US" sz="2400" dirty="0">
                <a:latin typeface="+mn-lt"/>
                <a:hlinkClick r:id="rId2"/>
              </a:rPr>
              <a:t>https://www.kaggle.com/datasets/meowmeowmeowmeowmeow/gtsrb-german-traffic-sign</a:t>
            </a:r>
            <a:r>
              <a:rPr lang="en-US" sz="2400" dirty="0">
                <a:latin typeface="+mn-lt"/>
              </a:rPr>
              <a:t>).</a:t>
            </a:r>
          </a:p>
          <a:p>
            <a:r>
              <a:rPr lang="en-US" sz="2400" dirty="0">
                <a:latin typeface="+mn-lt"/>
              </a:rPr>
              <a:t>This Dataset contains 43 classes to classify up to 43 different type of traffic signs.</a:t>
            </a:r>
          </a:p>
          <a:p>
            <a:r>
              <a:rPr lang="en-US" sz="2400" dirty="0">
                <a:latin typeface="+mn-lt"/>
              </a:rPr>
              <a:t>The Dataset contains over 50000 images of Traffic signs.</a:t>
            </a:r>
          </a:p>
          <a:p>
            <a:r>
              <a:rPr lang="en-US" sz="2400" dirty="0">
                <a:latin typeface="+mn-lt"/>
              </a:rPr>
              <a:t>The Image data is converted into a </a:t>
            </a:r>
            <a:r>
              <a:rPr lang="en-US" sz="2400" dirty="0" err="1">
                <a:latin typeface="+mn-lt"/>
              </a:rPr>
              <a:t>numpy</a:t>
            </a:r>
            <a:r>
              <a:rPr lang="en-US" sz="2400" dirty="0">
                <a:latin typeface="+mn-lt"/>
              </a:rPr>
              <a:t> array and this array is now segregated into label and data and in this way we will be preprocessing over our data.</a:t>
            </a:r>
          </a:p>
          <a:p>
            <a:r>
              <a:rPr lang="en-US" sz="2400" dirty="0">
                <a:latin typeface="+mn-lt"/>
              </a:rPr>
              <a:t>We have split our label and data into train and test using train_test_split in which 25% of data is reserved for testing and remaining 75% is used for training our model.</a:t>
            </a:r>
          </a:p>
          <a:p>
            <a:endParaRPr lang="en-US" sz="2400" dirty="0">
              <a:latin typeface="+mn-lt"/>
            </a:endParaRPr>
          </a:p>
          <a:p>
            <a:endParaRPr lang="en-PK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PK" sz="2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B3FC5-5F54-5E53-3475-86B491A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707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4A462C-D3DB-2190-6DC8-7D1CAB6FB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We have used Sequential class to build our CNN model as it allows us to build a layer by layer model in increasing efficiency. </a:t>
            </a:r>
          </a:p>
          <a:p>
            <a:pPr marL="186262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We have used RELU activation function to avoid vanishing gradient problem.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Batch normalization is added to improve convergence speed, regularization, gradient flow, and allow for higher learning rates during training.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Dropout layers are added to prevent overfitting.</a:t>
            </a:r>
            <a:endParaRPr lang="en-PK" sz="2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5965C-76E4-119E-5906-2432513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259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DC217-9095-452F-1C06-855EF11A4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11F50-EA8F-0DED-FD43-973CDABA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26953"/>
            <a:ext cx="10272000" cy="763600"/>
          </a:xfrm>
        </p:spPr>
        <p:txBody>
          <a:bodyPr/>
          <a:lstStyle/>
          <a:p>
            <a:r>
              <a:rPr lang="en-US" dirty="0"/>
              <a:t>The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EA6F7-7B27-48BE-1F1A-21D00DA4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808018"/>
            <a:ext cx="6842760" cy="5503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8EF6C-EF1E-95CA-4328-48083AC289B6}"/>
              </a:ext>
            </a:extLst>
          </p:cNvPr>
          <p:cNvSpPr txBox="1"/>
          <p:nvPr/>
        </p:nvSpPr>
        <p:spPr>
          <a:xfrm>
            <a:off x="4587240" y="6311995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1</a:t>
            </a:r>
            <a:r>
              <a:rPr lang="en-US" sz="20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8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6E5B9-8603-5570-063B-317DEB761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71A88-0DB3-37FE-ECF4-C0E49C9A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86022"/>
            <a:ext cx="10272000" cy="763600"/>
          </a:xfrm>
        </p:spPr>
        <p:txBody>
          <a:bodyPr/>
          <a:lstStyle/>
          <a:p>
            <a:r>
              <a:rPr lang="en-US" sz="2800" dirty="0"/>
              <a:t>The model was compiled and ran over 20 epochs where each epoch consisted of 919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A91E-9E0D-E674-7226-2A328C3A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29" y="1170790"/>
            <a:ext cx="1039458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4BEF1-7F25-F1E7-9A52-0A6989CFC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Data is trained over 20 epochs and a batch size of 32.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The learning rate is set to 0.001.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The model has a testing accuracy score of  around 96-97%.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Total Loss while training data is 0.0165%.</a:t>
            </a:r>
          </a:p>
          <a:p>
            <a:endParaRPr lang="en-US" sz="3200" dirty="0">
              <a:latin typeface="+mn-lt"/>
            </a:endParaRPr>
          </a:p>
          <a:p>
            <a:endParaRPr lang="en-PK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5EAC6-4271-C046-7082-600AFBE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02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2B457-91FA-4A9A-4E89-A487FEC9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858694" y="1655910"/>
            <a:ext cx="2268400" cy="594000"/>
          </a:xfrm>
        </p:spPr>
        <p:txBody>
          <a:bodyPr/>
          <a:lstStyle/>
          <a:p>
            <a:r>
              <a:rPr lang="en-US" dirty="0"/>
              <a:t>Loss</a:t>
            </a:r>
            <a:endParaRPr lang="en-P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D6C12C-1BAA-6CA6-03E3-23BE14EA45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1409420" y="1655910"/>
            <a:ext cx="2268400" cy="594000"/>
          </a:xfrm>
        </p:spPr>
        <p:txBody>
          <a:bodyPr/>
          <a:lstStyle/>
          <a:p>
            <a:r>
              <a:rPr lang="en-US" dirty="0"/>
              <a:t>Accuracy</a:t>
            </a:r>
            <a:endParaRPr lang="en-P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97B896-8D63-EB7E-852D-23798F13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Training Curves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5FD36-40F3-3E97-9B0E-53B7CD2B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8" y="2627334"/>
            <a:ext cx="4230087" cy="332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50CA4-1A34-E040-B6FC-BF1E901F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46" y="2627334"/>
            <a:ext cx="4230087" cy="332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8A05B-F7AA-EE5D-0D13-84860290E56D}"/>
              </a:ext>
            </a:extLst>
          </p:cNvPr>
          <p:cNvSpPr txBox="1"/>
          <p:nvPr/>
        </p:nvSpPr>
        <p:spPr>
          <a:xfrm>
            <a:off x="1706880" y="6187440"/>
            <a:ext cx="197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FCCA6-9DBE-8CFE-D541-0CF597A704DC}"/>
              </a:ext>
            </a:extLst>
          </p:cNvPr>
          <p:cNvSpPr txBox="1"/>
          <p:nvPr/>
        </p:nvSpPr>
        <p:spPr>
          <a:xfrm>
            <a:off x="8442960" y="6187440"/>
            <a:ext cx="168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Fig 3.</a:t>
            </a:r>
          </a:p>
        </p:txBody>
      </p:sp>
    </p:spTree>
    <p:extLst>
      <p:ext uri="{BB962C8B-B14F-4D97-AF65-F5344CB8AC3E}">
        <p14:creationId xmlns:p14="http://schemas.microsoft.com/office/powerpoint/2010/main" val="29015967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 Tech Agency Infographics by Slidesgo</Template>
  <TotalTime>192</TotalTime>
  <Words>673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Anaheim</vt:lpstr>
      <vt:lpstr>Arial</vt:lpstr>
      <vt:lpstr>Arial (Body)</vt:lpstr>
      <vt:lpstr>Calibri</vt:lpstr>
      <vt:lpstr>Fira Sans Condensed</vt:lpstr>
      <vt:lpstr>Fira Sans Condensed Light</vt:lpstr>
      <vt:lpstr>Proxima Nova</vt:lpstr>
      <vt:lpstr>Proxima Nova Semibold</vt:lpstr>
      <vt:lpstr>Rajdhani</vt:lpstr>
      <vt:lpstr>Roboto Condensed Light</vt:lpstr>
      <vt:lpstr>AI Tech Agency Infographics by Slidesgo</vt:lpstr>
      <vt:lpstr>Slidesgo Final Pages</vt:lpstr>
      <vt:lpstr>Traffic Sign Classifier</vt:lpstr>
      <vt:lpstr>Table of Contents</vt:lpstr>
      <vt:lpstr>Introduction</vt:lpstr>
      <vt:lpstr>The Dataset</vt:lpstr>
      <vt:lpstr>The Model</vt:lpstr>
      <vt:lpstr>The Model </vt:lpstr>
      <vt:lpstr>The model was compiled and ran over 20 epochs where each epoch consisted of 919 samples</vt:lpstr>
      <vt:lpstr>Training</vt:lpstr>
      <vt:lpstr>Validation and Training Curves</vt:lpstr>
      <vt:lpstr>Confusion Matrix  </vt:lpstr>
      <vt:lpstr>Testing</vt:lpstr>
      <vt:lpstr>Ready To Use Solution</vt:lpstr>
      <vt:lpstr>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Classifier</dc:title>
  <dc:creator>Usman Malik</dc:creator>
  <cp:lastModifiedBy>Asad</cp:lastModifiedBy>
  <cp:revision>2</cp:revision>
  <dcterms:created xsi:type="dcterms:W3CDTF">2023-05-14T17:13:01Z</dcterms:created>
  <dcterms:modified xsi:type="dcterms:W3CDTF">2023-05-15T04:35:21Z</dcterms:modified>
</cp:coreProperties>
</file>