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2" r:id="rId4"/>
    <p:sldId id="272" r:id="rId5"/>
    <p:sldId id="276" r:id="rId6"/>
    <p:sldId id="284" r:id="rId7"/>
    <p:sldId id="286" r:id="rId8"/>
    <p:sldId id="290" r:id="rId9"/>
    <p:sldId id="287" r:id="rId10"/>
    <p:sldId id="288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58" r:id="rId19"/>
    <p:sldId id="257" r:id="rId20"/>
    <p:sldId id="269" r:id="rId21"/>
    <p:sldId id="270" r:id="rId22"/>
    <p:sldId id="268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6"/>
    <a:srgbClr val="000000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D8CA2-3173-4FF8-B4F5-1A71D7BE459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8BE1-6A75-434C-8BA5-ED7BB889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3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3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8BE1-6A75-434C-8BA5-ED7BB889E2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6CCE-C26C-44C7-B48E-426AA9B1314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73B0-9BC1-4A38-BDF3-EB4CF8955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teridiot/PotW/blob/master/Notebooks/docopt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22573" y="1588319"/>
            <a:ext cx="3146854" cy="3352800"/>
            <a:chOff x="8419070" y="1029730"/>
            <a:chExt cx="3146854" cy="3352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7347" t="12493" r="17745" b="38619"/>
            <a:stretch/>
          </p:blipFill>
          <p:spPr>
            <a:xfrm>
              <a:off x="8419070" y="1029730"/>
              <a:ext cx="3146854" cy="3352800"/>
            </a:xfrm>
            <a:prstGeom prst="rect">
              <a:avLst/>
            </a:prstGeom>
          </p:spPr>
        </p:pic>
        <p:pic>
          <p:nvPicPr>
            <p:cNvPr id="12" name="Picture 2" descr="http://pypi-ranking.info/static//img/python_logo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3131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4533">
              <a:off x="9090526" y="1572471"/>
              <a:ext cx="731177" cy="72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64971" y="264880"/>
            <a:ext cx="30620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Welcome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1172" y="6199606"/>
            <a:ext cx="3509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Python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anguage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mmersion &amp; 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ducation Group</a:t>
            </a:r>
            <a:endParaRPr lang="en-US" sz="1600" b="1" cap="none" spc="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1898" y="5087669"/>
            <a:ext cx="4208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python import </a:t>
            </a:r>
            <a:r>
              <a:rPr lang="en-US" sz="4000" b="1" dirty="0">
                <a:ln w="0">
                  <a:solidFill>
                    <a:srgbClr val="313133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LIE</a:t>
            </a:r>
            <a:endParaRPr lang="en-US" sz="4000" b="1" cap="none" spc="0" dirty="0">
              <a:ln w="0">
                <a:solidFill>
                  <a:srgbClr val="313133"/>
                </a:solidFill>
              </a:ln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572" y="203199"/>
            <a:ext cx="24208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Doctest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What is a </a:t>
            </a:r>
            <a:r>
              <a:rPr lang="en-US" sz="40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doctest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?</a:t>
            </a:r>
          </a:p>
          <a:p>
            <a:pPr lvl="1"/>
            <a:endParaRPr lang="en-US" sz="40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n-US" sz="40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An additional comment in the code preceded by a </a:t>
            </a:r>
            <a:r>
              <a:rPr lang="en-US" sz="2800" dirty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that gives a simple usage of the function and the expected output…but can be used as a rudimentary </a:t>
            </a:r>
            <a:r>
              <a:rPr lang="en-US" sz="4000" i="1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39854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4238" y="217714"/>
            <a:ext cx="25635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Example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39" y="1770744"/>
            <a:ext cx="8903321" cy="44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4994" y="203199"/>
            <a:ext cx="43220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Doctest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 usage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3143934"/>
            <a:ext cx="11196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python -m </a:t>
            </a:r>
            <a:r>
              <a:rPr lang="fr-FR" sz="36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doctest</a:t>
            </a:r>
            <a:r>
              <a:rPr lang="fr-FR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-v doctest_simple.py</a:t>
            </a:r>
            <a:endParaRPr lang="en-US" sz="36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60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572" y="203199"/>
            <a:ext cx="32768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Extensions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Using a package called </a:t>
            </a:r>
            <a:r>
              <a:rPr lang="en-US" sz="32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mypy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allows you to further type your variables &amp; arguments.</a:t>
            </a:r>
          </a:p>
          <a:p>
            <a:pPr algn="ctr"/>
            <a:endParaRPr lang="en-US" sz="40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This changes nothing about your program at runtime…only how certain linters and IDEs handle and debug your code.</a:t>
            </a:r>
            <a:endParaRPr lang="en-US" sz="4000" i="1" dirty="0">
              <a:ln w="0">
                <a:solidFill>
                  <a:srgbClr val="313133"/>
                </a:solidFill>
              </a:ln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160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572" y="203199"/>
            <a:ext cx="32768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Extensions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If you did a good job at documenting your code and you want to actually publish or share your code online. One of the first things you need to consider is the 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C00000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documentation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, you can automatically populate a webpage with ALL of your docstrings for future users.</a:t>
            </a:r>
            <a:endParaRPr lang="en-US" sz="4000" i="1" dirty="0">
              <a:ln w="0">
                <a:solidFill>
                  <a:srgbClr val="313133"/>
                </a:solidFill>
              </a:ln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851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691" y="2805380"/>
            <a:ext cx="111966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Sphinx is a python package that comes in your anaconda build that will automagically generate HTML of your documentation.</a:t>
            </a:r>
            <a:endParaRPr lang="en-US" sz="4000" i="1" dirty="0">
              <a:ln w="0">
                <a:solidFill>
                  <a:srgbClr val="313133"/>
                </a:solidFill>
              </a:ln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52328" y="435429"/>
            <a:ext cx="6287343" cy="1385250"/>
            <a:chOff x="497691" y="914400"/>
            <a:chExt cx="3754995" cy="827314"/>
          </a:xfrm>
        </p:grpSpPr>
        <p:sp>
          <p:nvSpPr>
            <p:cNvPr id="3" name="Rectangle 2"/>
            <p:cNvSpPr/>
            <p:nvPr/>
          </p:nvSpPr>
          <p:spPr>
            <a:xfrm>
              <a:off x="497691" y="914400"/>
              <a:ext cx="3754995" cy="827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13" y="970869"/>
              <a:ext cx="371475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2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691" y="2805380"/>
            <a:ext cx="111966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Live Demo</a:t>
            </a:r>
            <a:endParaRPr lang="en-US" sz="8000" i="1" dirty="0">
              <a:ln w="0">
                <a:solidFill>
                  <a:srgbClr val="313133"/>
                </a:solidFill>
              </a:ln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52328" y="435429"/>
            <a:ext cx="6287343" cy="1385250"/>
            <a:chOff x="497691" y="914400"/>
            <a:chExt cx="3754995" cy="827314"/>
          </a:xfrm>
        </p:grpSpPr>
        <p:sp>
          <p:nvSpPr>
            <p:cNvPr id="3" name="Rectangle 2"/>
            <p:cNvSpPr/>
            <p:nvPr/>
          </p:nvSpPr>
          <p:spPr>
            <a:xfrm>
              <a:off x="497691" y="914400"/>
              <a:ext cx="3754995" cy="827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13" y="970869"/>
              <a:ext cx="371475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88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2981" y="203199"/>
            <a:ext cx="47660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CLI help prompt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Docopt</a:t>
            </a:r>
            <a:r>
              <a:rPr lang="en-US" sz="4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is a python package that uses your docstrings to automatically formulate a help prompt for your package. Go to</a:t>
            </a:r>
          </a:p>
          <a:p>
            <a:pPr algn="ctr"/>
            <a:r>
              <a:rPr lang="en-US" sz="4000" dirty="0">
                <a:ln w="0">
                  <a:solidFill>
                    <a:schemeClr val="tx1"/>
                  </a:solidFill>
                </a:ln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  <a:hlinkClick r:id="rId3"/>
              </a:rPr>
              <a:t>https://github.com/betteridiot/PotW/blob/master/Notebooks/docopt.ipynb</a:t>
            </a:r>
            <a:r>
              <a:rPr lang="en-US" sz="4000" dirty="0">
                <a:ln w="0">
                  <a:solidFill>
                    <a:schemeClr val="tx1"/>
                  </a:solidFill>
                </a:ln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80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3064" y="186813"/>
            <a:ext cx="10225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Code_Fight</a:t>
            </a:r>
            <a:r>
              <a:rPr lang="en-US" sz="7200" b="0" cap="none" spc="0" dirty="0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(P1, P2)</a:t>
            </a:r>
          </a:p>
        </p:txBody>
      </p:sp>
    </p:spTree>
    <p:extLst>
      <p:ext uri="{BB962C8B-B14F-4D97-AF65-F5344CB8AC3E}">
        <p14:creationId xmlns:p14="http://schemas.microsoft.com/office/powerpoint/2010/main" val="24896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53203" y="2805380"/>
            <a:ext cx="70855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Master’s of the Trade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8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0" y="0"/>
            <a:ext cx="10954139" cy="6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6170" y="0"/>
            <a:ext cx="64796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(integer)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704" y="830997"/>
            <a:ext cx="10632592" cy="68018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Write a function that takes an integer and returns “fizz” if the number is divisible by 3, “buzz” if it is divisible by 5, “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” if it is divisible by 3 &amp; 5, or returns the number as a string if none of the other conditions are met. 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Args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	integer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int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): an unsigned integer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Returns:</a:t>
            </a:r>
          </a:p>
          <a:p>
            <a:pPr marL="4572000" lvl="2" indent="-365760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out 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str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): string reporting evaluation of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int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(15)</a:t>
            </a:r>
          </a:p>
          <a:p>
            <a:pPr marL="0" lvl="2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(3)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fizzbuzz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(2)</a:t>
            </a:r>
          </a:p>
          <a:p>
            <a:pPr marL="0"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2</a:t>
            </a:r>
          </a:p>
          <a:p>
            <a:pPr marL="0" lvl="2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  <a:p>
            <a:pPr marL="0" lvl="2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8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20" y="264880"/>
            <a:ext cx="62247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Interview Question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665" y="5312310"/>
            <a:ext cx="114206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many different ways can you paint a cube with 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chemeClr val="accent6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three </a:t>
            </a:r>
            <a:r>
              <a:rPr lang="en-US" sz="40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colors of paint? </a:t>
            </a:r>
            <a:endParaRPr lang="en-US" sz="4000" b="1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57" y="1815186"/>
            <a:ext cx="3236686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841" y="264880"/>
            <a:ext cx="102803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Mark Kiel, MD. PhD., CSO &amp; Co-founder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6707" y="1677046"/>
            <a:ext cx="1035858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Startup based on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Ruby, PERL, and JavaScript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(developer) Don’t worry about the big picture…?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Don’t think “that’s how it has </a:t>
            </a:r>
            <a:r>
              <a:rPr lang="en-US" sz="3600" b="1" i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always</a:t>
            </a:r>
            <a:r>
              <a:rPr lang="en-US" sz="3600" b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been done”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Be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Agile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are more jobs for code-capable data scientists than there are code-capable data scientists*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Essentially, you can name </a:t>
            </a:r>
            <a:r>
              <a:rPr lang="en-US" sz="3600" b="1" cap="none" spc="0" dirty="0">
                <a:ln w="0">
                  <a:solidFill>
                    <a:srgbClr val="313133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your own price</a:t>
            </a:r>
          </a:p>
        </p:txBody>
      </p:sp>
    </p:spTree>
    <p:extLst>
      <p:ext uri="{BB962C8B-B14F-4D97-AF65-F5344CB8AC3E}">
        <p14:creationId xmlns:p14="http://schemas.microsoft.com/office/powerpoint/2010/main" val="23354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5884" y="264880"/>
            <a:ext cx="42402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Code Review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391" b="2074"/>
          <a:stretch/>
        </p:blipFill>
        <p:spPr>
          <a:xfrm>
            <a:off x="2425695" y="1666430"/>
            <a:ext cx="7340640" cy="4375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6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0465" y="2743825"/>
            <a:ext cx="745107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What is a docstring?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1871" y="740228"/>
            <a:ext cx="25282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PEP 257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708" y="2589937"/>
            <a:ext cx="103585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 docstring is a string literal that occurs as the first statement in a module, function, class, or method definition. Such a docstring becomes the __doc__ special attribute of that object</a:t>
            </a:r>
            <a:endParaRPr lang="en-US" sz="3600" cap="none" spc="0" dirty="0">
              <a:ln w="0">
                <a:solidFill>
                  <a:srgbClr val="313133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46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5555" y="740228"/>
            <a:ext cx="37208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Conventions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For consistency, always use </a:t>
            </a:r>
            <a:r>
              <a:rPr lang="en-US" sz="2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"""triple double quotes"""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around docstrings. Use </a:t>
            </a:r>
            <a:r>
              <a:rPr lang="en-US" sz="20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r"""raw</a:t>
            </a:r>
            <a:r>
              <a:rPr lang="en-US" sz="20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triple double quotes""" </a:t>
            </a:r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if you use any backslashes in your docstrings.</a:t>
            </a:r>
          </a:p>
          <a:p>
            <a:endParaRPr lang="en-US" sz="36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Triple quotes are used even though the string fits on one line. </a:t>
            </a:r>
          </a:p>
          <a:p>
            <a:endParaRPr lang="en-US" sz="3600" dirty="0">
              <a:ln w="0">
                <a:solidFill>
                  <a:srgbClr val="313133"/>
                </a:solidFill>
              </a:ln>
              <a:solidFill>
                <a:srgbClr val="2D2D2F"/>
              </a:solidFill>
              <a:latin typeface="Agency FB" panose="020B0503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36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There's no blank line either before or after the docstring.</a:t>
            </a:r>
          </a:p>
        </p:txBody>
      </p:sp>
    </p:spTree>
    <p:extLst>
      <p:ext uri="{BB962C8B-B14F-4D97-AF65-F5344CB8AC3E}">
        <p14:creationId xmlns:p14="http://schemas.microsoft.com/office/powerpoint/2010/main" val="20961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5438" y="740228"/>
            <a:ext cx="3421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Style Guide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691" y="2067422"/>
            <a:ext cx="1119661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Sections: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Args</a:t>
            </a: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: the arguments of your function/method/class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Returns/Yields: what your function passes back to your main program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Raises: What error your function will raise if something doesn’t fit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Warns: warnings that don’t stop program, but still inform incongruities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Etc..</a:t>
            </a:r>
          </a:p>
          <a:p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Encouraged to </a:t>
            </a:r>
            <a:r>
              <a:rPr lang="en-US" sz="3200" i="1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type </a:t>
            </a:r>
            <a:r>
              <a:rPr lang="en-US" sz="3200" dirty="0">
                <a:ln w="0">
                  <a:solidFill>
                    <a:srgbClr val="313133"/>
                  </a:solidFill>
                </a:ln>
                <a:solidFill>
                  <a:srgbClr val="2D2D2F"/>
                </a:solidFill>
                <a:latin typeface="Agency FB" panose="020B0503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your variables (e.g. calling your argument an integer)</a:t>
            </a:r>
          </a:p>
        </p:txBody>
      </p:sp>
    </p:spTree>
    <p:extLst>
      <p:ext uri="{BB962C8B-B14F-4D97-AF65-F5344CB8AC3E}">
        <p14:creationId xmlns:p14="http://schemas.microsoft.com/office/powerpoint/2010/main" val="23853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4238" y="217714"/>
            <a:ext cx="25635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ourier New" panose="02070309020205020404" pitchFamily="49" charset="0"/>
              </a:rPr>
              <a:t>Example</a:t>
            </a:r>
            <a:endParaRPr lang="en-US" sz="7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56" y="1633943"/>
            <a:ext cx="8628088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2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22A4A007-F382-4095-968F-F8FB2B5B6867}"/>
  <p:tag name="ISPRING_RESOURCE_FOLDER" val="C:\Users\MDS\Desktop\PyLIE - 10Mar2017\"/>
  <p:tag name="ISPRING_PRESENTATION_PATH" val="C:\Users\MDS\Desktop\PyLIE - 10Mar2017.pptx"/>
  <p:tag name="ISPRING_PROJECT_FOLDER_UPDATED" val="1"/>
  <p:tag name="ISPRING_SCORM_RATE_SLIDES" val="1"/>
  <p:tag name="ISPRING_SCORM_PASSING_SCORE" val="100.000000"/>
  <p:tag name="ISPRING_ULTRA_SCORM_COURSE_ID" val="B9CC2244-B7A2-4765-A504-1626D4391B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MDS\Desktop"/>
  <p:tag name="ISPRING_PRESENTATION_TITLE" val="PyLIE - 10Mar2017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532</Words>
  <Application>Microsoft Office PowerPoint</Application>
  <PresentationFormat>Widescreen</PresentationFormat>
  <Paragraphs>87</Paragraphs>
  <Slides>22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Courier New</vt:lpstr>
      <vt:lpstr>Lucida Console</vt:lpstr>
      <vt:lpstr>Microsoft Sans Serif</vt:lpstr>
      <vt:lpstr>OCR A Extended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PyLIE - 10Mar2017</dc:title>
  <dc:creator>MDS</dc:creator>
  <cp:lastModifiedBy>MDS</cp:lastModifiedBy>
  <cp:revision>43</cp:revision>
  <dcterms:created xsi:type="dcterms:W3CDTF">2017-02-09T14:29:32Z</dcterms:created>
  <dcterms:modified xsi:type="dcterms:W3CDTF">2017-03-10T22:01:06Z</dcterms:modified>
</cp:coreProperties>
</file>