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1" r:id="rId4"/>
    <p:sldId id="262" r:id="rId5"/>
    <p:sldId id="272" r:id="rId6"/>
    <p:sldId id="276" r:id="rId7"/>
    <p:sldId id="273" r:id="rId8"/>
    <p:sldId id="274" r:id="rId9"/>
    <p:sldId id="275" r:id="rId10"/>
    <p:sldId id="259" r:id="rId11"/>
    <p:sldId id="279" r:id="rId12"/>
    <p:sldId id="278" r:id="rId13"/>
    <p:sldId id="281" r:id="rId14"/>
    <p:sldId id="277" r:id="rId15"/>
    <p:sldId id="286" r:id="rId16"/>
    <p:sldId id="280" r:id="rId17"/>
    <p:sldId id="283" r:id="rId18"/>
    <p:sldId id="284" r:id="rId19"/>
    <p:sldId id="285" r:id="rId20"/>
    <p:sldId id="258" r:id="rId21"/>
    <p:sldId id="257" r:id="rId22"/>
    <p:sldId id="269" r:id="rId23"/>
    <p:sldId id="270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6"/>
    <a:srgbClr val="000000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60" y="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6CCE-C26C-44C7-B48E-426AA9B1314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22573" y="1588319"/>
            <a:ext cx="3146854" cy="3352800"/>
            <a:chOff x="8419070" y="1029730"/>
            <a:chExt cx="3146854" cy="3352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17347" t="12493" r="17745" b="38619"/>
            <a:stretch/>
          </p:blipFill>
          <p:spPr>
            <a:xfrm>
              <a:off x="8419070" y="1029730"/>
              <a:ext cx="3146854" cy="3352800"/>
            </a:xfrm>
            <a:prstGeom prst="rect">
              <a:avLst/>
            </a:prstGeom>
          </p:spPr>
        </p:pic>
        <p:pic>
          <p:nvPicPr>
            <p:cNvPr id="12" name="Picture 2" descr="http://pypi-ranking.info/static//img/python_logo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3131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04533">
              <a:off x="9090526" y="1572471"/>
              <a:ext cx="731177" cy="72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64971" y="264880"/>
            <a:ext cx="30620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Welcome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1172" y="6199606"/>
            <a:ext cx="35096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Python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anguage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mmersion &amp;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ducation Group</a:t>
            </a:r>
            <a:endParaRPr lang="en-US" sz="16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1898" y="5087669"/>
            <a:ext cx="4208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python import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LIE</a:t>
            </a:r>
            <a:endParaRPr lang="en-US" sz="4000" b="1" cap="none" spc="0" dirty="0">
              <a:ln w="0">
                <a:solidFill>
                  <a:srgbClr val="313133"/>
                </a:solidFill>
              </a:ln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8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3151" y="146008"/>
            <a:ext cx="62856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3341" y="1487735"/>
            <a:ext cx="10705317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Beautiful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better than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ugly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Explicit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better than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implicit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Simple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better than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complex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Complex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better than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complicated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Flat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better than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nested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u="sng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Readability counts.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Although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practicality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beats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purity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If the implementation is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hard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 explain, it's a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bad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idea.</a:t>
            </a:r>
          </a:p>
          <a:p>
            <a:pPr marL="571500" indent="-571500" algn="just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If the implementation is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easy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 explain, it may be a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good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idea.</a:t>
            </a:r>
          </a:p>
        </p:txBody>
      </p:sp>
    </p:spTree>
    <p:extLst>
      <p:ext uri="{BB962C8B-B14F-4D97-AF65-F5344CB8AC3E}">
        <p14:creationId xmlns:p14="http://schemas.microsoft.com/office/powerpoint/2010/main" val="378681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2938" y="146008"/>
            <a:ext cx="61061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Basic formatting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6668" y="1701800"/>
            <a:ext cx="9918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The two accepted fonts for display of Python are Courier New and Lucida Console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A proper tab or indent is </a:t>
            </a:r>
            <a:r>
              <a:rPr lang="en-US" sz="4400" b="1" u="sng" dirty="0">
                <a:latin typeface="Agency FB" panose="020B0503020202020204" pitchFamily="34" charset="0"/>
              </a:rPr>
              <a:t>4</a:t>
            </a:r>
            <a:r>
              <a:rPr lang="en-US" sz="4400" dirty="0">
                <a:latin typeface="Agency FB" panose="020B0503020202020204" pitchFamily="34" charset="0"/>
              </a:rPr>
              <a:t> spaces…</a:t>
            </a:r>
            <a:r>
              <a:rPr lang="en-US" sz="4400" dirty="0">
                <a:solidFill>
                  <a:srgbClr val="FF0000"/>
                </a:solidFill>
                <a:latin typeface="Agency FB" panose="020B0503020202020204" pitchFamily="34" charset="0"/>
              </a:rPr>
              <a:t>not</a:t>
            </a:r>
            <a:r>
              <a:rPr lang="en-US" sz="4400" dirty="0">
                <a:latin typeface="Agency FB" panose="020B0503020202020204" pitchFamily="34" charset="0"/>
              </a:rPr>
              <a:t> a ‘\t’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End of Line (EOL) character(s) are: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400" dirty="0">
                <a:latin typeface="Agency FB" panose="020B0503020202020204" pitchFamily="34" charset="0"/>
              </a:rPr>
              <a:t>Linux &amp; </a:t>
            </a:r>
            <a:r>
              <a:rPr lang="en-US" sz="4400" dirty="0" err="1">
                <a:latin typeface="Agency FB" panose="020B0503020202020204" pitchFamily="34" charset="0"/>
              </a:rPr>
              <a:t>macOS</a:t>
            </a:r>
            <a:r>
              <a:rPr lang="en-US" sz="4400" dirty="0">
                <a:latin typeface="Agency FB" panose="020B0503020202020204" pitchFamily="34" charset="0"/>
              </a:rPr>
              <a:t>: \n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400" dirty="0">
                <a:latin typeface="Agency FB" panose="020B0503020202020204" pitchFamily="34" charset="0"/>
              </a:rPr>
              <a:t>Windows: \r\n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Maximum line length is 79 characters.</a:t>
            </a:r>
          </a:p>
        </p:txBody>
      </p:sp>
    </p:spTree>
    <p:extLst>
      <p:ext uri="{BB962C8B-B14F-4D97-AF65-F5344CB8AC3E}">
        <p14:creationId xmlns:p14="http://schemas.microsoft.com/office/powerpoint/2010/main" val="349122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5950" y="373945"/>
            <a:ext cx="10960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When using an inline comment, a space must come before your comment and after the # sign</a:t>
            </a:r>
          </a:p>
          <a:p>
            <a:pPr lvl="2"/>
            <a:r>
              <a:rPr lang="en-US" sz="4400" dirty="0">
                <a:latin typeface="Agency FB" panose="020B0503020202020204" pitchFamily="34" charset="0"/>
              </a:rPr>
              <a:t> (e.g.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inline comment here</a:t>
            </a:r>
            <a:r>
              <a:rPr lang="en-US" sz="4400" dirty="0">
                <a:latin typeface="Agency FB" panose="020B0503020202020204" pitchFamily="34" charset="0"/>
              </a:rPr>
              <a:t>)</a:t>
            </a:r>
            <a:endParaRPr lang="en-US" sz="4400" u="sng" dirty="0">
              <a:latin typeface="Agency FB" panose="020B0503020202020204" pitchFamily="34" charset="0"/>
            </a:endParaRP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Two blank lines should come before and after every function declaration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If running from the command line, one should always put the shebang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r>
              <a:rPr lang="en-US" sz="4400" dirty="0">
                <a:latin typeface="Agency FB" panose="020B0503020202020204" pitchFamily="34" charset="0"/>
              </a:rPr>
              <a:t> at the top of the script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many, many, many more ….</a:t>
            </a:r>
          </a:p>
        </p:txBody>
      </p:sp>
    </p:spTree>
    <p:extLst>
      <p:ext uri="{BB962C8B-B14F-4D97-AF65-F5344CB8AC3E}">
        <p14:creationId xmlns:p14="http://schemas.microsoft.com/office/powerpoint/2010/main" val="174976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3403" y="146008"/>
            <a:ext cx="646523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Function Anatomy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841" y="2600523"/>
            <a:ext cx="108783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iter_slices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slice_length):  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pos =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slice_length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slice_length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slice_length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pos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string[pos:pos + slice_length]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slice_length</a:t>
            </a:r>
          </a:p>
        </p:txBody>
      </p:sp>
      <p:sp>
        <p:nvSpPr>
          <p:cNvPr id="4" name="Right Arrow 3"/>
          <p:cNvSpPr/>
          <p:nvPr/>
        </p:nvSpPr>
        <p:spPr>
          <a:xfrm rot="8581325">
            <a:off x="1368587" y="2033139"/>
            <a:ext cx="682821" cy="5346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3788" y="1592558"/>
            <a:ext cx="619752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latin typeface="Agency FB" panose="020B0503020202020204" pitchFamily="34" charset="0"/>
                <a:cs typeface="Courier New" panose="02070309020205020404" pitchFamily="49" charset="0"/>
              </a:rPr>
              <a:t>Definition/declaration of the function</a:t>
            </a:r>
          </a:p>
        </p:txBody>
      </p:sp>
      <p:sp>
        <p:nvSpPr>
          <p:cNvPr id="8" name="Right Arrow 7"/>
          <p:cNvSpPr/>
          <p:nvPr/>
        </p:nvSpPr>
        <p:spPr>
          <a:xfrm rot="12373070">
            <a:off x="6448587" y="3089053"/>
            <a:ext cx="682821" cy="5346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4376" y="3218158"/>
            <a:ext cx="340830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latin typeface="Agency FB" panose="020B0503020202020204" pitchFamily="34" charset="0"/>
                <a:cs typeface="Courier New" panose="02070309020205020404" pitchFamily="49" charset="0"/>
              </a:rPr>
              <a:t>Function Arguments</a:t>
            </a:r>
          </a:p>
        </p:txBody>
      </p:sp>
      <p:sp>
        <p:nvSpPr>
          <p:cNvPr id="10" name="Right Arrow 9"/>
          <p:cNvSpPr/>
          <p:nvPr/>
        </p:nvSpPr>
        <p:spPr>
          <a:xfrm rot="19126036">
            <a:off x="1789012" y="5047493"/>
            <a:ext cx="682821" cy="5346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07172" y="5744518"/>
            <a:ext cx="419538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latin typeface="Agency FB" panose="020B0503020202020204" pitchFamily="34" charset="0"/>
                <a:cs typeface="Courier New" panose="02070309020205020404" pitchFamily="49" charset="0"/>
              </a:rPr>
              <a:t>Return/yield* statement</a:t>
            </a:r>
          </a:p>
        </p:txBody>
      </p:sp>
    </p:spTree>
    <p:extLst>
      <p:ext uri="{BB962C8B-B14F-4D97-AF65-F5344CB8AC3E}">
        <p14:creationId xmlns:p14="http://schemas.microsoft.com/office/powerpoint/2010/main" val="368239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146" y="146008"/>
            <a:ext cx="103637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Let’s go through the motions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231" y="2159000"/>
            <a:ext cx="10407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Agency FB" panose="020B0503020202020204" pitchFamily="34" charset="0"/>
              </a:rPr>
              <a:t>Essentially, functions are just </a:t>
            </a:r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re-usable</a:t>
            </a:r>
            <a:r>
              <a:rPr lang="en-US" sz="6000" dirty="0">
                <a:latin typeface="Agency FB" panose="020B0503020202020204" pitchFamily="34" charset="0"/>
              </a:rPr>
              <a:t> chunks of code</a:t>
            </a:r>
            <a:endParaRPr lang="en-US" sz="6000" u="sng" dirty="0"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Agency FB" panose="020B0503020202020204" pitchFamily="34" charset="0"/>
              </a:rPr>
              <a:t>However, good functions follow specific style guidelines…</a:t>
            </a:r>
          </a:p>
        </p:txBody>
      </p:sp>
    </p:spTree>
    <p:extLst>
      <p:ext uri="{BB962C8B-B14F-4D97-AF65-F5344CB8AC3E}">
        <p14:creationId xmlns:p14="http://schemas.microsoft.com/office/powerpoint/2010/main" val="279437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9712" y="2774908"/>
            <a:ext cx="355257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Live Code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1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8084" y="146008"/>
            <a:ext cx="31758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Planning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6668" y="1803400"/>
            <a:ext cx="9918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Good code ought to start with pseudocode: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Exercise</a:t>
            </a:r>
            <a:r>
              <a:rPr lang="en-US" sz="4400" dirty="0">
                <a:latin typeface="Agency FB" panose="020B0503020202020204" pitchFamily="34" charset="0"/>
              </a:rPr>
              <a:t>: write </a:t>
            </a:r>
            <a:r>
              <a:rPr lang="en-US" sz="4400" dirty="0">
                <a:solidFill>
                  <a:srgbClr val="00B0F0"/>
                </a:solidFill>
                <a:latin typeface="Agency FB" panose="020B0503020202020204" pitchFamily="34" charset="0"/>
              </a:rPr>
              <a:t>pseudocode</a:t>
            </a:r>
            <a:r>
              <a:rPr lang="en-US" sz="4400" dirty="0">
                <a:latin typeface="Agency FB" panose="020B0503020202020204" pitchFamily="34" charset="0"/>
              </a:rPr>
              <a:t> for a function that takes a number and an exponent as arguments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It should </a:t>
            </a:r>
            <a:r>
              <a:rPr lang="en-US" sz="4400" dirty="0">
                <a:solidFill>
                  <a:srgbClr val="FF3399"/>
                </a:solidFill>
                <a:latin typeface="Agency FB" panose="020B0503020202020204" pitchFamily="34" charset="0"/>
              </a:rPr>
              <a:t>return</a:t>
            </a:r>
            <a:r>
              <a:rPr lang="en-US" sz="4400" dirty="0">
                <a:latin typeface="Agency FB" panose="020B0503020202020204" pitchFamily="34" charset="0"/>
              </a:rPr>
              <a:t> the </a:t>
            </a:r>
            <a:r>
              <a:rPr lang="en-US" sz="4400" u="sng" dirty="0">
                <a:latin typeface="Agency FB" panose="020B0503020202020204" pitchFamily="34" charset="0"/>
              </a:rPr>
              <a:t>square root of the sum</a:t>
            </a:r>
            <a:r>
              <a:rPr lang="en-US" sz="4400" dirty="0">
                <a:latin typeface="Agency FB" panose="020B0503020202020204" pitchFamily="34" charset="0"/>
              </a:rPr>
              <a:t> of the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number</a:t>
            </a:r>
            <a:r>
              <a:rPr lang="en-US" sz="4400" dirty="0">
                <a:latin typeface="Agency FB" panose="020B0503020202020204" pitchFamily="34" charset="0"/>
              </a:rPr>
              <a:t> raised to the power of the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exponent</a:t>
            </a:r>
            <a:r>
              <a:rPr lang="en-US" sz="4400" dirty="0">
                <a:latin typeface="Agency FB" panose="020B0503020202020204" pitchFamily="34" charset="0"/>
              </a:rPr>
              <a:t> and the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exponent</a:t>
            </a:r>
            <a:r>
              <a:rPr lang="en-US" sz="4400" dirty="0">
                <a:latin typeface="Agency FB" panose="020B0503020202020204" pitchFamily="34" charset="0"/>
              </a:rPr>
              <a:t> raised to the power of the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20097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95" y="2074862"/>
            <a:ext cx="9705610" cy="3017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6769" y="146008"/>
            <a:ext cx="67185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Pair Programming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3338" y="5689304"/>
            <a:ext cx="65653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Pair up. You’ve got work to do!</a:t>
            </a:r>
            <a:endParaRPr lang="en-US" sz="4400" cap="none" spc="0" dirty="0">
              <a:ln w="0">
                <a:solidFill>
                  <a:srgbClr val="313133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56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8597" y="0"/>
            <a:ext cx="30348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Workshop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707" y="1225689"/>
            <a:ext cx="10358585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Using ONLY the standard library (no </a:t>
            </a:r>
            <a:r>
              <a:rPr lang="en-US" sz="36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Numpy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), develop a function that takes two lists of lists called ‘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cipher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’ and ‘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text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’.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cipher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text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will always be square and the same dimensions.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Using the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cipher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, find the index of all the ‘X’.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Use those indices on the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text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to find a code.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Now, rotate the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cipher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90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  <a:sym typeface="Wingdings" panose="05000000000000000000" pitchFamily="2" charset="2"/>
              </a:rPr>
              <a:t>˚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Cambria Math" panose="02040503050406030204" pitchFamily="18" charset="0"/>
                <a:cs typeface="Microsoft Sans Serif" panose="020B0604020202020204" pitchFamily="34" charset="0"/>
                <a:sym typeface="Wingdings" panose="05000000000000000000" pitchFamily="2" charset="2"/>
              </a:rPr>
              <a:t>clockwise (not the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Cambria Math" panose="02040503050406030204" pitchFamily="18" charset="0"/>
                <a:cs typeface="Microsoft Sans Serif" panose="020B0604020202020204" pitchFamily="34" charset="0"/>
                <a:sym typeface="Wingdings" panose="05000000000000000000" pitchFamily="2" charset="2"/>
              </a:rPr>
              <a:t>text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Cambria Math" panose="02040503050406030204" pitchFamily="18" charset="0"/>
                <a:cs typeface="Microsoft Sans Serif" panose="020B0604020202020204" pitchFamily="34" charset="0"/>
                <a:sym typeface="Wingdings" panose="05000000000000000000" pitchFamily="2" charset="2"/>
              </a:rPr>
              <a:t>).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Cambria Math" panose="02040503050406030204" pitchFamily="18" charset="0"/>
                <a:cs typeface="Microsoft Sans Serif" panose="020B0604020202020204" pitchFamily="34" charset="0"/>
                <a:sym typeface="Wingdings" panose="05000000000000000000" pitchFamily="2" charset="2"/>
              </a:rPr>
              <a:t>Find the code.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Cambria Math" panose="02040503050406030204" pitchFamily="18" charset="0"/>
                <a:cs typeface="Microsoft Sans Serif" panose="020B0604020202020204" pitchFamily="34" charset="0"/>
                <a:sym typeface="Wingdings" panose="05000000000000000000" pitchFamily="2" charset="2"/>
              </a:rPr>
              <a:t>Repeat until 3 rotations have occurred.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Cambria Math" panose="02040503050406030204" pitchFamily="18" charset="0"/>
                <a:cs typeface="Microsoft Sans Serif" panose="020B0604020202020204" pitchFamily="34" charset="0"/>
                <a:sym typeface="Wingdings" panose="05000000000000000000" pitchFamily="2" charset="2"/>
              </a:rPr>
              <a:t>Concatenate all 4 results into one string</a:t>
            </a:r>
            <a:endParaRPr lang="en-US" sz="3600" cap="none" spc="0" dirty="0">
              <a:ln w="0">
                <a:solidFill>
                  <a:srgbClr val="313133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460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73" y="1592558"/>
            <a:ext cx="5691545" cy="1246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03" y="5053012"/>
            <a:ext cx="6586994" cy="1246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0573" y="146008"/>
            <a:ext cx="565090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Before rotation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5500" y="3467100"/>
            <a:ext cx="506100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After rotation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1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53203" y="2805380"/>
            <a:ext cx="70855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Master’s of the Trade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8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3064" y="186813"/>
            <a:ext cx="102258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Code_Fight</a:t>
            </a:r>
            <a:r>
              <a:rPr lang="en-US" sz="7200" b="0" cap="none" spc="0" dirty="0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(P1, P2)</a:t>
            </a:r>
          </a:p>
        </p:txBody>
      </p:sp>
    </p:spTree>
    <p:extLst>
      <p:ext uri="{BB962C8B-B14F-4D97-AF65-F5344CB8AC3E}">
        <p14:creationId xmlns:p14="http://schemas.microsoft.com/office/powerpoint/2010/main" val="248969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0" y="0"/>
            <a:ext cx="10954139" cy="6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6170" y="0"/>
            <a:ext cx="64796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(integer)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704" y="830997"/>
            <a:ext cx="10632592" cy="68018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Write a function that takes an integer and returns “fizz” if the number is divisible by 3, “buzz” if it is divisible by 5, “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” if it is divisible by 3 &amp; 5, or returns the number as a string if none of the other conditions are met. </a:t>
            </a: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Args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	integer (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int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): an unsigned integer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Returns:</a:t>
            </a:r>
          </a:p>
          <a:p>
            <a:pPr marL="4572000" lvl="2" indent="-3657600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out (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str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): string reporting evaluation of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int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(15)</a:t>
            </a:r>
          </a:p>
          <a:p>
            <a:pPr marL="0" lvl="2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(3)</a:t>
            </a: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</a:t>
            </a: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(2)</a:t>
            </a: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2</a:t>
            </a:r>
          </a:p>
          <a:p>
            <a:pPr marL="0" lvl="2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pPr marL="0" lvl="2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8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20" y="264880"/>
            <a:ext cx="62247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Interview Question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665" y="5312310"/>
            <a:ext cx="114206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have an analog watch with a second hand. How many times per day do 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three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the watch’s hands overlap 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exactly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?</a:t>
            </a:r>
            <a:endParaRPr lang="en-US" sz="4000" b="1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9" y="1767974"/>
            <a:ext cx="3364681" cy="33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11" y="2576423"/>
            <a:ext cx="6337667" cy="2805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4272" y="1811383"/>
            <a:ext cx="5916414" cy="242837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56220" y="3270613"/>
            <a:ext cx="879566" cy="39297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841" y="264880"/>
            <a:ext cx="102803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Mark Kiel, MD. PhD., CSO &amp; Co-founder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6707" y="1677046"/>
            <a:ext cx="1035858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Startup based on 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Ruby, PERL, and JavaScript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(developer) Don’t worry about the big picture…?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Don’t think “that’s how it has </a:t>
            </a:r>
            <a:r>
              <a:rPr lang="en-US" sz="3600" b="1" i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always</a:t>
            </a: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been done”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Be 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Agile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There are more jobs for code-capable data scientists than there are code-capable data scientists*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Essentially, you can name 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your own price</a:t>
            </a:r>
          </a:p>
        </p:txBody>
      </p:sp>
    </p:spTree>
    <p:extLst>
      <p:ext uri="{BB962C8B-B14F-4D97-AF65-F5344CB8AC3E}">
        <p14:creationId xmlns:p14="http://schemas.microsoft.com/office/powerpoint/2010/main" val="233544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5884" y="264880"/>
            <a:ext cx="42402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Code Review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6838" y="2350710"/>
            <a:ext cx="108783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iter_slices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slice_length):  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pos =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slice_length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slice_length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slice_length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pos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string[pos:pos + slice_length]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 </a:t>
            </a:r>
            <a:r>
              <a:rPr lang="en-US" sz="28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slice_length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6838" y="2350710"/>
            <a:ext cx="8176266" cy="49307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76750" y="2843784"/>
            <a:ext cx="1650498" cy="42672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65142" y="3270504"/>
            <a:ext cx="9590538" cy="89001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65142" y="4142232"/>
            <a:ext cx="5155698" cy="36576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375910" y="5014245"/>
            <a:ext cx="4134618" cy="36547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75910" y="4581714"/>
            <a:ext cx="7700778" cy="36547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3057" y="2743825"/>
            <a:ext cx="510588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Types of Code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8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4325" y="146008"/>
            <a:ext cx="546335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Spaghetti code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006" r="58242" b="5419"/>
          <a:stretch/>
        </p:blipFill>
        <p:spPr>
          <a:xfrm>
            <a:off x="228600" y="1892300"/>
            <a:ext cx="5083175" cy="4445001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5500" y="271780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Program flow is conceptually like a bowl of spaghetti, i.e. twisted and tangled</a:t>
            </a:r>
          </a:p>
        </p:txBody>
      </p:sp>
    </p:spTree>
    <p:extLst>
      <p:ext uri="{BB962C8B-B14F-4D97-AF65-F5344CB8AC3E}">
        <p14:creationId xmlns:p14="http://schemas.microsoft.com/office/powerpoint/2010/main" val="45915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5302" y="146008"/>
            <a:ext cx="442140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Ravioli code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2000" y="191770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overzealous separation and encapsulation of code can bloat call stacks and </a:t>
            </a:r>
            <a:r>
              <a:rPr lang="en-US" sz="4400" u="sng" dirty="0">
                <a:latin typeface="Agency FB" panose="020B0503020202020204" pitchFamily="34" charset="0"/>
              </a:rPr>
              <a:t>make navigation through the code for maintenance purposes more difficult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1777750"/>
            <a:ext cx="4747296" cy="4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4360" y="146008"/>
            <a:ext cx="5003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Lasagna code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6650" y="2057400"/>
            <a:ext cx="9918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gency FB" panose="020B0503020202020204" pitchFamily="34" charset="0"/>
              </a:rPr>
              <a:t>Too complex to have an example. Just means having a rich environment that has multiple layers that stack on top of each other to create a big picture. However, doing so to the extreme can make your code base very complex and impenetrable</a:t>
            </a:r>
            <a:endParaRPr lang="en-US" sz="4400" u="sng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747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Agency FB</vt:lpstr>
      <vt:lpstr>Arial</vt:lpstr>
      <vt:lpstr>Calibri</vt:lpstr>
      <vt:lpstr>Calibri Light</vt:lpstr>
      <vt:lpstr>Cambria Math</vt:lpstr>
      <vt:lpstr>Courier New</vt:lpstr>
      <vt:lpstr>Lucida Console</vt:lpstr>
      <vt:lpstr>Microsoft Sans Serif</vt:lpstr>
      <vt:lpstr>OCR A Extended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MDS</dc:creator>
  <cp:lastModifiedBy>MDS</cp:lastModifiedBy>
  <cp:revision>33</cp:revision>
  <dcterms:created xsi:type="dcterms:W3CDTF">2017-02-09T14:29:32Z</dcterms:created>
  <dcterms:modified xsi:type="dcterms:W3CDTF">2017-02-25T00:11:54Z</dcterms:modified>
</cp:coreProperties>
</file>