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59" r:id="rId4"/>
    <p:sldId id="260" r:id="rId5"/>
    <p:sldId id="297" r:id="rId6"/>
    <p:sldId id="316" r:id="rId7"/>
    <p:sldId id="317" r:id="rId8"/>
    <p:sldId id="264" r:id="rId9"/>
    <p:sldId id="298" r:id="rId10"/>
    <p:sldId id="261" r:id="rId11"/>
    <p:sldId id="263" r:id="rId12"/>
    <p:sldId id="294" r:id="rId13"/>
    <p:sldId id="262" r:id="rId14"/>
    <p:sldId id="299" r:id="rId15"/>
    <p:sldId id="295" r:id="rId16"/>
    <p:sldId id="296" r:id="rId17"/>
    <p:sldId id="268" r:id="rId18"/>
    <p:sldId id="300" r:id="rId19"/>
    <p:sldId id="301" r:id="rId20"/>
    <p:sldId id="271" r:id="rId21"/>
    <p:sldId id="302" r:id="rId22"/>
    <p:sldId id="303" r:id="rId23"/>
    <p:sldId id="304" r:id="rId24"/>
    <p:sldId id="314" r:id="rId25"/>
    <p:sldId id="305" r:id="rId26"/>
    <p:sldId id="306" r:id="rId27"/>
    <p:sldId id="272" r:id="rId28"/>
    <p:sldId id="273" r:id="rId29"/>
    <p:sldId id="274" r:id="rId30"/>
    <p:sldId id="275" r:id="rId31"/>
    <p:sldId id="313" r:id="rId32"/>
    <p:sldId id="276" r:id="rId33"/>
    <p:sldId id="277" r:id="rId34"/>
    <p:sldId id="308" r:id="rId35"/>
    <p:sldId id="315" r:id="rId36"/>
    <p:sldId id="309" r:id="rId37"/>
    <p:sldId id="307" r:id="rId38"/>
    <p:sldId id="310" r:id="rId39"/>
    <p:sldId id="278" r:id="rId40"/>
    <p:sldId id="279" r:id="rId41"/>
    <p:sldId id="291" r:id="rId42"/>
    <p:sldId id="311" r:id="rId43"/>
    <p:sldId id="312" r:id="rId44"/>
    <p:sldId id="290" r:id="rId45"/>
    <p:sldId id="280" r:id="rId46"/>
    <p:sldId id="281" r:id="rId47"/>
    <p:sldId id="282" r:id="rId48"/>
    <p:sldId id="28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8" y="-58"/>
      </p:cViewPr>
      <p:guideLst>
        <p:guide orient="horz" pos="2160"/>
        <p:guide pos="2880"/>
      </p:guideLst>
    </p:cSldViewPr>
  </p:slideViewPr>
  <p:notesTextViewPr>
    <p:cViewPr>
      <p:scale>
        <a:sx n="1" d="1"/>
        <a:sy n="1" d="1"/>
      </p:scale>
      <p:origin x="0" y="0"/>
    </p:cViewPr>
  </p:notesTextViewPr>
  <p:sorterViewPr>
    <p:cViewPr>
      <p:scale>
        <a:sx n="100" d="100"/>
        <a:sy n="100" d="100"/>
      </p:scale>
      <p:origin x="0" y="5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839CF-7308-4646-B1C4-2E32C7C42192}" type="datetimeFigureOut">
              <a:rPr lang="en-US" smtClean="0"/>
              <a:t>3/5/2018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B8E04-EF1B-488B-BCBB-31FC47383599}" type="slidenum">
              <a:rPr lang="en-US" smtClean="0"/>
              <a:t>‹#›</a:t>
            </a:fld>
            <a:endParaRPr lang="en-US"/>
          </a:p>
        </p:txBody>
      </p:sp>
    </p:spTree>
    <p:extLst>
      <p:ext uri="{BB962C8B-B14F-4D97-AF65-F5344CB8AC3E}">
        <p14:creationId xmlns:p14="http://schemas.microsoft.com/office/powerpoint/2010/main" val="209733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82EDA-F9C7-4B65-A4FD-08999E08AA9C}" type="slidenum">
              <a:rPr lang="en-US" smtClean="0"/>
              <a:t>1</a:t>
            </a:fld>
            <a:endParaRPr lang="en-US"/>
          </a:p>
        </p:txBody>
      </p:sp>
    </p:spTree>
    <p:extLst>
      <p:ext uri="{BB962C8B-B14F-4D97-AF65-F5344CB8AC3E}">
        <p14:creationId xmlns:p14="http://schemas.microsoft.com/office/powerpoint/2010/main" val="205842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5D4F4-FD5E-4142-9014-67DBC90C2F1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89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5D4F4-FD5E-4142-9014-67DBC90C2F1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797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5D4F4-FD5E-4142-9014-67DBC90C2F1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89904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4E91E7-B905-49DC-BC7F-8EE38823FD03}" type="slidenum">
              <a:rPr lang="en-US"/>
              <a:pPr>
                <a:defRPr/>
              </a:pPr>
              <a:t>‹#›</a:t>
            </a:fld>
            <a:endParaRPr lang="en-US"/>
          </a:p>
        </p:txBody>
      </p:sp>
    </p:spTree>
    <p:extLst>
      <p:ext uri="{BB962C8B-B14F-4D97-AF65-F5344CB8AC3E}">
        <p14:creationId xmlns:p14="http://schemas.microsoft.com/office/powerpoint/2010/main" val="119168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C75D4F4-FD5E-4142-9014-67DBC90C2F1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302736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D4F4-FD5E-4142-9014-67DBC90C2F1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0563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5D4F4-FD5E-4142-9014-67DBC90C2F1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2524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5D4F4-FD5E-4142-9014-67DBC90C2F12}"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16160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5D4F4-FD5E-4142-9014-67DBC90C2F12}"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8834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D4F4-FD5E-4142-9014-67DBC90C2F12}"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00655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D4F4-FD5E-4142-9014-67DBC90C2F1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326846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D4F4-FD5E-4142-9014-67DBC90C2F1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140669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D4F4-FD5E-4142-9014-67DBC90C2F12}" type="datetimeFigureOut">
              <a:rPr lang="en-US" smtClean="0"/>
              <a:t>3/5/2018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2F159-EFD3-4C4F-9DBB-1A2CAF81A5CC}" type="slidenum">
              <a:rPr lang="en-US" smtClean="0"/>
              <a:t>‹#›</a:t>
            </a:fld>
            <a:endParaRPr lang="en-US"/>
          </a:p>
        </p:txBody>
      </p:sp>
    </p:spTree>
    <p:extLst>
      <p:ext uri="{BB962C8B-B14F-4D97-AF65-F5344CB8AC3E}">
        <p14:creationId xmlns:p14="http://schemas.microsoft.com/office/powerpoint/2010/main" val="1682112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qlit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qlite.org/doc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beaver.jkiss.org/" TargetMode="External"/><Relationship Id="rId2" Type="http://schemas.openxmlformats.org/officeDocument/2006/relationships/hyperlink" Target="http://www.mysql.com/products/workbenc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tp://ftp.ebi.ac.uk/pub/databases/Pfam/" TargetMode="External"/><Relationship Id="rId2" Type="http://schemas.openxmlformats.org/officeDocument/2006/relationships/hyperlink" Target="http://pfam.xfam.org/" TargetMode="External"/><Relationship Id="rId1" Type="http://schemas.openxmlformats.org/officeDocument/2006/relationships/slideLayout" Target="../slideLayouts/slideLayout2.xml"/><Relationship Id="rId5" Type="http://schemas.openxmlformats.org/officeDocument/2006/relationships/hyperlink" Target="http://pfam.xfam.org/help#tabview=tab10" TargetMode="External"/><Relationship Id="rId4" Type="http://schemas.openxmlformats.org/officeDocument/2006/relationships/hyperlink" Target="http://pfam.xfam.org/help#tabview=tab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tutorialspoint.com/sqlite/sqlite_quick_guide.htm" TargetMode="External"/><Relationship Id="rId2" Type="http://schemas.openxmlformats.org/officeDocument/2006/relationships/hyperlink" Target="http://www.tutorialspoint.com/sqlite/" TargetMode="External"/><Relationship Id="rId1" Type="http://schemas.openxmlformats.org/officeDocument/2006/relationships/slideLayout" Target="../slideLayouts/slideLayout2.xml"/><Relationship Id="rId5" Type="http://schemas.openxmlformats.org/officeDocument/2006/relationships/hyperlink" Target="https://pymotw.com/3/sqlite3/" TargetMode="External"/><Relationship Id="rId4" Type="http://schemas.openxmlformats.org/officeDocument/2006/relationships/hyperlink" Target="http://www.tutorialspoint.com/sqlite/sqlite_pdf_version.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sqlite.org/lang_aggfunc.html" TargetMode="External"/><Relationship Id="rId2" Type="http://schemas.openxmlformats.org/officeDocument/2006/relationships/hyperlink" Target="https://www.sqlite.org/lang_corefunc.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qlite.org/serverless.html" TargetMode="External"/><Relationship Id="rId2" Type="http://schemas.openxmlformats.org/officeDocument/2006/relationships/hyperlink" Target="https://sqlite.org/selfcontained.html" TargetMode="External"/><Relationship Id="rId1" Type="http://schemas.openxmlformats.org/officeDocument/2006/relationships/slideLayout" Target="../slideLayouts/slideLayout2.xml"/><Relationship Id="rId6" Type="http://schemas.openxmlformats.org/officeDocument/2006/relationships/hyperlink" Target="https://sqlite.org/mostdeployed.html" TargetMode="External"/><Relationship Id="rId5" Type="http://schemas.openxmlformats.org/officeDocument/2006/relationships/hyperlink" Target="https://sqlite.org/transactional.html" TargetMode="External"/><Relationship Id="rId4" Type="http://schemas.openxmlformats.org/officeDocument/2006/relationships/hyperlink" Target="https://sqlite.org/zerocon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useast.ensembl.org/info/data/mysql.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Databases and SQL</a:t>
            </a:r>
          </a:p>
        </p:txBody>
      </p:sp>
      <p:sp>
        <p:nvSpPr>
          <p:cNvPr id="2051" name="Rectangle 3"/>
          <p:cNvSpPr>
            <a:spLocks noGrp="1" noChangeArrowheads="1"/>
          </p:cNvSpPr>
          <p:nvPr>
            <p:ph type="subTitle" idx="1"/>
          </p:nvPr>
        </p:nvSpPr>
        <p:spPr/>
        <p:txBody>
          <a:bodyPr/>
          <a:lstStyle/>
          <a:p>
            <a:pPr eaLnBrk="1" hangingPunct="1"/>
            <a:r>
              <a:rPr lang="en-US" altLang="en-US" dirty="0" smtClean="0"/>
              <a:t>Jeffrey R. de Wet</a:t>
            </a:r>
          </a:p>
          <a:p>
            <a:pPr eaLnBrk="1" hangingPunct="1"/>
            <a:r>
              <a:rPr lang="en-US" altLang="en-US" dirty="0" smtClean="0"/>
              <a:t>University of Michigan, Ann Arbor</a:t>
            </a:r>
          </a:p>
          <a:p>
            <a:pPr eaLnBrk="1" hangingPunct="1"/>
            <a:r>
              <a:rPr lang="en-US" altLang="en-US" dirty="0" smtClean="0"/>
              <a:t>Winter 2018</a:t>
            </a:r>
          </a:p>
        </p:txBody>
      </p:sp>
    </p:spTree>
    <p:extLst>
      <p:ext uri="{BB962C8B-B14F-4D97-AF65-F5344CB8AC3E}">
        <p14:creationId xmlns:p14="http://schemas.microsoft.com/office/powerpoint/2010/main" val="3745240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Relational Databases </a:t>
            </a:r>
          </a:p>
        </p:txBody>
      </p:sp>
      <p:sp>
        <p:nvSpPr>
          <p:cNvPr id="8195" name="Rectangle 3"/>
          <p:cNvSpPr>
            <a:spLocks noGrp="1" noChangeArrowheads="1"/>
          </p:cNvSpPr>
          <p:nvPr>
            <p:ph type="body" sz="half" idx="1"/>
          </p:nvPr>
        </p:nvSpPr>
        <p:spPr>
          <a:xfrm>
            <a:off x="609600" y="1371600"/>
            <a:ext cx="7924800" cy="2286000"/>
          </a:xfrm>
        </p:spPr>
        <p:txBody>
          <a:bodyPr/>
          <a:lstStyle/>
          <a:p>
            <a:pPr eaLnBrk="1" hangingPunct="1"/>
            <a:r>
              <a:rPr lang="en-US" altLang="en-US" sz="2000" dirty="0" smtClean="0"/>
              <a:t>We will cover “relational databases”. This implies that data stored in a database have a specific relation to each other.   The smallest database is a single table, where the columns of the table are types of data, and each row is a specific entry of data. Rows are analogous to observations and columns to variables.</a:t>
            </a:r>
          </a:p>
        </p:txBody>
      </p:sp>
      <p:grpSp>
        <p:nvGrpSpPr>
          <p:cNvPr id="8196" name="Group 90"/>
          <p:cNvGrpSpPr>
            <a:grpSpLocks/>
          </p:cNvGrpSpPr>
          <p:nvPr/>
        </p:nvGrpSpPr>
        <p:grpSpPr bwMode="auto">
          <a:xfrm>
            <a:off x="762000" y="3429000"/>
            <a:ext cx="7924800" cy="2819400"/>
            <a:chOff x="624" y="2400"/>
            <a:chExt cx="4992" cy="1776"/>
          </a:xfrm>
        </p:grpSpPr>
        <p:sp>
          <p:nvSpPr>
            <p:cNvPr id="8197" name="Rectangle 89"/>
            <p:cNvSpPr>
              <a:spLocks noChangeArrowheads="1"/>
            </p:cNvSpPr>
            <p:nvPr/>
          </p:nvSpPr>
          <p:spPr bwMode="auto">
            <a:xfrm>
              <a:off x="624" y="2400"/>
              <a:ext cx="4992" cy="1776"/>
            </a:xfrm>
            <a:prstGeom prst="rect">
              <a:avLst/>
            </a:prstGeom>
            <a:solidFill>
              <a:srgbClr val="FFFF66"/>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198" name="Text Box 4"/>
            <p:cNvSpPr txBox="1">
              <a:spLocks noChangeArrowheads="1"/>
            </p:cNvSpPr>
            <p:nvPr/>
          </p:nvSpPr>
          <p:spPr bwMode="auto">
            <a:xfrm>
              <a:off x="624" y="240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TableName</a:t>
              </a:r>
            </a:p>
          </p:txBody>
        </p:sp>
        <p:sp>
          <p:nvSpPr>
            <p:cNvPr id="8199" name="Text Box 5"/>
            <p:cNvSpPr txBox="1">
              <a:spLocks noChangeArrowheads="1"/>
            </p:cNvSpPr>
            <p:nvPr/>
          </p:nvSpPr>
          <p:spPr bwMode="auto">
            <a:xfrm>
              <a:off x="2160"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2</a:t>
              </a:r>
            </a:p>
          </p:txBody>
        </p:sp>
        <p:sp>
          <p:nvSpPr>
            <p:cNvPr id="8200" name="Text Box 6"/>
            <p:cNvSpPr txBox="1">
              <a:spLocks noChangeArrowheads="1"/>
            </p:cNvSpPr>
            <p:nvPr/>
          </p:nvSpPr>
          <p:spPr bwMode="auto">
            <a:xfrm>
              <a:off x="1248"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1</a:t>
              </a:r>
            </a:p>
          </p:txBody>
        </p:sp>
        <p:sp>
          <p:nvSpPr>
            <p:cNvPr id="8201" name="Text Box 7"/>
            <p:cNvSpPr txBox="1">
              <a:spLocks noChangeArrowheads="1"/>
            </p:cNvSpPr>
            <p:nvPr/>
          </p:nvSpPr>
          <p:spPr bwMode="auto">
            <a:xfrm>
              <a:off x="3024"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3</a:t>
              </a:r>
            </a:p>
          </p:txBody>
        </p:sp>
        <p:sp>
          <p:nvSpPr>
            <p:cNvPr id="8202" name="Text Box 8"/>
            <p:cNvSpPr txBox="1">
              <a:spLocks noChangeArrowheads="1"/>
            </p:cNvSpPr>
            <p:nvPr/>
          </p:nvSpPr>
          <p:spPr bwMode="auto">
            <a:xfrm>
              <a:off x="3888"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4</a:t>
              </a:r>
            </a:p>
          </p:txBody>
        </p:sp>
        <p:sp>
          <p:nvSpPr>
            <p:cNvPr id="8203" name="Text Box 9"/>
            <p:cNvSpPr txBox="1">
              <a:spLocks noChangeArrowheads="1"/>
            </p:cNvSpPr>
            <p:nvPr/>
          </p:nvSpPr>
          <p:spPr bwMode="auto">
            <a:xfrm>
              <a:off x="4752"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5</a:t>
              </a:r>
            </a:p>
          </p:txBody>
        </p:sp>
        <p:sp>
          <p:nvSpPr>
            <p:cNvPr id="8204" name="Text Box 10"/>
            <p:cNvSpPr txBox="1">
              <a:spLocks noChangeArrowheads="1"/>
            </p:cNvSpPr>
            <p:nvPr/>
          </p:nvSpPr>
          <p:spPr bwMode="auto">
            <a:xfrm>
              <a:off x="672" y="2832"/>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1</a:t>
              </a:r>
            </a:p>
          </p:txBody>
        </p:sp>
        <p:sp>
          <p:nvSpPr>
            <p:cNvPr id="8205" name="Text Box 11"/>
            <p:cNvSpPr txBox="1">
              <a:spLocks noChangeArrowheads="1"/>
            </p:cNvSpPr>
            <p:nvPr/>
          </p:nvSpPr>
          <p:spPr bwMode="auto">
            <a:xfrm>
              <a:off x="672" y="309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2</a:t>
              </a:r>
            </a:p>
          </p:txBody>
        </p:sp>
        <p:sp>
          <p:nvSpPr>
            <p:cNvPr id="8206" name="Text Box 12"/>
            <p:cNvSpPr txBox="1">
              <a:spLocks noChangeArrowheads="1"/>
            </p:cNvSpPr>
            <p:nvPr/>
          </p:nvSpPr>
          <p:spPr bwMode="auto">
            <a:xfrm>
              <a:off x="672" y="336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3</a:t>
              </a:r>
            </a:p>
          </p:txBody>
        </p:sp>
        <p:sp>
          <p:nvSpPr>
            <p:cNvPr id="8207" name="Text Box 13"/>
            <p:cNvSpPr txBox="1">
              <a:spLocks noChangeArrowheads="1"/>
            </p:cNvSpPr>
            <p:nvPr/>
          </p:nvSpPr>
          <p:spPr bwMode="auto">
            <a:xfrm>
              <a:off x="672" y="360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4</a:t>
              </a:r>
            </a:p>
          </p:txBody>
        </p:sp>
        <p:sp>
          <p:nvSpPr>
            <p:cNvPr id="8208" name="Text Box 14"/>
            <p:cNvSpPr txBox="1">
              <a:spLocks noChangeArrowheads="1"/>
            </p:cNvSpPr>
            <p:nvPr/>
          </p:nvSpPr>
          <p:spPr bwMode="auto">
            <a:xfrm>
              <a:off x="672" y="384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5</a:t>
              </a:r>
            </a:p>
          </p:txBody>
        </p:sp>
        <p:sp>
          <p:nvSpPr>
            <p:cNvPr id="8209" name="Rectangle 15"/>
            <p:cNvSpPr>
              <a:spLocks noChangeArrowheads="1"/>
            </p:cNvSpPr>
            <p:nvPr/>
          </p:nvSpPr>
          <p:spPr bwMode="auto">
            <a:xfrm>
              <a:off x="1200" y="2832"/>
              <a:ext cx="4368" cy="12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0" name="Rectangle 64"/>
            <p:cNvSpPr>
              <a:spLocks noChangeArrowheads="1"/>
            </p:cNvSpPr>
            <p:nvPr/>
          </p:nvSpPr>
          <p:spPr bwMode="auto">
            <a:xfrm>
              <a:off x="3024"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1" name="Rectangle 65"/>
            <p:cNvSpPr>
              <a:spLocks noChangeArrowheads="1"/>
            </p:cNvSpPr>
            <p:nvPr/>
          </p:nvSpPr>
          <p:spPr bwMode="auto">
            <a:xfrm>
              <a:off x="2160"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2" name="Rectangle 66"/>
            <p:cNvSpPr>
              <a:spLocks noChangeArrowheads="1"/>
            </p:cNvSpPr>
            <p:nvPr/>
          </p:nvSpPr>
          <p:spPr bwMode="auto">
            <a:xfrm>
              <a:off x="1296"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3" name="Rectangle 67"/>
            <p:cNvSpPr>
              <a:spLocks noChangeArrowheads="1"/>
            </p:cNvSpPr>
            <p:nvPr/>
          </p:nvSpPr>
          <p:spPr bwMode="auto">
            <a:xfrm>
              <a:off x="4800"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4" name="Rectangle 68"/>
            <p:cNvSpPr>
              <a:spLocks noChangeArrowheads="1"/>
            </p:cNvSpPr>
            <p:nvPr/>
          </p:nvSpPr>
          <p:spPr bwMode="auto">
            <a:xfrm>
              <a:off x="3888"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5" name="Rectangle 69"/>
            <p:cNvSpPr>
              <a:spLocks noChangeArrowheads="1"/>
            </p:cNvSpPr>
            <p:nvPr/>
          </p:nvSpPr>
          <p:spPr bwMode="auto">
            <a:xfrm>
              <a:off x="3024"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6" name="Rectangle 70"/>
            <p:cNvSpPr>
              <a:spLocks noChangeArrowheads="1"/>
            </p:cNvSpPr>
            <p:nvPr/>
          </p:nvSpPr>
          <p:spPr bwMode="auto">
            <a:xfrm>
              <a:off x="2160"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7" name="Rectangle 71"/>
            <p:cNvSpPr>
              <a:spLocks noChangeArrowheads="1"/>
            </p:cNvSpPr>
            <p:nvPr/>
          </p:nvSpPr>
          <p:spPr bwMode="auto">
            <a:xfrm>
              <a:off x="1296"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8" name="Rectangle 72"/>
            <p:cNvSpPr>
              <a:spLocks noChangeArrowheads="1"/>
            </p:cNvSpPr>
            <p:nvPr/>
          </p:nvSpPr>
          <p:spPr bwMode="auto">
            <a:xfrm>
              <a:off x="4800"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9" name="Rectangle 73"/>
            <p:cNvSpPr>
              <a:spLocks noChangeArrowheads="1"/>
            </p:cNvSpPr>
            <p:nvPr/>
          </p:nvSpPr>
          <p:spPr bwMode="auto">
            <a:xfrm>
              <a:off x="3888"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0" name="Rectangle 74"/>
            <p:cNvSpPr>
              <a:spLocks noChangeArrowheads="1"/>
            </p:cNvSpPr>
            <p:nvPr/>
          </p:nvSpPr>
          <p:spPr bwMode="auto">
            <a:xfrm>
              <a:off x="3024"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1" name="Rectangle 75"/>
            <p:cNvSpPr>
              <a:spLocks noChangeArrowheads="1"/>
            </p:cNvSpPr>
            <p:nvPr/>
          </p:nvSpPr>
          <p:spPr bwMode="auto">
            <a:xfrm>
              <a:off x="2160"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2" name="Rectangle 76"/>
            <p:cNvSpPr>
              <a:spLocks noChangeArrowheads="1"/>
            </p:cNvSpPr>
            <p:nvPr/>
          </p:nvSpPr>
          <p:spPr bwMode="auto">
            <a:xfrm>
              <a:off x="1296"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3" name="Rectangle 77"/>
            <p:cNvSpPr>
              <a:spLocks noChangeArrowheads="1"/>
            </p:cNvSpPr>
            <p:nvPr/>
          </p:nvSpPr>
          <p:spPr bwMode="auto">
            <a:xfrm>
              <a:off x="4800"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4" name="Rectangle 78"/>
            <p:cNvSpPr>
              <a:spLocks noChangeArrowheads="1"/>
            </p:cNvSpPr>
            <p:nvPr/>
          </p:nvSpPr>
          <p:spPr bwMode="auto">
            <a:xfrm>
              <a:off x="3888"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5" name="Rectangle 79"/>
            <p:cNvSpPr>
              <a:spLocks noChangeArrowheads="1"/>
            </p:cNvSpPr>
            <p:nvPr/>
          </p:nvSpPr>
          <p:spPr bwMode="auto">
            <a:xfrm>
              <a:off x="3024"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6" name="Rectangle 80"/>
            <p:cNvSpPr>
              <a:spLocks noChangeArrowheads="1"/>
            </p:cNvSpPr>
            <p:nvPr/>
          </p:nvSpPr>
          <p:spPr bwMode="auto">
            <a:xfrm>
              <a:off x="2160"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7" name="Rectangle 81"/>
            <p:cNvSpPr>
              <a:spLocks noChangeArrowheads="1"/>
            </p:cNvSpPr>
            <p:nvPr/>
          </p:nvSpPr>
          <p:spPr bwMode="auto">
            <a:xfrm>
              <a:off x="1296"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8" name="Rectangle 82"/>
            <p:cNvSpPr>
              <a:spLocks noChangeArrowheads="1"/>
            </p:cNvSpPr>
            <p:nvPr/>
          </p:nvSpPr>
          <p:spPr bwMode="auto">
            <a:xfrm>
              <a:off x="4800"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9" name="Rectangle 83"/>
            <p:cNvSpPr>
              <a:spLocks noChangeArrowheads="1"/>
            </p:cNvSpPr>
            <p:nvPr/>
          </p:nvSpPr>
          <p:spPr bwMode="auto">
            <a:xfrm>
              <a:off x="3888"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0" name="Rectangle 84"/>
            <p:cNvSpPr>
              <a:spLocks noChangeArrowheads="1"/>
            </p:cNvSpPr>
            <p:nvPr/>
          </p:nvSpPr>
          <p:spPr bwMode="auto">
            <a:xfrm>
              <a:off x="3024"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1" name="Rectangle 85"/>
            <p:cNvSpPr>
              <a:spLocks noChangeArrowheads="1"/>
            </p:cNvSpPr>
            <p:nvPr/>
          </p:nvSpPr>
          <p:spPr bwMode="auto">
            <a:xfrm>
              <a:off x="2160"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2" name="Rectangle 86"/>
            <p:cNvSpPr>
              <a:spLocks noChangeArrowheads="1"/>
            </p:cNvSpPr>
            <p:nvPr/>
          </p:nvSpPr>
          <p:spPr bwMode="auto">
            <a:xfrm>
              <a:off x="1296"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3" name="Rectangle 87"/>
            <p:cNvSpPr>
              <a:spLocks noChangeArrowheads="1"/>
            </p:cNvSpPr>
            <p:nvPr/>
          </p:nvSpPr>
          <p:spPr bwMode="auto">
            <a:xfrm>
              <a:off x="4800"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4" name="Rectangle 88"/>
            <p:cNvSpPr>
              <a:spLocks noChangeArrowheads="1"/>
            </p:cNvSpPr>
            <p:nvPr/>
          </p:nvSpPr>
          <p:spPr bwMode="auto">
            <a:xfrm>
              <a:off x="3888"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Tree>
    <p:extLst>
      <p:ext uri="{BB962C8B-B14F-4D97-AF65-F5344CB8AC3E}">
        <p14:creationId xmlns:p14="http://schemas.microsoft.com/office/powerpoint/2010/main" val="105888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52400" y="1143000"/>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cs typeface="Times New Roman" pitchFamily="18" charset="0"/>
              </a:rPr>
              <a:t>GENE</a:t>
            </a:r>
            <a:endParaRPr lang="en-US" altLang="en-US" sz="3200"/>
          </a:p>
        </p:txBody>
      </p:sp>
      <p:graphicFrame>
        <p:nvGraphicFramePr>
          <p:cNvPr id="6233" name="Group 89"/>
          <p:cNvGraphicFramePr>
            <a:graphicFrameLocks noGrp="1"/>
          </p:cNvGraphicFramePr>
          <p:nvPr/>
        </p:nvGraphicFramePr>
        <p:xfrm>
          <a:off x="1143000" y="1143000"/>
          <a:ext cx="7239000" cy="1371600"/>
        </p:xfrm>
        <a:graphic>
          <a:graphicData uri="http://schemas.openxmlformats.org/drawingml/2006/table">
            <a:tbl>
              <a:tblPr/>
              <a:tblGrid>
                <a:gridCol w="1874838"/>
                <a:gridCol w="1498600"/>
                <a:gridCol w="2055812"/>
                <a:gridCol w="180975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Gene Symbol</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Gene ID</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Chromosome</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Species</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HOXA3</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3200</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Human</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APTX</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54840</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Human</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65" name="Rectangle 91"/>
          <p:cNvSpPr>
            <a:spLocks noChangeArrowheads="1"/>
          </p:cNvSpPr>
          <p:nvPr/>
        </p:nvSpPr>
        <p:spPr bwMode="auto">
          <a:xfrm>
            <a:off x="146050" y="2909888"/>
            <a:ext cx="899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Most will consist of more than one table with some identified relation between the table </a:t>
            </a:r>
          </a:p>
        </p:txBody>
      </p:sp>
      <p:sp>
        <p:nvSpPr>
          <p:cNvPr id="10266" name="Rectangle 92"/>
          <p:cNvSpPr>
            <a:spLocks noChangeArrowheads="1"/>
          </p:cNvSpPr>
          <p:nvPr/>
        </p:nvSpPr>
        <p:spPr bwMode="auto">
          <a:xfrm>
            <a:off x="685800" y="350520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cs typeface="Times New Roman" pitchFamily="18" charset="0"/>
              </a:rPr>
              <a:t>TAXONOMY</a:t>
            </a:r>
            <a:endParaRPr lang="en-US" altLang="en-US"/>
          </a:p>
        </p:txBody>
      </p:sp>
      <p:graphicFrame>
        <p:nvGraphicFramePr>
          <p:cNvPr id="6395" name="Group 251"/>
          <p:cNvGraphicFramePr>
            <a:graphicFrameLocks noGrp="1"/>
          </p:cNvGraphicFramePr>
          <p:nvPr/>
        </p:nvGraphicFramePr>
        <p:xfrm>
          <a:off x="1828800" y="3505200"/>
          <a:ext cx="4953000" cy="1355727"/>
        </p:xfrm>
        <a:graphic>
          <a:graphicData uri="http://schemas.openxmlformats.org/drawingml/2006/table">
            <a:tbl>
              <a:tblPr/>
              <a:tblGrid>
                <a:gridCol w="1238250"/>
                <a:gridCol w="1238250"/>
                <a:gridCol w="1238250"/>
                <a:gridCol w="1238250"/>
              </a:tblGrid>
              <a:tr h="6852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Common Name</a:t>
                      </a:r>
                      <a:endParaRPr kumimoji="0" lang="en-US" sz="2400" b="0" i="0" u="none" strike="noStrike" cap="none" normalizeH="0" baseline="0" dirty="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TaxonID</a:t>
                      </a:r>
                      <a:endParaRPr kumimoji="0" lang="en-US" sz="2400" b="0" i="0" u="none" strike="noStrike" cap="none" normalizeH="0" baseline="0" dirty="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Genus</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Species</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Human</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Homo</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sapiens</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Mouse</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10090</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Mus</a:t>
                      </a:r>
                      <a:endParaRPr kumimoji="0" lang="en-US" sz="2400" b="0" i="0" u="none" strike="noStrike" cap="none" normalizeH="0" baseline="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musculus</a:t>
                      </a:r>
                      <a:endParaRPr kumimoji="0" lang="en-US" sz="2400" b="0" i="0" u="none" strike="noStrike" cap="none" normalizeH="0" baseline="0" dirty="0" smtClean="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89" name="Rectangle 170"/>
          <p:cNvSpPr>
            <a:spLocks noChangeArrowheads="1"/>
          </p:cNvSpPr>
          <p:nvPr/>
        </p:nvSpPr>
        <p:spPr bwMode="auto">
          <a:xfrm>
            <a:off x="685800" y="5029200"/>
            <a:ext cx="1065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cs typeface="Times New Roman" pitchFamily="18" charset="0"/>
              </a:rPr>
              <a:t>GENE_INFO</a:t>
            </a:r>
            <a:endParaRPr lang="en-US" altLang="en-US"/>
          </a:p>
        </p:txBody>
      </p:sp>
      <p:graphicFrame>
        <p:nvGraphicFramePr>
          <p:cNvPr id="6507" name="Group 363"/>
          <p:cNvGraphicFramePr>
            <a:graphicFrameLocks noGrp="1"/>
          </p:cNvGraphicFramePr>
          <p:nvPr/>
        </p:nvGraphicFramePr>
        <p:xfrm>
          <a:off x="1905000" y="5105400"/>
          <a:ext cx="7010400" cy="1524001"/>
        </p:xfrm>
        <a:graphic>
          <a:graphicData uri="http://schemas.openxmlformats.org/drawingml/2006/table">
            <a:tbl>
              <a:tblPr/>
              <a:tblGrid>
                <a:gridCol w="1752600"/>
                <a:gridCol w="1752600"/>
                <a:gridCol w="1752600"/>
                <a:gridCol w="1752600"/>
              </a:tblGrid>
              <a:tr h="3507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Gene ID</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TaxonID</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Gene Accession</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Protein Accession</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8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3200</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NM_030661</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NP_109377</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8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54840</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NM_017692</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NP_060162</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6461</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10090</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NM_003028</a:t>
                      </a:r>
                      <a:endParaRPr kumimoji="0" lang="en-US" sz="2400" b="0" i="0" u="none" strike="noStrike" cap="none" normalizeH="0" baseline="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NP_003019</a:t>
                      </a:r>
                      <a:endParaRPr kumimoji="0" lang="en-US" sz="2400" b="0" i="0" u="none" strike="noStrike" cap="none" normalizeH="0" baseline="0" dirty="0" smtClean="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317" name="Rectangle 360"/>
          <p:cNvSpPr>
            <a:spLocks noChangeArrowheads="1"/>
          </p:cNvSpPr>
          <p:nvPr/>
        </p:nvSpPr>
        <p:spPr bwMode="auto">
          <a:xfrm>
            <a:off x="0" y="3978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318" name="Title 79"/>
          <p:cNvSpPr>
            <a:spLocks noGrp="1"/>
          </p:cNvSpPr>
          <p:nvPr>
            <p:ph type="title"/>
          </p:nvPr>
        </p:nvSpPr>
        <p:spPr>
          <a:xfrm>
            <a:off x="533400" y="-152400"/>
            <a:ext cx="8229600" cy="1143000"/>
          </a:xfrm>
        </p:spPr>
        <p:txBody>
          <a:bodyPr/>
          <a:lstStyle/>
          <a:p>
            <a:pPr eaLnBrk="1" hangingPunct="1"/>
            <a:r>
              <a:rPr lang="en-US" altLang="en-US" smtClean="0"/>
              <a:t>Tables</a:t>
            </a:r>
          </a:p>
        </p:txBody>
      </p:sp>
      <p:cxnSp>
        <p:nvCxnSpPr>
          <p:cNvPr id="11" name="Straight Arrow Connector 10"/>
          <p:cNvCxnSpPr/>
          <p:nvPr/>
        </p:nvCxnSpPr>
        <p:spPr>
          <a:xfrm>
            <a:off x="3581400" y="3886200"/>
            <a:ext cx="571500" cy="12811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46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71" y="489857"/>
            <a:ext cx="8229600" cy="5965372"/>
          </a:xfrm>
        </p:spPr>
        <p:txBody>
          <a:bodyPr/>
          <a:lstStyle/>
          <a:p>
            <a:r>
              <a:rPr lang="en-US" dirty="0" smtClean="0"/>
              <a:t>We will be using Sqlite3 as our </a:t>
            </a:r>
            <a:r>
              <a:rPr lang="en-US" dirty="0"/>
              <a:t>database system - </a:t>
            </a:r>
            <a:r>
              <a:rPr lang="en-US" dirty="0">
                <a:hlinkClick r:id="rId2"/>
              </a:rPr>
              <a:t>https://sqlite.org</a:t>
            </a:r>
            <a:r>
              <a:rPr lang="en-US" dirty="0" smtClean="0">
                <a:hlinkClick r:id="rId2"/>
              </a:rPr>
              <a:t>/</a:t>
            </a:r>
            <a:r>
              <a:rPr lang="en-US" dirty="0" smtClean="0"/>
              <a:t> </a:t>
            </a:r>
          </a:p>
          <a:p>
            <a:r>
              <a:rPr lang="en-US" dirty="0" smtClean="0"/>
              <a:t>This differs from most SQL systems in that there is no server</a:t>
            </a:r>
          </a:p>
          <a:p>
            <a:r>
              <a:rPr lang="en-US" dirty="0" smtClean="0"/>
              <a:t>It is an application/library that works from a local file</a:t>
            </a:r>
          </a:p>
          <a:p>
            <a:r>
              <a:rPr lang="en-US" dirty="0" smtClean="0"/>
              <a:t>Light weight, used by many web sites</a:t>
            </a:r>
          </a:p>
          <a:p>
            <a:r>
              <a:rPr lang="en-US" dirty="0" smtClean="0"/>
              <a:t>No administering of a database server, accounts or permissions</a:t>
            </a:r>
          </a:p>
          <a:p>
            <a:r>
              <a:rPr lang="en-US" dirty="0" smtClean="0"/>
              <a:t>Its has its own dialect of SQL – Structured </a:t>
            </a:r>
            <a:r>
              <a:rPr lang="en-US" smtClean="0"/>
              <a:t>Query Language</a:t>
            </a:r>
            <a:endParaRPr lang="en-US" dirty="0"/>
          </a:p>
        </p:txBody>
      </p:sp>
    </p:spTree>
    <p:extLst>
      <p:ext uri="{BB962C8B-B14F-4D97-AF65-F5344CB8AC3E}">
        <p14:creationId xmlns:p14="http://schemas.microsoft.com/office/powerpoint/2010/main" val="3365330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Datatypes in many RDMSs</a:t>
            </a:r>
          </a:p>
        </p:txBody>
      </p:sp>
      <p:sp>
        <p:nvSpPr>
          <p:cNvPr id="9219" name="Rectangle 3"/>
          <p:cNvSpPr>
            <a:spLocks noGrp="1" noChangeArrowheads="1"/>
          </p:cNvSpPr>
          <p:nvPr>
            <p:ph type="body" idx="1"/>
          </p:nvPr>
        </p:nvSpPr>
        <p:spPr>
          <a:xfrm>
            <a:off x="457200" y="1295400"/>
            <a:ext cx="8229600" cy="4800600"/>
          </a:xfrm>
        </p:spPr>
        <p:txBody>
          <a:bodyPr>
            <a:normAutofit lnSpcReduction="10000"/>
          </a:bodyPr>
          <a:lstStyle/>
          <a:p>
            <a:pPr eaLnBrk="1" hangingPunct="1">
              <a:lnSpc>
                <a:spcPct val="90000"/>
              </a:lnSpc>
            </a:pPr>
            <a:r>
              <a:rPr lang="en-US" altLang="en-US" sz="2400" dirty="0" smtClean="0"/>
              <a:t>It’s an important part of learning databases to understand the type of data which is stored in columns and rows.  Likewise when we get to the database design section, it is critically important to know what type of data you will be modeling and storing (and roughly how much, in traditional systems). </a:t>
            </a:r>
          </a:p>
          <a:p>
            <a:pPr eaLnBrk="1" hangingPunct="1">
              <a:lnSpc>
                <a:spcPct val="90000"/>
              </a:lnSpc>
            </a:pPr>
            <a:r>
              <a:rPr lang="en-US" altLang="en-US" sz="2800" dirty="0" smtClean="0"/>
              <a:t>Numbers (Integer, Float, Double)</a:t>
            </a:r>
          </a:p>
          <a:p>
            <a:pPr eaLnBrk="1" hangingPunct="1">
              <a:lnSpc>
                <a:spcPct val="90000"/>
              </a:lnSpc>
            </a:pPr>
            <a:r>
              <a:rPr lang="en-US" altLang="en-US" sz="2800" dirty="0" smtClean="0"/>
              <a:t>Text / Characters (Char, Varchar, Long - CLOB)</a:t>
            </a:r>
          </a:p>
          <a:p>
            <a:pPr eaLnBrk="1" hangingPunct="1">
              <a:lnSpc>
                <a:spcPct val="90000"/>
              </a:lnSpc>
            </a:pPr>
            <a:r>
              <a:rPr lang="en-US" altLang="en-US" sz="2800" dirty="0" smtClean="0"/>
              <a:t>Date / Time  (Date, </a:t>
            </a:r>
            <a:r>
              <a:rPr lang="en-US" altLang="en-US" sz="2800" dirty="0" err="1" smtClean="0"/>
              <a:t>DateTime</a:t>
            </a:r>
            <a:r>
              <a:rPr lang="en-US" altLang="en-US" sz="2800" dirty="0" smtClean="0"/>
              <a:t>, Timestamp)</a:t>
            </a:r>
          </a:p>
          <a:p>
            <a:pPr eaLnBrk="1" hangingPunct="1">
              <a:lnSpc>
                <a:spcPct val="90000"/>
              </a:lnSpc>
            </a:pPr>
            <a:r>
              <a:rPr lang="en-US" altLang="en-US" sz="2800" dirty="0" smtClean="0"/>
              <a:t>Binary  (Binary Large Object - BLOB)</a:t>
            </a:r>
          </a:p>
          <a:p>
            <a:pPr eaLnBrk="1" hangingPunct="1">
              <a:lnSpc>
                <a:spcPct val="90000"/>
              </a:lnSpc>
            </a:pPr>
            <a:r>
              <a:rPr lang="en-US" altLang="en-US" sz="2800" dirty="0" smtClean="0"/>
              <a:t>And more …</a:t>
            </a:r>
          </a:p>
          <a:p>
            <a:pPr eaLnBrk="1" hangingPunct="1">
              <a:lnSpc>
                <a:spcPct val="90000"/>
              </a:lnSpc>
            </a:pPr>
            <a:r>
              <a:rPr lang="en-US" altLang="en-US" sz="2800" dirty="0" smtClean="0"/>
              <a:t>Exactly which types are available depends on the database system</a:t>
            </a:r>
            <a:endParaRPr lang="en-US" altLang="en-US" sz="2000" dirty="0" smtClean="0"/>
          </a:p>
          <a:p>
            <a:pPr eaLnBrk="1" hangingPunct="1">
              <a:lnSpc>
                <a:spcPct val="90000"/>
              </a:lnSpc>
            </a:pPr>
            <a:endParaRPr lang="en-US" altLang="en-US" sz="2000" dirty="0" smtClean="0"/>
          </a:p>
        </p:txBody>
      </p:sp>
    </p:spTree>
    <p:extLst>
      <p:ext uri="{BB962C8B-B14F-4D97-AF65-F5344CB8AC3E}">
        <p14:creationId xmlns:p14="http://schemas.microsoft.com/office/powerpoint/2010/main" val="1076566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Sqlite</a:t>
            </a:r>
            <a:r>
              <a:rPr lang="en-US" dirty="0" smtClean="0"/>
              <a:t> uses a greatly simplified set of data types:</a:t>
            </a:r>
          </a:p>
          <a:p>
            <a:pPr lvl="1"/>
            <a:r>
              <a:rPr lang="en-US" dirty="0" smtClean="0"/>
              <a:t>INTEGER - numeric</a:t>
            </a:r>
          </a:p>
          <a:p>
            <a:pPr lvl="1"/>
            <a:r>
              <a:rPr lang="en-US" dirty="0" smtClean="0"/>
              <a:t>REAL - numeric</a:t>
            </a:r>
          </a:p>
          <a:p>
            <a:pPr lvl="1"/>
            <a:r>
              <a:rPr lang="en-US" dirty="0" smtClean="0"/>
              <a:t>TEXT – text of any length</a:t>
            </a:r>
          </a:p>
          <a:p>
            <a:pPr lvl="2"/>
            <a:r>
              <a:rPr lang="en-US" dirty="0"/>
              <a:t>Dates are held as </a:t>
            </a:r>
            <a:r>
              <a:rPr lang="en-US" dirty="0" smtClean="0"/>
              <a:t>text</a:t>
            </a:r>
          </a:p>
          <a:p>
            <a:pPr lvl="1"/>
            <a:r>
              <a:rPr lang="en-US" dirty="0" smtClean="0"/>
              <a:t>BLOB – binary large objects</a:t>
            </a:r>
          </a:p>
          <a:p>
            <a:pPr lvl="2"/>
            <a:r>
              <a:rPr lang="en-US" dirty="0" smtClean="0"/>
              <a:t>Such as images</a:t>
            </a:r>
          </a:p>
        </p:txBody>
      </p:sp>
    </p:spTree>
    <p:extLst>
      <p:ext uri="{BB962C8B-B14F-4D97-AF65-F5344CB8AC3E}">
        <p14:creationId xmlns:p14="http://schemas.microsoft.com/office/powerpoint/2010/main" val="335203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Sqlite3 is built into Python</a:t>
            </a:r>
          </a:p>
          <a:p>
            <a:pPr lvl="1"/>
            <a:r>
              <a:rPr lang="en-US" dirty="0" smtClean="0"/>
              <a:t>It doesn't have all available features, though</a:t>
            </a:r>
          </a:p>
          <a:p>
            <a:pPr lvl="1"/>
            <a:r>
              <a:rPr lang="en-US" dirty="0" smtClean="0"/>
              <a:t>See next slides for how to build and install a more full-featured version on Linux and Windows</a:t>
            </a:r>
          </a:p>
          <a:p>
            <a:pPr lvl="1"/>
            <a:r>
              <a:rPr lang="en-US" dirty="0"/>
              <a:t>For documentation see </a:t>
            </a:r>
            <a:r>
              <a:rPr lang="en-US" dirty="0">
                <a:hlinkClick r:id="rId2"/>
              </a:rPr>
              <a:t>https://</a:t>
            </a:r>
            <a:r>
              <a:rPr lang="en-US" dirty="0" smtClean="0">
                <a:hlinkClick r:id="rId2"/>
              </a:rPr>
              <a:t>sqlite.org/docs.html</a:t>
            </a:r>
            <a:endParaRPr lang="en-US" dirty="0" smtClean="0"/>
          </a:p>
          <a:p>
            <a:pPr lvl="1"/>
            <a:r>
              <a:rPr lang="en-US" dirty="0" smtClean="0"/>
              <a:t>There are many tutorials online</a:t>
            </a:r>
          </a:p>
          <a:p>
            <a:pPr lvl="1"/>
            <a:r>
              <a:rPr lang="en-US" dirty="0" smtClean="0"/>
              <a:t>There are a couple of tutorials and guides posted on Canvas</a:t>
            </a:r>
            <a:endParaRPr lang="en-US" dirty="0"/>
          </a:p>
        </p:txBody>
      </p:sp>
    </p:spTree>
    <p:extLst>
      <p:ext uri="{BB962C8B-B14F-4D97-AF65-F5344CB8AC3E}">
        <p14:creationId xmlns:p14="http://schemas.microsoft.com/office/powerpoint/2010/main" val="142056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build</a:t>
            </a:r>
            <a:endParaRPr lang="en-US" dirty="0"/>
          </a:p>
        </p:txBody>
      </p:sp>
      <p:sp>
        <p:nvSpPr>
          <p:cNvPr id="5" name="TextBox 4"/>
          <p:cNvSpPr txBox="1"/>
          <p:nvPr/>
        </p:nvSpPr>
        <p:spPr>
          <a:xfrm>
            <a:off x="653143" y="1534886"/>
            <a:ext cx="7717971" cy="4247317"/>
          </a:xfrm>
          <a:prstGeom prst="rect">
            <a:avLst/>
          </a:prstGeom>
          <a:noFill/>
        </p:spPr>
        <p:txBody>
          <a:bodyPr wrap="square" rtlCol="0">
            <a:spAutoFit/>
          </a:bodyPr>
          <a:lstStyle/>
          <a:p>
            <a:r>
              <a:rPr lang="en-US" dirty="0" smtClean="0"/>
              <a:t>#Change </a:t>
            </a:r>
            <a:r>
              <a:rPr lang="en-US" dirty="0"/>
              <a:t>the prefix to your path to </a:t>
            </a:r>
            <a:r>
              <a:rPr lang="en-US" dirty="0" smtClean="0"/>
              <a:t>anaconda</a:t>
            </a:r>
          </a:p>
          <a:p>
            <a:endParaRPr lang="en-US" dirty="0"/>
          </a:p>
          <a:p>
            <a:r>
              <a:rPr lang="en-US" dirty="0" smtClean="0"/>
              <a:t>CFLAGS</a:t>
            </a:r>
            <a:r>
              <a:rPr lang="en-US" dirty="0"/>
              <a:t>="-</a:t>
            </a:r>
            <a:r>
              <a:rPr lang="en-US" dirty="0" err="1"/>
              <a:t>Os</a:t>
            </a:r>
            <a:r>
              <a:rPr lang="en-US" dirty="0"/>
              <a:t> -O2 -</a:t>
            </a:r>
            <a:r>
              <a:rPr lang="en-US" dirty="0" err="1"/>
              <a:t>fPIC</a:t>
            </a:r>
            <a:r>
              <a:rPr lang="en-US" dirty="0"/>
              <a:t> </a:t>
            </a:r>
            <a:r>
              <a:rPr lang="en-US" dirty="0" smtClean="0"/>
              <a:t>\</a:t>
            </a:r>
          </a:p>
          <a:p>
            <a:r>
              <a:rPr lang="en-US" dirty="0" smtClean="0"/>
              <a:t>-</a:t>
            </a:r>
            <a:r>
              <a:rPr lang="en-US" dirty="0"/>
              <a:t>DSQLITE_ENABLE_FTS5 </a:t>
            </a:r>
            <a:r>
              <a:rPr lang="en-US" dirty="0" smtClean="0"/>
              <a:t>\</a:t>
            </a:r>
          </a:p>
          <a:p>
            <a:r>
              <a:rPr lang="en-US" dirty="0" smtClean="0"/>
              <a:t>-</a:t>
            </a:r>
            <a:r>
              <a:rPr lang="en-US" dirty="0"/>
              <a:t>DSQLITE_ENABLE_JSON1 </a:t>
            </a:r>
            <a:r>
              <a:rPr lang="en-US" dirty="0" smtClean="0"/>
              <a:t>\</a:t>
            </a:r>
          </a:p>
          <a:p>
            <a:r>
              <a:rPr lang="en-US" dirty="0" smtClean="0"/>
              <a:t>-</a:t>
            </a:r>
            <a:r>
              <a:rPr lang="en-US" dirty="0"/>
              <a:t>DSQLITE_ENABLE_RTREE </a:t>
            </a:r>
            <a:r>
              <a:rPr lang="en-US" dirty="0" smtClean="0"/>
              <a:t>\</a:t>
            </a:r>
          </a:p>
          <a:p>
            <a:r>
              <a:rPr lang="en-US" dirty="0" smtClean="0"/>
              <a:t>-DSQLITE_SOUNDEX \</a:t>
            </a:r>
          </a:p>
          <a:p>
            <a:r>
              <a:rPr lang="en-US" dirty="0" smtClean="0"/>
              <a:t>-</a:t>
            </a:r>
            <a:r>
              <a:rPr lang="en-US" dirty="0"/>
              <a:t>DSQLITE_ENABLE_COLUMN_METADATA </a:t>
            </a:r>
            <a:r>
              <a:rPr lang="en-US" dirty="0" smtClean="0"/>
              <a:t>\</a:t>
            </a:r>
          </a:p>
          <a:p>
            <a:r>
              <a:rPr lang="en-US" dirty="0" smtClean="0"/>
              <a:t>-</a:t>
            </a:r>
            <a:r>
              <a:rPr lang="en-US" dirty="0"/>
              <a:t>DHAVE_READLINE" </a:t>
            </a:r>
            <a:r>
              <a:rPr lang="en-US" dirty="0" smtClean="0"/>
              <a:t>\</a:t>
            </a:r>
          </a:p>
          <a:p>
            <a:r>
              <a:rPr lang="en-US" dirty="0" smtClean="0"/>
              <a:t>LIBS</a:t>
            </a:r>
            <a:r>
              <a:rPr lang="en-US" dirty="0"/>
              <a:t>="-lm -</a:t>
            </a:r>
            <a:r>
              <a:rPr lang="en-US" dirty="0" err="1"/>
              <a:t>lreadline</a:t>
            </a:r>
            <a:r>
              <a:rPr lang="en-US" dirty="0"/>
              <a:t> -</a:t>
            </a:r>
            <a:r>
              <a:rPr lang="en-US" dirty="0" err="1"/>
              <a:t>lncurses</a:t>
            </a:r>
            <a:r>
              <a:rPr lang="en-US" dirty="0"/>
              <a:t>" </a:t>
            </a:r>
            <a:r>
              <a:rPr lang="en-US" dirty="0" smtClean="0"/>
              <a:t>\</a:t>
            </a:r>
          </a:p>
          <a:p>
            <a:r>
              <a:rPr lang="en-US" dirty="0" smtClean="0"/>
              <a:t>./</a:t>
            </a:r>
            <a:r>
              <a:rPr lang="en-US" dirty="0"/>
              <a:t>configure --enable-static --enable-shared --prefix=/</a:t>
            </a:r>
            <a:r>
              <a:rPr lang="en-US" dirty="0" smtClean="0"/>
              <a:t>class/local/anaconda</a:t>
            </a:r>
          </a:p>
          <a:p>
            <a:endParaRPr lang="en-US" dirty="0" smtClean="0"/>
          </a:p>
          <a:p>
            <a:r>
              <a:rPr lang="en-US" dirty="0" smtClean="0"/>
              <a:t>make</a:t>
            </a:r>
          </a:p>
          <a:p>
            <a:endParaRPr lang="en-US" dirty="0"/>
          </a:p>
          <a:p>
            <a:r>
              <a:rPr lang="en-US" dirty="0" smtClean="0"/>
              <a:t>make </a:t>
            </a:r>
            <a:r>
              <a:rPr lang="en-US" dirty="0"/>
              <a:t>install</a:t>
            </a:r>
          </a:p>
        </p:txBody>
      </p:sp>
    </p:spTree>
    <p:extLst>
      <p:ext uri="{BB962C8B-B14F-4D97-AF65-F5344CB8AC3E}">
        <p14:creationId xmlns:p14="http://schemas.microsoft.com/office/powerpoint/2010/main" val="2767152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FYI - GUI Clients</a:t>
            </a:r>
          </a:p>
        </p:txBody>
      </p:sp>
      <p:sp>
        <p:nvSpPr>
          <p:cNvPr id="7171" name="Content Placeholder 2"/>
          <p:cNvSpPr>
            <a:spLocks noGrp="1"/>
          </p:cNvSpPr>
          <p:nvPr>
            <p:ph idx="1"/>
          </p:nvPr>
        </p:nvSpPr>
        <p:spPr>
          <a:xfrm>
            <a:off x="457200" y="1600200"/>
            <a:ext cx="8229600" cy="4525963"/>
          </a:xfrm>
        </p:spPr>
        <p:txBody>
          <a:bodyPr>
            <a:normAutofit/>
          </a:bodyPr>
          <a:lstStyle/>
          <a:p>
            <a:r>
              <a:rPr lang="en-US" sz="2800" dirty="0" err="1" smtClean="0"/>
              <a:t>MySql</a:t>
            </a:r>
            <a:r>
              <a:rPr lang="en-US" sz="2800" dirty="0" smtClean="0"/>
              <a:t>  Workbench – </a:t>
            </a:r>
            <a:r>
              <a:rPr lang="en-US" sz="2800" dirty="0" err="1" smtClean="0"/>
              <a:t>MySql</a:t>
            </a:r>
            <a:r>
              <a:rPr lang="en-US" sz="2800" dirty="0" smtClean="0"/>
              <a:t> only</a:t>
            </a:r>
          </a:p>
          <a:p>
            <a:pPr lvl="1"/>
            <a:r>
              <a:rPr lang="en-US" sz="2400" dirty="0" smtClean="0">
                <a:hlinkClick r:id="rId2"/>
              </a:rPr>
              <a:t>http://www.mysql.com/products/workbench/</a:t>
            </a:r>
            <a:r>
              <a:rPr lang="en-US" sz="2400" dirty="0" smtClean="0"/>
              <a:t> </a:t>
            </a:r>
          </a:p>
          <a:p>
            <a:pPr lvl="1"/>
            <a:r>
              <a:rPr lang="en-US" sz="2400" dirty="0" smtClean="0"/>
              <a:t>Provides good interface (GUI), administrative access, and engineering (forward/reverse)</a:t>
            </a:r>
          </a:p>
          <a:p>
            <a:pPr lvl="1"/>
            <a:r>
              <a:rPr lang="en-US" sz="2400" dirty="0" smtClean="0"/>
              <a:t>Include ERD Tools (DB5 now included)</a:t>
            </a:r>
          </a:p>
          <a:p>
            <a:r>
              <a:rPr lang="en-US" sz="2800" dirty="0" err="1" smtClean="0"/>
              <a:t>DBeaver</a:t>
            </a:r>
            <a:r>
              <a:rPr lang="en-US" sz="2800" dirty="0" smtClean="0"/>
              <a:t>  - has connectors for several databases</a:t>
            </a:r>
          </a:p>
          <a:p>
            <a:pPr lvl="1"/>
            <a:r>
              <a:rPr lang="en-US" sz="2400" dirty="0">
                <a:hlinkClick r:id="rId3"/>
              </a:rPr>
              <a:t>http://</a:t>
            </a:r>
            <a:r>
              <a:rPr lang="en-US" sz="2400" dirty="0" smtClean="0">
                <a:hlinkClick r:id="rId3"/>
              </a:rPr>
              <a:t>dbeaver.jkiss.org/</a:t>
            </a:r>
            <a:r>
              <a:rPr lang="en-US" sz="2400" dirty="0" smtClean="0"/>
              <a:t> </a:t>
            </a:r>
          </a:p>
          <a:p>
            <a:endParaRPr lang="en-US" sz="2800" dirty="0" smtClean="0"/>
          </a:p>
        </p:txBody>
      </p:sp>
    </p:spTree>
    <p:extLst>
      <p:ext uri="{BB962C8B-B14F-4D97-AF65-F5344CB8AC3E}">
        <p14:creationId xmlns:p14="http://schemas.microsoft.com/office/powerpoint/2010/main" val="3310472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 have installed the sqlite3 command line client in our system</a:t>
            </a:r>
          </a:p>
          <a:p>
            <a:r>
              <a:rPr lang="en-US" dirty="0" smtClean="0"/>
              <a:t>To launch it, type sqlite3 &lt;</a:t>
            </a:r>
            <a:r>
              <a:rPr lang="en-US" dirty="0" err="1" smtClean="0"/>
              <a:t>databaseName</a:t>
            </a:r>
            <a:r>
              <a:rPr lang="en-US" dirty="0" smtClean="0"/>
              <a:t>&gt;</a:t>
            </a:r>
          </a:p>
          <a:p>
            <a:r>
              <a:rPr lang="en-US" dirty="0" smtClean="0"/>
              <a:t>If you omit the database name, it will work with an in-memory database that you can create and query on the fly</a:t>
            </a:r>
          </a:p>
          <a:p>
            <a:r>
              <a:rPr lang="en-US" dirty="0" smtClean="0"/>
              <a:t>.quit or .q to exit the client</a:t>
            </a:r>
            <a:endParaRPr lang="en-US" dirty="0"/>
          </a:p>
        </p:txBody>
      </p:sp>
    </p:spTree>
    <p:extLst>
      <p:ext uri="{BB962C8B-B14F-4D97-AF65-F5344CB8AC3E}">
        <p14:creationId xmlns:p14="http://schemas.microsoft.com/office/powerpoint/2010/main" val="224629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5430"/>
            <a:ext cx="8229600" cy="5690734"/>
          </a:xfrm>
        </p:spPr>
        <p:txBody>
          <a:bodyPr/>
          <a:lstStyle/>
          <a:p>
            <a:r>
              <a:rPr lang="en-US" dirty="0" smtClean="0"/>
              <a:t>We will be working with tables from the </a:t>
            </a:r>
            <a:r>
              <a:rPr lang="en-US" dirty="0" err="1" smtClean="0"/>
              <a:t>pfam</a:t>
            </a:r>
            <a:r>
              <a:rPr lang="en-US" dirty="0" smtClean="0"/>
              <a:t> database, release 30.0</a:t>
            </a:r>
          </a:p>
          <a:p>
            <a:r>
              <a:rPr lang="en-US" dirty="0">
                <a:hlinkClick r:id="rId2"/>
              </a:rPr>
              <a:t>http://pfam.xfam.org</a:t>
            </a:r>
            <a:r>
              <a:rPr lang="en-US" dirty="0" smtClean="0">
                <a:hlinkClick r:id="rId2"/>
              </a:rPr>
              <a:t>/</a:t>
            </a:r>
            <a:endParaRPr lang="en-US" dirty="0" smtClean="0"/>
          </a:p>
          <a:p>
            <a:r>
              <a:rPr lang="en-US" dirty="0" smtClean="0"/>
              <a:t>Initially, we will work with a subset of the available tables</a:t>
            </a:r>
            <a:endParaRPr lang="en-US" dirty="0"/>
          </a:p>
          <a:p>
            <a:r>
              <a:rPr lang="en-US" dirty="0" smtClean="0"/>
              <a:t>Let's look at what's available</a:t>
            </a:r>
          </a:p>
          <a:p>
            <a:r>
              <a:rPr lang="en-US" dirty="0">
                <a:hlinkClick r:id="rId3"/>
              </a:rPr>
              <a:t>ftp://ftp.ebi.ac.uk/pub/databases/Pfam</a:t>
            </a:r>
            <a:r>
              <a:rPr lang="en-US" dirty="0" smtClean="0">
                <a:hlinkClick r:id="rId3"/>
              </a:rPr>
              <a:t>/</a:t>
            </a:r>
            <a:endParaRPr lang="en-US" dirty="0" smtClean="0"/>
          </a:p>
          <a:p>
            <a:r>
              <a:rPr lang="en-US" dirty="0">
                <a:hlinkClick r:id="rId4"/>
              </a:rPr>
              <a:t>http://</a:t>
            </a:r>
            <a:r>
              <a:rPr lang="en-US" dirty="0" smtClean="0">
                <a:hlinkClick r:id="rId4"/>
              </a:rPr>
              <a:t>pfam.xfam.org/help#tabview=tab11</a:t>
            </a:r>
            <a:endParaRPr lang="en-US" dirty="0" smtClean="0"/>
          </a:p>
          <a:p>
            <a:pPr lvl="1"/>
            <a:r>
              <a:rPr lang="en-US" dirty="0" smtClean="0"/>
              <a:t>Description of tables, not completely current</a:t>
            </a:r>
          </a:p>
          <a:p>
            <a:r>
              <a:rPr lang="en-US" dirty="0">
                <a:hlinkClick r:id="rId5"/>
              </a:rPr>
              <a:t>http://</a:t>
            </a:r>
            <a:r>
              <a:rPr lang="en-US" dirty="0" smtClean="0">
                <a:hlinkClick r:id="rId5"/>
              </a:rPr>
              <a:t>pfam.xfam.org/help#tabview=tab10</a:t>
            </a:r>
            <a:endParaRPr lang="en-US" dirty="0" smtClean="0"/>
          </a:p>
          <a:p>
            <a:endParaRPr lang="en-US" dirty="0"/>
          </a:p>
        </p:txBody>
      </p:sp>
    </p:spTree>
    <p:extLst>
      <p:ext uri="{BB962C8B-B14F-4D97-AF65-F5344CB8AC3E}">
        <p14:creationId xmlns:p14="http://schemas.microsoft.com/office/powerpoint/2010/main" val="562187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next three lectures</a:t>
            </a:r>
            <a:endParaRPr lang="en-US" dirty="0"/>
          </a:p>
        </p:txBody>
      </p:sp>
      <p:sp>
        <p:nvSpPr>
          <p:cNvPr id="3" name="Content Placeholder 2"/>
          <p:cNvSpPr>
            <a:spLocks noGrp="1"/>
          </p:cNvSpPr>
          <p:nvPr>
            <p:ph idx="1"/>
          </p:nvPr>
        </p:nvSpPr>
        <p:spPr/>
        <p:txBody>
          <a:bodyPr/>
          <a:lstStyle/>
          <a:p>
            <a:r>
              <a:rPr lang="en-US" dirty="0" smtClean="0"/>
              <a:t>Database ‘basics’ (connection,  SQL, initial queries)</a:t>
            </a:r>
          </a:p>
          <a:p>
            <a:r>
              <a:rPr lang="en-US" dirty="0" smtClean="0"/>
              <a:t>Database design and normalization</a:t>
            </a:r>
          </a:p>
          <a:p>
            <a:r>
              <a:rPr lang="en-US" dirty="0" smtClean="0"/>
              <a:t>Joins and Indexing</a:t>
            </a:r>
          </a:p>
          <a:p>
            <a:endParaRPr lang="en-US" dirty="0" smtClean="0"/>
          </a:p>
          <a:p>
            <a:endParaRPr lang="en-US" dirty="0"/>
          </a:p>
        </p:txBody>
      </p:sp>
    </p:spTree>
    <p:extLst>
      <p:ext uri="{BB962C8B-B14F-4D97-AF65-F5344CB8AC3E}">
        <p14:creationId xmlns:p14="http://schemas.microsoft.com/office/powerpoint/2010/main" val="270196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0"/>
            <a:ext cx="8458200" cy="1143000"/>
          </a:xfrm>
        </p:spPr>
        <p:txBody>
          <a:bodyPr/>
          <a:lstStyle/>
          <a:p>
            <a:pPr eaLnBrk="1" hangingPunct="1"/>
            <a:r>
              <a:rPr lang="en-US" altLang="en-US" sz="3200" smtClean="0"/>
              <a:t>Communicating with a Relational Database</a:t>
            </a:r>
          </a:p>
        </p:txBody>
      </p:sp>
      <p:sp>
        <p:nvSpPr>
          <p:cNvPr id="13315" name="Content Placeholder 2"/>
          <p:cNvSpPr>
            <a:spLocks noGrp="1"/>
          </p:cNvSpPr>
          <p:nvPr>
            <p:ph idx="1"/>
          </p:nvPr>
        </p:nvSpPr>
        <p:spPr>
          <a:xfrm>
            <a:off x="457200" y="1143000"/>
            <a:ext cx="8229600" cy="4525963"/>
          </a:xfrm>
        </p:spPr>
        <p:txBody>
          <a:bodyPr/>
          <a:lstStyle/>
          <a:p>
            <a:pPr eaLnBrk="1" hangingPunct="1">
              <a:lnSpc>
                <a:spcPct val="80000"/>
              </a:lnSpc>
            </a:pPr>
            <a:r>
              <a:rPr lang="en-US" altLang="en-US" sz="2000" dirty="0" smtClean="0"/>
              <a:t>There is a Core </a:t>
            </a:r>
            <a:r>
              <a:rPr lang="en-US" altLang="en-US" sz="2000" u="sng" dirty="0" smtClean="0"/>
              <a:t>Structured Query Language </a:t>
            </a:r>
            <a:r>
              <a:rPr lang="en-US" altLang="en-US" sz="2000" dirty="0" smtClean="0"/>
              <a:t>(SQL) convention that all RDBMS adopt. </a:t>
            </a:r>
          </a:p>
          <a:p>
            <a:pPr eaLnBrk="1" hangingPunct="1">
              <a:lnSpc>
                <a:spcPct val="80000"/>
              </a:lnSpc>
              <a:buFontTx/>
              <a:buNone/>
            </a:pPr>
            <a:endParaRPr lang="en-US" altLang="en-US" sz="2000" dirty="0" smtClean="0"/>
          </a:p>
          <a:p>
            <a:pPr eaLnBrk="1" hangingPunct="1">
              <a:lnSpc>
                <a:spcPct val="80000"/>
              </a:lnSpc>
            </a:pPr>
            <a:r>
              <a:rPr lang="en-US" altLang="en-US" sz="2000" dirty="0" smtClean="0"/>
              <a:t>There is a good reference guide from O’Reilly (SQL Pocket Guide) which covers most all the SQL commands and articulates the differences between the various RDBMS.</a:t>
            </a:r>
          </a:p>
          <a:p>
            <a:pPr eaLnBrk="1" hangingPunct="1">
              <a:lnSpc>
                <a:spcPct val="80000"/>
              </a:lnSpc>
            </a:pPr>
            <a:endParaRPr lang="en-US" altLang="en-US" sz="2000" dirty="0" smtClean="0"/>
          </a:p>
          <a:p>
            <a:pPr eaLnBrk="1" hangingPunct="1">
              <a:lnSpc>
                <a:spcPct val="80000"/>
              </a:lnSpc>
            </a:pPr>
            <a:endParaRPr lang="en-US" altLang="en-US" sz="2000" dirty="0" smtClean="0"/>
          </a:p>
          <a:p>
            <a:pPr eaLnBrk="1" hangingPunct="1"/>
            <a:endParaRPr lang="en-US" altLang="en-US" sz="2000" dirty="0" smtClean="0"/>
          </a:p>
        </p:txBody>
      </p:sp>
      <p:sp>
        <p:nvSpPr>
          <p:cNvPr id="13316" name="Rectangle 3"/>
          <p:cNvSpPr txBox="1">
            <a:spLocks noChangeArrowheads="1"/>
          </p:cNvSpPr>
          <p:nvPr/>
        </p:nvSpPr>
        <p:spPr bwMode="auto">
          <a:xfrm>
            <a:off x="6553200" y="3283840"/>
            <a:ext cx="1828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t>Select</a:t>
            </a:r>
          </a:p>
          <a:p>
            <a:pPr eaLnBrk="1" hangingPunct="1">
              <a:spcBef>
                <a:spcPct val="20000"/>
              </a:spcBef>
            </a:pPr>
            <a:r>
              <a:rPr lang="en-US" altLang="en-US" sz="3200"/>
              <a:t>Insert</a:t>
            </a:r>
          </a:p>
          <a:p>
            <a:pPr eaLnBrk="1" hangingPunct="1">
              <a:spcBef>
                <a:spcPct val="20000"/>
              </a:spcBef>
            </a:pPr>
            <a:r>
              <a:rPr lang="en-US" altLang="en-US" sz="3200"/>
              <a:t>Delete</a:t>
            </a:r>
          </a:p>
          <a:p>
            <a:pPr eaLnBrk="1" hangingPunct="1">
              <a:spcBef>
                <a:spcPct val="20000"/>
              </a:spcBef>
            </a:pPr>
            <a:r>
              <a:rPr lang="en-US" altLang="en-US" sz="3200"/>
              <a:t>Update</a:t>
            </a:r>
          </a:p>
        </p:txBody>
      </p:sp>
      <p:sp>
        <p:nvSpPr>
          <p:cNvPr id="13317" name="Rectangle 2"/>
          <p:cNvSpPr txBox="1">
            <a:spLocks noChangeArrowheads="1"/>
          </p:cNvSpPr>
          <p:nvPr/>
        </p:nvSpPr>
        <p:spPr bwMode="auto">
          <a:xfrm>
            <a:off x="609600" y="3766440"/>
            <a:ext cx="510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600">
                <a:solidFill>
                  <a:schemeClr val="tx2"/>
                </a:solidFill>
              </a:rPr>
              <a:t>Major SQL Commands</a:t>
            </a:r>
          </a:p>
        </p:txBody>
      </p:sp>
      <p:cxnSp>
        <p:nvCxnSpPr>
          <p:cNvPr id="3" name="Straight Connector 2"/>
          <p:cNvCxnSpPr/>
          <p:nvPr/>
        </p:nvCxnSpPr>
        <p:spPr>
          <a:xfrm flipV="1">
            <a:off x="5486400" y="3614040"/>
            <a:ext cx="1066800" cy="609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41963" y="4223640"/>
            <a:ext cx="1011237" cy="152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41963" y="4545903"/>
            <a:ext cx="1066800" cy="1349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4617340"/>
            <a:ext cx="990600" cy="6969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380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client</a:t>
            </a:r>
            <a:endParaRPr lang="en-US" dirty="0"/>
          </a:p>
        </p:txBody>
      </p:sp>
      <p:sp>
        <p:nvSpPr>
          <p:cNvPr id="3" name="Content Placeholder 2"/>
          <p:cNvSpPr>
            <a:spLocks noGrp="1"/>
          </p:cNvSpPr>
          <p:nvPr>
            <p:ph idx="1"/>
          </p:nvPr>
        </p:nvSpPr>
        <p:spPr>
          <a:xfrm>
            <a:off x="457200" y="1600200"/>
            <a:ext cx="8229600" cy="4898571"/>
          </a:xfrm>
        </p:spPr>
        <p:txBody>
          <a:bodyPr>
            <a:normAutofit fontScale="92500" lnSpcReduction="20000"/>
          </a:bodyPr>
          <a:lstStyle/>
          <a:p>
            <a:r>
              <a:rPr lang="en-US" dirty="0" smtClean="0"/>
              <a:t>Copy /class/data/</a:t>
            </a:r>
            <a:r>
              <a:rPr lang="en-US" dirty="0" err="1" smtClean="0"/>
              <a:t>small_pfam.sqlite</a:t>
            </a:r>
            <a:r>
              <a:rPr lang="en-US" dirty="0" smtClean="0"/>
              <a:t> to your home directory</a:t>
            </a:r>
          </a:p>
          <a:p>
            <a:r>
              <a:rPr lang="en-US" dirty="0"/>
              <a:t>L</a:t>
            </a:r>
            <a:r>
              <a:rPr lang="en-US" dirty="0" smtClean="0"/>
              <a:t>aunch the </a:t>
            </a:r>
            <a:r>
              <a:rPr lang="en-US" dirty="0" err="1" smtClean="0"/>
              <a:t>sqlite</a:t>
            </a:r>
            <a:r>
              <a:rPr lang="en-US" dirty="0" smtClean="0"/>
              <a:t> client</a:t>
            </a:r>
          </a:p>
          <a:p>
            <a:pPr lvl="1"/>
            <a:r>
              <a:rPr lang="en-US" dirty="0"/>
              <a:t>s</a:t>
            </a:r>
            <a:r>
              <a:rPr lang="en-US" dirty="0" smtClean="0"/>
              <a:t>qlite3 </a:t>
            </a:r>
            <a:r>
              <a:rPr lang="en-US" dirty="0" err="1" smtClean="0"/>
              <a:t>small_pfam.sqlite</a:t>
            </a:r>
            <a:endParaRPr lang="en-US" dirty="0" smtClean="0"/>
          </a:p>
          <a:p>
            <a:pPr lvl="2"/>
            <a:r>
              <a:rPr lang="en-US" dirty="0" smtClean="0"/>
              <a:t>This opens the database</a:t>
            </a:r>
          </a:p>
          <a:p>
            <a:r>
              <a:rPr lang="en-US" dirty="0" smtClean="0"/>
              <a:t>Try:</a:t>
            </a:r>
          </a:p>
          <a:p>
            <a:pPr lvl="1"/>
            <a:r>
              <a:rPr lang="en-US" dirty="0" smtClean="0"/>
              <a:t>.help</a:t>
            </a:r>
          </a:p>
          <a:p>
            <a:pPr lvl="1"/>
            <a:r>
              <a:rPr lang="en-US" dirty="0" smtClean="0"/>
              <a:t>.tables</a:t>
            </a:r>
          </a:p>
          <a:p>
            <a:pPr lvl="1"/>
            <a:r>
              <a:rPr lang="en-US" dirty="0" smtClean="0"/>
              <a:t>You should see a list of  the tables in the database</a:t>
            </a:r>
          </a:p>
          <a:p>
            <a:pPr lvl="1"/>
            <a:r>
              <a:rPr lang="en-US" dirty="0" smtClean="0"/>
              <a:t>.schema </a:t>
            </a:r>
            <a:r>
              <a:rPr lang="en-US" dirty="0" err="1" smtClean="0"/>
              <a:t>gene_ontology</a:t>
            </a:r>
            <a:endParaRPr lang="en-US" dirty="0" smtClean="0"/>
          </a:p>
          <a:p>
            <a:pPr lvl="1"/>
            <a:r>
              <a:rPr lang="en-US" dirty="0" smtClean="0"/>
              <a:t>.quit or .exit to quit</a:t>
            </a:r>
          </a:p>
        </p:txBody>
      </p:sp>
    </p:spTree>
    <p:extLst>
      <p:ext uri="{BB962C8B-B14F-4D97-AF65-F5344CB8AC3E}">
        <p14:creationId xmlns:p14="http://schemas.microsoft.com/office/powerpoint/2010/main" val="90174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the Python Sqlite3 module</a:t>
            </a:r>
            <a:endParaRPr lang="en-US" dirty="0"/>
          </a:p>
        </p:txBody>
      </p:sp>
      <p:sp>
        <p:nvSpPr>
          <p:cNvPr id="3" name="Content Placeholder 2"/>
          <p:cNvSpPr>
            <a:spLocks noGrp="1"/>
          </p:cNvSpPr>
          <p:nvPr>
            <p:ph idx="1"/>
          </p:nvPr>
        </p:nvSpPr>
        <p:spPr/>
        <p:txBody>
          <a:bodyPr>
            <a:normAutofit/>
          </a:bodyPr>
          <a:lstStyle/>
          <a:p>
            <a:r>
              <a:rPr lang="en-US" sz="2800" dirty="0" smtClean="0"/>
              <a:t>From the location of your </a:t>
            </a:r>
            <a:r>
              <a:rPr lang="en-US" sz="2800" dirty="0" err="1" smtClean="0"/>
              <a:t>small_pfam.sqlite</a:t>
            </a:r>
            <a:r>
              <a:rPr lang="en-US" sz="2800" dirty="0" smtClean="0"/>
              <a:t> database:</a:t>
            </a:r>
          </a:p>
          <a:p>
            <a:pPr lvl="1"/>
            <a:r>
              <a:rPr lang="en-US" sz="2400" dirty="0" err="1" smtClean="0"/>
              <a:t>Jupyter</a:t>
            </a:r>
            <a:r>
              <a:rPr lang="en-US" sz="2400" dirty="0" smtClean="0"/>
              <a:t>-notebook</a:t>
            </a:r>
          </a:p>
          <a:p>
            <a:pPr lvl="1"/>
            <a:r>
              <a:rPr lang="en-US" sz="2400" dirty="0" smtClean="0"/>
              <a:t>from sqlite3 import connect</a:t>
            </a:r>
          </a:p>
          <a:p>
            <a:pPr lvl="1"/>
            <a:r>
              <a:rPr lang="en-US" sz="2400" dirty="0"/>
              <a:t>c</a:t>
            </a:r>
            <a:r>
              <a:rPr lang="en-US" sz="2400" dirty="0" smtClean="0"/>
              <a:t>onn = connect('/class/data/</a:t>
            </a:r>
            <a:r>
              <a:rPr lang="en-US" sz="2400" dirty="0" err="1" smtClean="0"/>
              <a:t>pfam.sqlite</a:t>
            </a:r>
            <a:r>
              <a:rPr lang="en-US" sz="2400" dirty="0" smtClean="0"/>
              <a:t>')</a:t>
            </a:r>
          </a:p>
          <a:p>
            <a:pPr lvl="1"/>
            <a:r>
              <a:rPr lang="en-US" sz="2400" dirty="0"/>
              <a:t>c</a:t>
            </a:r>
            <a:r>
              <a:rPr lang="en-US" sz="2400" dirty="0" smtClean="0"/>
              <a:t>urs = </a:t>
            </a:r>
            <a:r>
              <a:rPr lang="en-US" sz="2400" dirty="0" err="1" smtClean="0"/>
              <a:t>conn.cursor</a:t>
            </a:r>
            <a:r>
              <a:rPr lang="en-US" sz="2400" dirty="0" smtClean="0"/>
              <a:t>()</a:t>
            </a:r>
          </a:p>
          <a:p>
            <a:pPr marL="457200" lvl="1" indent="0">
              <a:buNone/>
            </a:pPr>
            <a:r>
              <a:rPr lang="en-US" sz="2400" dirty="0" smtClean="0"/>
              <a:t>The . </a:t>
            </a:r>
            <a:r>
              <a:rPr lang="en-US" sz="2400" dirty="0"/>
              <a:t>c</a:t>
            </a:r>
            <a:r>
              <a:rPr lang="en-US" sz="2400" dirty="0" smtClean="0"/>
              <a:t>ommands are specific to the client and not part of SQL, but there is a special </a:t>
            </a:r>
            <a:r>
              <a:rPr lang="en-US" sz="2400" dirty="0" err="1" smtClean="0"/>
              <a:t>sqlite_master</a:t>
            </a:r>
            <a:r>
              <a:rPr lang="en-US" sz="2400" dirty="0" smtClean="0"/>
              <a:t> table that describes the contents of the database.</a:t>
            </a:r>
          </a:p>
          <a:p>
            <a:pPr marL="457200" lvl="1" indent="0">
              <a:buNone/>
            </a:pPr>
            <a:endParaRPr lang="en-US" sz="2400" dirty="0"/>
          </a:p>
          <a:p>
            <a:pPr lvl="1"/>
            <a:endParaRPr lang="en-US" sz="2400" dirty="0" smtClean="0"/>
          </a:p>
          <a:p>
            <a:pPr lvl="1"/>
            <a:endParaRPr lang="en-US" sz="2400" dirty="0"/>
          </a:p>
        </p:txBody>
      </p:sp>
    </p:spTree>
    <p:extLst>
      <p:ext uri="{BB962C8B-B14F-4D97-AF65-F5344CB8AC3E}">
        <p14:creationId xmlns:p14="http://schemas.microsoft.com/office/powerpoint/2010/main" val="388580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see tables and schema info in Sqlite3 using SQL statements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dirty="0" err="1"/>
              <a:t>s</a:t>
            </a:r>
            <a:r>
              <a:rPr lang="en-US" dirty="0" err="1" smtClean="0"/>
              <a:t>ql</a:t>
            </a:r>
            <a:r>
              <a:rPr lang="en-US" dirty="0" smtClean="0"/>
              <a:t> = 'SELECT name FROM </a:t>
            </a:r>
            <a:r>
              <a:rPr lang="en-US" dirty="0" err="1" smtClean="0"/>
              <a:t>sqlite_master</a:t>
            </a:r>
            <a:endParaRPr lang="en-US" dirty="0" smtClean="0"/>
          </a:p>
          <a:p>
            <a:pPr marL="457200" lvl="1" indent="0">
              <a:buNone/>
            </a:pPr>
            <a:r>
              <a:rPr lang="en-US" dirty="0" smtClean="0"/>
              <a:t>WHERE type = "table</a:t>
            </a:r>
            <a:r>
              <a:rPr lang="en-US" dirty="0"/>
              <a:t>"</a:t>
            </a:r>
            <a:r>
              <a:rPr lang="en-US" dirty="0" smtClean="0"/>
              <a:t>;'</a:t>
            </a:r>
          </a:p>
          <a:p>
            <a:pPr lvl="2"/>
            <a:r>
              <a:rPr lang="en-US" dirty="0" smtClean="0"/>
              <a:t>The ";" is optional when executing a single statement</a:t>
            </a:r>
          </a:p>
          <a:p>
            <a:pPr lvl="2"/>
            <a:r>
              <a:rPr lang="en-US" dirty="0" smtClean="0"/>
              <a:t>You can set up a query with multiple statements and use </a:t>
            </a:r>
            <a:r>
              <a:rPr lang="en-US" dirty="0" err="1" smtClean="0"/>
              <a:t>curs.executemany</a:t>
            </a:r>
            <a:r>
              <a:rPr lang="en-US" dirty="0" smtClean="0"/>
              <a:t>(</a:t>
            </a:r>
            <a:r>
              <a:rPr lang="en-US" dirty="0" err="1" smtClean="0"/>
              <a:t>sql</a:t>
            </a:r>
            <a:r>
              <a:rPr lang="en-US" dirty="0" smtClean="0"/>
              <a:t>)</a:t>
            </a:r>
          </a:p>
          <a:p>
            <a:pPr lvl="1"/>
            <a:r>
              <a:rPr lang="en-US" dirty="0" err="1" smtClean="0"/>
              <a:t>curs.execute</a:t>
            </a:r>
            <a:r>
              <a:rPr lang="en-US" dirty="0" smtClean="0"/>
              <a:t>(</a:t>
            </a:r>
            <a:r>
              <a:rPr lang="en-US" dirty="0" err="1" smtClean="0"/>
              <a:t>sql</a:t>
            </a:r>
            <a:r>
              <a:rPr lang="en-US" dirty="0" smtClean="0"/>
              <a:t>)</a:t>
            </a:r>
          </a:p>
          <a:p>
            <a:pPr lvl="1"/>
            <a:r>
              <a:rPr lang="en-US" dirty="0"/>
              <a:t>f</a:t>
            </a:r>
            <a:r>
              <a:rPr lang="en-US" dirty="0" smtClean="0"/>
              <a:t>or row in curs: print(row)</a:t>
            </a:r>
          </a:p>
          <a:p>
            <a:pPr lvl="2"/>
            <a:r>
              <a:rPr lang="en-US" dirty="0" smtClean="0"/>
              <a:t>You should see the table names</a:t>
            </a:r>
          </a:p>
          <a:p>
            <a:pPr lvl="1"/>
            <a:r>
              <a:rPr lang="en-US" dirty="0" err="1"/>
              <a:t>s</a:t>
            </a:r>
            <a:r>
              <a:rPr lang="en-US" dirty="0" err="1" smtClean="0"/>
              <a:t>ql</a:t>
            </a:r>
            <a:r>
              <a:rPr lang="en-US" dirty="0" smtClean="0"/>
              <a:t> = SELECT * FROM </a:t>
            </a:r>
            <a:r>
              <a:rPr lang="en-US" dirty="0" err="1" smtClean="0"/>
              <a:t>sqlite_master</a:t>
            </a:r>
            <a:r>
              <a:rPr lang="en-US" dirty="0" smtClean="0"/>
              <a:t> </a:t>
            </a:r>
          </a:p>
          <a:p>
            <a:pPr marL="457200" lvl="1" indent="0">
              <a:buNone/>
            </a:pPr>
            <a:r>
              <a:rPr lang="en-US" dirty="0" smtClean="0"/>
              <a:t>WHERE type = "table" ;'</a:t>
            </a:r>
          </a:p>
          <a:p>
            <a:pPr lvl="1"/>
            <a:r>
              <a:rPr lang="en-US" dirty="0" err="1"/>
              <a:t>curs.execute</a:t>
            </a:r>
            <a:r>
              <a:rPr lang="en-US" dirty="0"/>
              <a:t>(</a:t>
            </a:r>
            <a:r>
              <a:rPr lang="en-US" dirty="0" err="1"/>
              <a:t>sql</a:t>
            </a:r>
            <a:r>
              <a:rPr lang="en-US" dirty="0"/>
              <a:t>)</a:t>
            </a:r>
          </a:p>
          <a:p>
            <a:pPr lvl="1"/>
            <a:r>
              <a:rPr lang="en-US" dirty="0"/>
              <a:t>for row in curs: print(row)</a:t>
            </a:r>
          </a:p>
          <a:p>
            <a:pPr lvl="2"/>
            <a:r>
              <a:rPr lang="en-US" dirty="0" smtClean="0"/>
              <a:t>What do you see?</a:t>
            </a:r>
          </a:p>
          <a:p>
            <a:endParaRPr lang="en-US" dirty="0"/>
          </a:p>
        </p:txBody>
      </p:sp>
    </p:spTree>
    <p:extLst>
      <p:ext uri="{BB962C8B-B14F-4D97-AF65-F5344CB8AC3E}">
        <p14:creationId xmlns:p14="http://schemas.microsoft.com/office/powerpoint/2010/main" val="122453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Sqlite3 also has some PRAGMA methods</a:t>
            </a:r>
          </a:p>
          <a:p>
            <a:pPr lvl="1"/>
            <a:r>
              <a:rPr lang="en-US" dirty="0" smtClean="0"/>
              <a:t>Pragmas allow access to special info and can change the behavior of </a:t>
            </a:r>
            <a:r>
              <a:rPr lang="en-US" dirty="0" err="1" smtClean="0"/>
              <a:t>sqlite</a:t>
            </a:r>
            <a:endParaRPr lang="en-US" dirty="0" smtClean="0"/>
          </a:p>
          <a:p>
            <a:pPr lvl="1"/>
            <a:r>
              <a:rPr lang="en-US" dirty="0" smtClean="0"/>
              <a:t>query = 'PRAGMA </a:t>
            </a:r>
            <a:r>
              <a:rPr lang="en-US" dirty="0" err="1" smtClean="0"/>
              <a:t>table_info</a:t>
            </a:r>
            <a:r>
              <a:rPr lang="en-US" dirty="0" smtClean="0"/>
              <a:t>(</a:t>
            </a:r>
            <a:r>
              <a:rPr lang="en-US" dirty="0"/>
              <a:t>"</a:t>
            </a:r>
            <a:r>
              <a:rPr lang="en-US" dirty="0" err="1" smtClean="0"/>
              <a:t>aTableName</a:t>
            </a:r>
            <a:r>
              <a:rPr lang="en-US" dirty="0" smtClean="0"/>
              <a:t>")'</a:t>
            </a:r>
          </a:p>
          <a:p>
            <a:pPr lvl="1"/>
            <a:r>
              <a:rPr lang="en-US" dirty="0" smtClean="0"/>
              <a:t>You can also use:</a:t>
            </a:r>
          </a:p>
          <a:p>
            <a:pPr lvl="2"/>
            <a:r>
              <a:rPr lang="en-US" dirty="0" smtClean="0"/>
              <a:t>query = '''SELECT * from </a:t>
            </a:r>
            <a:r>
              <a:rPr lang="en-US" dirty="0" err="1" smtClean="0"/>
              <a:t>pragma_table_info</a:t>
            </a:r>
            <a:r>
              <a:rPr lang="en-US" dirty="0" smtClean="0"/>
              <a:t>("</a:t>
            </a:r>
            <a:r>
              <a:rPr lang="en-US" dirty="0" err="1" smtClean="0"/>
              <a:t>aTableName</a:t>
            </a:r>
            <a:r>
              <a:rPr lang="en-US" dirty="0" smtClean="0"/>
              <a:t>")'''</a:t>
            </a:r>
          </a:p>
          <a:p>
            <a:pPr lvl="2"/>
            <a:r>
              <a:rPr lang="en-US" dirty="0" smtClean="0"/>
              <a:t>This means you can also SELECT specific columns or filter row with a WHERE clause</a:t>
            </a:r>
            <a:endParaRPr lang="en-US" dirty="0"/>
          </a:p>
          <a:p>
            <a:pPr lvl="1"/>
            <a:r>
              <a:rPr lang="en-US" dirty="0"/>
              <a:t>https://www.sqlite.org/pragma.html</a:t>
            </a:r>
            <a:endParaRPr lang="en-US" dirty="0" smtClean="0"/>
          </a:p>
        </p:txBody>
      </p:sp>
    </p:spTree>
    <p:extLst>
      <p:ext uri="{BB962C8B-B14F-4D97-AF65-F5344CB8AC3E}">
        <p14:creationId xmlns:p14="http://schemas.microsoft.com/office/powerpoint/2010/main" val="3440887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Declarative vs Imperative Language</a:t>
            </a:r>
            <a:endParaRPr lang="en-US" dirty="0"/>
          </a:p>
        </p:txBody>
      </p:sp>
      <p:sp>
        <p:nvSpPr>
          <p:cNvPr id="3" name="Content Placeholder 2"/>
          <p:cNvSpPr>
            <a:spLocks noGrp="1"/>
          </p:cNvSpPr>
          <p:nvPr>
            <p:ph idx="1"/>
          </p:nvPr>
        </p:nvSpPr>
        <p:spPr/>
        <p:txBody>
          <a:bodyPr/>
          <a:lstStyle/>
          <a:p>
            <a:r>
              <a:rPr lang="en-US" dirty="0" smtClean="0"/>
              <a:t>SQL is a declarative language</a:t>
            </a:r>
          </a:p>
          <a:p>
            <a:pPr lvl="1"/>
            <a:r>
              <a:rPr lang="en-US" dirty="0" smtClean="0"/>
              <a:t>You describe the result you want</a:t>
            </a:r>
          </a:p>
          <a:p>
            <a:pPr lvl="1"/>
            <a:r>
              <a:rPr lang="en-US" dirty="0" smtClean="0"/>
              <a:t>The database engine generates a plan based on your query and the database structure to produce those results and then executes the plan</a:t>
            </a:r>
          </a:p>
          <a:p>
            <a:r>
              <a:rPr lang="en-US" dirty="0" smtClean="0"/>
              <a:t>In an imperative language (Python, C, Java, </a:t>
            </a:r>
            <a:r>
              <a:rPr lang="en-US" dirty="0" err="1" smtClean="0"/>
              <a:t>etc</a:t>
            </a:r>
            <a:r>
              <a:rPr lang="en-US" dirty="0" smtClean="0"/>
              <a:t>,)</a:t>
            </a:r>
          </a:p>
          <a:p>
            <a:pPr lvl="1"/>
            <a:r>
              <a:rPr lang="en-US" dirty="0" smtClean="0"/>
              <a:t>You encode how to do things and in what order to achieve your desired result</a:t>
            </a:r>
            <a:endParaRPr lang="en-US" dirty="0"/>
          </a:p>
        </p:txBody>
      </p:sp>
    </p:spTree>
    <p:extLst>
      <p:ext uri="{BB962C8B-B14F-4D97-AF65-F5344CB8AC3E}">
        <p14:creationId xmlns:p14="http://schemas.microsoft.com/office/powerpoint/2010/main" val="3334109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t>
            </a:r>
            <a:r>
              <a:rPr lang="en-US" dirty="0" err="1" smtClean="0"/>
              <a:t>utorialspoint</a:t>
            </a:r>
            <a:r>
              <a:rPr lang="en-US" dirty="0" smtClean="0"/>
              <a:t> </a:t>
            </a:r>
            <a:r>
              <a:rPr lang="en-US" dirty="0" err="1" smtClean="0"/>
              <a:t>Sqlite</a:t>
            </a:r>
            <a:r>
              <a:rPr lang="en-US" dirty="0" smtClean="0"/>
              <a:t> tutorial</a:t>
            </a:r>
            <a:endParaRPr lang="en-US" dirty="0"/>
          </a:p>
        </p:txBody>
      </p:sp>
      <p:sp>
        <p:nvSpPr>
          <p:cNvPr id="3" name="Content Placeholder 2"/>
          <p:cNvSpPr>
            <a:spLocks noGrp="1"/>
          </p:cNvSpPr>
          <p:nvPr>
            <p:ph idx="1"/>
          </p:nvPr>
        </p:nvSpPr>
        <p:spPr>
          <a:xfrm>
            <a:off x="500743" y="1328057"/>
            <a:ext cx="8229600" cy="4525963"/>
          </a:xfrm>
        </p:spPr>
        <p:txBody>
          <a:bodyPr>
            <a:normAutofit/>
          </a:bodyPr>
          <a:lstStyle/>
          <a:p>
            <a:r>
              <a:rPr lang="en-US" dirty="0" smtClean="0"/>
              <a:t>I've found this to be very useful</a:t>
            </a:r>
          </a:p>
          <a:p>
            <a:pPr lvl="1"/>
            <a:r>
              <a:rPr lang="en-US" dirty="0"/>
              <a:t>The web </a:t>
            </a:r>
            <a:r>
              <a:rPr lang="en-US" dirty="0" smtClean="0"/>
              <a:t>site:</a:t>
            </a:r>
          </a:p>
          <a:p>
            <a:pPr lvl="2"/>
            <a:r>
              <a:rPr lang="en-US" sz="1600" dirty="0" smtClean="0">
                <a:hlinkClick r:id="rId2"/>
              </a:rPr>
              <a:t>http</a:t>
            </a:r>
            <a:r>
              <a:rPr lang="en-US" sz="1600" dirty="0">
                <a:hlinkClick r:id="rId2"/>
              </a:rPr>
              <a:t>://www.tutorialspoint.com/sqlite</a:t>
            </a:r>
            <a:r>
              <a:rPr lang="en-US" sz="1600" dirty="0" smtClean="0">
                <a:hlinkClick r:id="rId2"/>
              </a:rPr>
              <a:t>/</a:t>
            </a:r>
            <a:endParaRPr lang="en-US" sz="1600" dirty="0" smtClean="0"/>
          </a:p>
          <a:p>
            <a:pPr lvl="1"/>
            <a:r>
              <a:rPr lang="en-US" dirty="0" smtClean="0"/>
              <a:t>The </a:t>
            </a:r>
            <a:r>
              <a:rPr lang="en-US" dirty="0"/>
              <a:t>quick </a:t>
            </a:r>
            <a:r>
              <a:rPr lang="en-US" dirty="0" smtClean="0"/>
              <a:t>guide:</a:t>
            </a:r>
          </a:p>
          <a:p>
            <a:pPr lvl="2"/>
            <a:r>
              <a:rPr lang="en-US" sz="1600" dirty="0" smtClean="0">
                <a:hlinkClick r:id="rId3"/>
              </a:rPr>
              <a:t>http</a:t>
            </a:r>
            <a:r>
              <a:rPr lang="en-US" sz="1600" dirty="0">
                <a:hlinkClick r:id="rId3"/>
              </a:rPr>
              <a:t>://</a:t>
            </a:r>
            <a:r>
              <a:rPr lang="en-US" sz="1600" dirty="0" smtClean="0">
                <a:hlinkClick r:id="rId3"/>
              </a:rPr>
              <a:t>www.tutorialspoint.com/sqlite/sqlite_quick_guide.htm</a:t>
            </a:r>
            <a:endParaRPr lang="en-US" sz="1600" dirty="0" smtClean="0"/>
          </a:p>
          <a:p>
            <a:pPr lvl="1"/>
            <a:r>
              <a:rPr lang="en-US" dirty="0" smtClean="0"/>
              <a:t>They have a pdf version available:</a:t>
            </a:r>
          </a:p>
          <a:p>
            <a:pPr lvl="2"/>
            <a:r>
              <a:rPr lang="en-US" sz="1600" dirty="0">
                <a:hlinkClick r:id="rId4"/>
              </a:rPr>
              <a:t>http://</a:t>
            </a:r>
            <a:r>
              <a:rPr lang="en-US" sz="1600" dirty="0" smtClean="0">
                <a:hlinkClick r:id="rId4"/>
              </a:rPr>
              <a:t>www.tutorialspoint.com/sqlite/sqlite_pdf_version.htm</a:t>
            </a:r>
            <a:endParaRPr lang="en-US" sz="1600" dirty="0" smtClean="0"/>
          </a:p>
          <a:p>
            <a:pPr lvl="2"/>
            <a:r>
              <a:rPr lang="en-US" sz="1600" dirty="0" smtClean="0"/>
              <a:t>They request but do not require payment</a:t>
            </a:r>
          </a:p>
          <a:p>
            <a:pPr lvl="2"/>
            <a:endParaRPr lang="en-US" sz="1600" dirty="0"/>
          </a:p>
          <a:p>
            <a:r>
              <a:rPr lang="en-US" sz="2400" dirty="0" smtClean="0"/>
              <a:t>Also see PyMOTW-3</a:t>
            </a:r>
          </a:p>
          <a:p>
            <a:pPr lvl="2"/>
            <a:r>
              <a:rPr lang="en-US" sz="1600" dirty="0">
                <a:hlinkClick r:id="rId5"/>
              </a:rPr>
              <a:t>https://pymotw.com/3/sqlite3</a:t>
            </a:r>
            <a:r>
              <a:rPr lang="en-US" sz="1600" dirty="0" smtClean="0">
                <a:hlinkClick r:id="rId5"/>
              </a:rPr>
              <a:t>/</a:t>
            </a:r>
            <a:r>
              <a:rPr lang="en-US" sz="1600" dirty="0" smtClean="0"/>
              <a:t>	</a:t>
            </a:r>
            <a:endParaRPr lang="en-US" sz="1600" dirty="0"/>
          </a:p>
        </p:txBody>
      </p:sp>
    </p:spTree>
    <p:extLst>
      <p:ext uri="{BB962C8B-B14F-4D97-AF65-F5344CB8AC3E}">
        <p14:creationId xmlns:p14="http://schemas.microsoft.com/office/powerpoint/2010/main" val="3923425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143000"/>
          </a:xfrm>
        </p:spPr>
        <p:txBody>
          <a:bodyPr/>
          <a:lstStyle/>
          <a:p>
            <a:pPr eaLnBrk="1" hangingPunct="1"/>
            <a:r>
              <a:rPr lang="en-US" altLang="en-US" dirty="0" smtClean="0"/>
              <a:t>Select – builds a query</a:t>
            </a:r>
          </a:p>
        </p:txBody>
      </p:sp>
      <p:sp>
        <p:nvSpPr>
          <p:cNvPr id="14339" name="Rectangle 3"/>
          <p:cNvSpPr>
            <a:spLocks noGrp="1" noChangeArrowheads="1"/>
          </p:cNvSpPr>
          <p:nvPr>
            <p:ph type="body" idx="1"/>
          </p:nvPr>
        </p:nvSpPr>
        <p:spPr>
          <a:xfrm>
            <a:off x="457200" y="1295400"/>
            <a:ext cx="8229600" cy="5312229"/>
          </a:xfrm>
        </p:spPr>
        <p:txBody>
          <a:bodyPr>
            <a:normAutofit lnSpcReduction="10000"/>
          </a:bodyPr>
          <a:lstStyle/>
          <a:p>
            <a:pPr eaLnBrk="1" hangingPunct="1">
              <a:lnSpc>
                <a:spcPct val="80000"/>
              </a:lnSpc>
            </a:pPr>
            <a:r>
              <a:rPr lang="en-US" altLang="en-US" sz="1800" dirty="0" smtClean="0"/>
              <a:t> Retrieves data from a table (s) doesn’t change the data at all. </a:t>
            </a:r>
          </a:p>
          <a:p>
            <a:pPr lvl="2" eaLnBrk="1" hangingPunct="1">
              <a:lnSpc>
                <a:spcPct val="80000"/>
              </a:lnSpc>
              <a:buFontTx/>
              <a:buNone/>
            </a:pPr>
            <a:r>
              <a:rPr lang="en-US" altLang="en-US" sz="1400" dirty="0" smtClean="0"/>
              <a:t>	</a:t>
            </a:r>
            <a:r>
              <a:rPr lang="en-US" altLang="en-US" sz="1800" dirty="0" smtClean="0"/>
              <a:t>SELECT </a:t>
            </a:r>
            <a:r>
              <a:rPr lang="en-US" altLang="en-US" sz="1800" dirty="0" err="1" smtClean="0"/>
              <a:t>pfamA_acc</a:t>
            </a:r>
            <a:r>
              <a:rPr lang="en-US" altLang="en-US" sz="1800" dirty="0" smtClean="0"/>
              <a:t>, </a:t>
            </a:r>
            <a:r>
              <a:rPr lang="en-US" altLang="en-US" sz="1800" dirty="0" err="1" smtClean="0"/>
              <a:t>pfamA_id</a:t>
            </a:r>
            <a:r>
              <a:rPr lang="en-US" altLang="en-US" sz="1800" dirty="0" smtClean="0"/>
              <a:t>, description</a:t>
            </a:r>
          </a:p>
          <a:p>
            <a:pPr lvl="2" eaLnBrk="1" hangingPunct="1">
              <a:lnSpc>
                <a:spcPct val="80000"/>
              </a:lnSpc>
              <a:buFontTx/>
              <a:buNone/>
            </a:pPr>
            <a:r>
              <a:rPr lang="en-US" altLang="en-US" sz="1800" dirty="0" smtClean="0"/>
              <a:t>	FROM </a:t>
            </a:r>
            <a:r>
              <a:rPr lang="en-US" altLang="en-US" sz="1800" dirty="0" err="1" smtClean="0"/>
              <a:t>pfamA</a:t>
            </a:r>
            <a:endParaRPr lang="en-US" altLang="en-US" sz="1800" dirty="0" smtClean="0"/>
          </a:p>
          <a:p>
            <a:pPr lvl="2" eaLnBrk="1" hangingPunct="1">
              <a:lnSpc>
                <a:spcPct val="80000"/>
              </a:lnSpc>
              <a:buFontTx/>
              <a:buNone/>
            </a:pPr>
            <a:r>
              <a:rPr lang="en-US" altLang="en-US" sz="1800" dirty="0" smtClean="0"/>
              <a:t>	WHERE type="Coiled-coil"</a:t>
            </a:r>
          </a:p>
          <a:p>
            <a:pPr lvl="2" eaLnBrk="1" hangingPunct="1">
              <a:lnSpc>
                <a:spcPct val="80000"/>
              </a:lnSpc>
              <a:buFontTx/>
              <a:buNone/>
            </a:pPr>
            <a:r>
              <a:rPr lang="en-US" altLang="en-US" sz="1800" dirty="0" smtClean="0"/>
              <a:t>	ORDER BY </a:t>
            </a:r>
            <a:r>
              <a:rPr lang="en-US" altLang="en-US" sz="1800" dirty="0" err="1" smtClean="0"/>
              <a:t>pfamA_id</a:t>
            </a:r>
            <a:r>
              <a:rPr lang="en-US" altLang="en-US" sz="1800" dirty="0" smtClean="0"/>
              <a:t>  ASC;</a:t>
            </a:r>
          </a:p>
          <a:p>
            <a:pPr lvl="2" eaLnBrk="1" hangingPunct="1">
              <a:lnSpc>
                <a:spcPct val="80000"/>
              </a:lnSpc>
              <a:buFontTx/>
              <a:buNone/>
            </a:pPr>
            <a:r>
              <a:rPr lang="en-US" altLang="en-US" sz="1800" dirty="0" smtClean="0"/>
              <a:t>(note: "Coiled-coil" match is case sensitive)</a:t>
            </a:r>
          </a:p>
          <a:p>
            <a:pPr lvl="2" eaLnBrk="1" hangingPunct="1">
              <a:lnSpc>
                <a:spcPct val="80000"/>
              </a:lnSpc>
              <a:buFontTx/>
              <a:buNone/>
            </a:pPr>
            <a:endParaRPr lang="en-US" altLang="en-US" sz="1800" u="sng" dirty="0" smtClean="0"/>
          </a:p>
          <a:p>
            <a:pPr eaLnBrk="1" hangingPunct="1">
              <a:lnSpc>
                <a:spcPct val="80000"/>
              </a:lnSpc>
            </a:pPr>
            <a:r>
              <a:rPr lang="en-US" altLang="en-US" sz="1800" u="sng" dirty="0" smtClean="0"/>
              <a:t>SELECT</a:t>
            </a:r>
            <a:r>
              <a:rPr lang="en-US" altLang="en-US" sz="1800" dirty="0" smtClean="0"/>
              <a:t>  the comma separated names of the columns of data you wish to return. They will return (left to right, in the order received). </a:t>
            </a:r>
            <a:endParaRPr lang="en-US" altLang="en-US" sz="1800" u="sng" dirty="0" smtClean="0"/>
          </a:p>
          <a:p>
            <a:pPr eaLnBrk="1" hangingPunct="1">
              <a:lnSpc>
                <a:spcPct val="80000"/>
              </a:lnSpc>
            </a:pPr>
            <a:endParaRPr lang="en-US" altLang="en-US" sz="1800" u="sng" dirty="0" smtClean="0"/>
          </a:p>
          <a:p>
            <a:pPr eaLnBrk="1" hangingPunct="1">
              <a:lnSpc>
                <a:spcPct val="80000"/>
              </a:lnSpc>
            </a:pPr>
            <a:r>
              <a:rPr lang="en-US" altLang="en-US" sz="1800" u="sng" dirty="0" smtClean="0"/>
              <a:t>FROM</a:t>
            </a:r>
            <a:r>
              <a:rPr lang="en-US" altLang="en-US" sz="1800" dirty="0" smtClean="0"/>
              <a:t> is the table source or sources (comma separated)</a:t>
            </a:r>
            <a:endParaRPr lang="en-US" altLang="en-US" sz="1800" u="sng" dirty="0" smtClean="0"/>
          </a:p>
          <a:p>
            <a:pPr eaLnBrk="1" hangingPunct="1">
              <a:lnSpc>
                <a:spcPct val="80000"/>
              </a:lnSpc>
            </a:pPr>
            <a:endParaRPr lang="en-US" altLang="en-US" sz="1800" u="sng" dirty="0" smtClean="0"/>
          </a:p>
          <a:p>
            <a:pPr eaLnBrk="1" hangingPunct="1">
              <a:lnSpc>
                <a:spcPct val="80000"/>
              </a:lnSpc>
            </a:pPr>
            <a:r>
              <a:rPr lang="en-US" altLang="en-US" sz="1800" u="sng" dirty="0" smtClean="0"/>
              <a:t>WHERE</a:t>
            </a:r>
            <a:r>
              <a:rPr lang="en-US" altLang="en-US" sz="1800" dirty="0" smtClean="0"/>
              <a:t> </a:t>
            </a:r>
            <a:r>
              <a:rPr lang="en-US" altLang="en-US" sz="1800" i="1" dirty="0" smtClean="0"/>
              <a:t>(optional)</a:t>
            </a:r>
            <a:r>
              <a:rPr lang="en-US" altLang="en-US" sz="1800" dirty="0" smtClean="0"/>
              <a:t> is the predicate clause: conditions for the query</a:t>
            </a:r>
          </a:p>
          <a:p>
            <a:pPr lvl="1">
              <a:lnSpc>
                <a:spcPct val="80000"/>
              </a:lnSpc>
            </a:pPr>
            <a:r>
              <a:rPr lang="en-US" altLang="en-US" sz="1400" dirty="0" smtClean="0"/>
              <a:t>Evaluates to True or False for each row</a:t>
            </a:r>
          </a:p>
          <a:p>
            <a:pPr lvl="1" eaLnBrk="1" hangingPunct="1">
              <a:lnSpc>
                <a:spcPct val="80000"/>
              </a:lnSpc>
            </a:pPr>
            <a:r>
              <a:rPr lang="en-US" altLang="en-US" sz="1400" dirty="0" smtClean="0"/>
              <a:t>This clause almost always includes Column-Value pairs.</a:t>
            </a:r>
          </a:p>
          <a:p>
            <a:pPr lvl="1" eaLnBrk="1" hangingPunct="1">
              <a:lnSpc>
                <a:spcPct val="80000"/>
              </a:lnSpc>
            </a:pPr>
            <a:r>
              <a:rPr lang="en-US" altLang="en-US" sz="1400" dirty="0" smtClean="0"/>
              <a:t>Omitting the Where clause returns ALL the records in that table.</a:t>
            </a:r>
            <a:endParaRPr lang="en-US" altLang="en-US" sz="1400" u="sng" dirty="0" smtClean="0"/>
          </a:p>
          <a:p>
            <a:pPr eaLnBrk="1" hangingPunct="1">
              <a:lnSpc>
                <a:spcPct val="80000"/>
              </a:lnSpc>
            </a:pPr>
            <a:endParaRPr lang="en-US" altLang="en-US" sz="1800" u="sng" dirty="0" smtClean="0"/>
          </a:p>
          <a:p>
            <a:pPr eaLnBrk="1" hangingPunct="1">
              <a:lnSpc>
                <a:spcPct val="80000"/>
              </a:lnSpc>
            </a:pPr>
            <a:r>
              <a:rPr lang="en-US" altLang="en-US" sz="1800" u="sng" dirty="0" smtClean="0"/>
              <a:t>ORDER BY</a:t>
            </a:r>
            <a:r>
              <a:rPr lang="en-US" altLang="en-US" sz="1800" dirty="0" smtClean="0"/>
              <a:t> (</a:t>
            </a:r>
            <a:r>
              <a:rPr lang="en-US" altLang="en-US" sz="1800" i="1" dirty="0" smtClean="0"/>
              <a:t>optional)</a:t>
            </a:r>
            <a:r>
              <a:rPr lang="en-US" altLang="en-US" sz="1800" dirty="0" smtClean="0"/>
              <a:t> indicates a sort order for the output data (default is </a:t>
            </a:r>
            <a:r>
              <a:rPr lang="en-US" altLang="en-US" sz="1800" dirty="0" err="1" smtClean="0"/>
              <a:t>row_id</a:t>
            </a:r>
            <a:r>
              <a:rPr lang="en-US" altLang="en-US" sz="1800" dirty="0" smtClean="0"/>
              <a:t>, which can be very non-intuitive).  </a:t>
            </a:r>
            <a:r>
              <a:rPr lang="en-US" altLang="en-US" sz="1800" dirty="0" err="1" smtClean="0"/>
              <a:t>ASCending</a:t>
            </a:r>
            <a:r>
              <a:rPr lang="en-US" altLang="en-US" sz="1800" dirty="0" smtClean="0"/>
              <a:t> or </a:t>
            </a:r>
            <a:r>
              <a:rPr lang="en-US" altLang="en-US" sz="1800" dirty="0" err="1" smtClean="0"/>
              <a:t>DESCending</a:t>
            </a:r>
            <a:r>
              <a:rPr lang="en-US" altLang="en-US" sz="1800" dirty="0" smtClean="0"/>
              <a:t> can be appended to change the sort order.  (ASC is default)</a:t>
            </a:r>
          </a:p>
          <a:p>
            <a:pPr eaLnBrk="1" hangingPunct="1">
              <a:lnSpc>
                <a:spcPct val="80000"/>
              </a:lnSpc>
            </a:pPr>
            <a:r>
              <a:rPr lang="en-US" altLang="en-US" sz="1800" dirty="0" smtClean="0"/>
              <a:t>In most SQL clients, the ";" indicates the end of a statement and requests execution</a:t>
            </a:r>
          </a:p>
        </p:txBody>
      </p:sp>
    </p:spTree>
    <p:extLst>
      <p:ext uri="{BB962C8B-B14F-4D97-AF65-F5344CB8AC3E}">
        <p14:creationId xmlns:p14="http://schemas.microsoft.com/office/powerpoint/2010/main" val="1979082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altLang="en-US" sz="4000" smtClean="0"/>
              <a:t>(SELECT) Grouping / Aggregate commands</a:t>
            </a:r>
          </a:p>
        </p:txBody>
      </p:sp>
      <p:sp>
        <p:nvSpPr>
          <p:cNvPr id="15363" name="Rectangle 3"/>
          <p:cNvSpPr>
            <a:spLocks noGrp="1" noChangeArrowheads="1"/>
          </p:cNvSpPr>
          <p:nvPr>
            <p:ph type="body" idx="1"/>
          </p:nvPr>
        </p:nvSpPr>
        <p:spPr>
          <a:xfrm>
            <a:off x="457200" y="1600200"/>
            <a:ext cx="8229600" cy="5127171"/>
          </a:xfrm>
        </p:spPr>
        <p:txBody>
          <a:bodyPr>
            <a:normAutofit lnSpcReduction="10000"/>
          </a:bodyPr>
          <a:lstStyle/>
          <a:p>
            <a:pPr eaLnBrk="1" hangingPunct="1">
              <a:lnSpc>
                <a:spcPct val="80000"/>
              </a:lnSpc>
              <a:buFontTx/>
              <a:buNone/>
            </a:pPr>
            <a:r>
              <a:rPr lang="en-US" altLang="en-US" sz="1800" dirty="0" smtClean="0"/>
              <a:t>Selects ALL rows, ALL columns; returned by column order and </a:t>
            </a:r>
            <a:r>
              <a:rPr lang="en-US" altLang="en-US" sz="1800" dirty="0" err="1" smtClean="0"/>
              <a:t>row_id</a:t>
            </a:r>
            <a:endParaRPr lang="en-US" altLang="en-US" sz="1800" dirty="0" smtClean="0"/>
          </a:p>
          <a:p>
            <a:pPr eaLnBrk="1" hangingPunct="1">
              <a:lnSpc>
                <a:spcPct val="80000"/>
              </a:lnSpc>
            </a:pPr>
            <a:r>
              <a:rPr lang="en-US" altLang="en-US" sz="1600" dirty="0" smtClean="0"/>
              <a:t>  SELECT * </a:t>
            </a:r>
          </a:p>
          <a:p>
            <a:pPr lvl="1" eaLnBrk="1" hangingPunct="1">
              <a:lnSpc>
                <a:spcPct val="80000"/>
              </a:lnSpc>
              <a:buFontTx/>
              <a:buNone/>
            </a:pPr>
            <a:r>
              <a:rPr lang="en-US" altLang="en-US" sz="1600" dirty="0" smtClean="0"/>
              <a:t>FROM </a:t>
            </a:r>
            <a:r>
              <a:rPr lang="en-US" altLang="en-US" sz="1600" dirty="0" err="1" smtClean="0"/>
              <a:t>pfamA</a:t>
            </a:r>
            <a:endParaRPr lang="en-US" altLang="en-US" sz="1600" dirty="0"/>
          </a:p>
          <a:p>
            <a:pPr lvl="1" eaLnBrk="1" hangingPunct="1">
              <a:lnSpc>
                <a:spcPct val="80000"/>
              </a:lnSpc>
              <a:buFontTx/>
              <a:buNone/>
            </a:pPr>
            <a:r>
              <a:rPr lang="en-US" altLang="en-US" sz="1600" dirty="0" smtClean="0"/>
              <a:t>LIMIT 10; </a:t>
            </a:r>
          </a:p>
          <a:p>
            <a:pPr eaLnBrk="1" hangingPunct="1">
              <a:lnSpc>
                <a:spcPct val="80000"/>
              </a:lnSpc>
              <a:buFontTx/>
              <a:buNone/>
            </a:pPr>
            <a:endParaRPr lang="en-US" altLang="en-US" sz="1800" dirty="0" smtClean="0"/>
          </a:p>
          <a:p>
            <a:pPr eaLnBrk="1" hangingPunct="1">
              <a:lnSpc>
                <a:spcPct val="80000"/>
              </a:lnSpc>
              <a:buFontTx/>
              <a:buNone/>
            </a:pPr>
            <a:r>
              <a:rPr lang="en-US" altLang="en-US" sz="1600" dirty="0" smtClean="0"/>
              <a:t>Returns a single number.  The count of all rows in the table.</a:t>
            </a:r>
          </a:p>
          <a:p>
            <a:pPr eaLnBrk="1" hangingPunct="1">
              <a:lnSpc>
                <a:spcPct val="80000"/>
              </a:lnSpc>
            </a:pPr>
            <a:r>
              <a:rPr lang="en-US" altLang="en-US" sz="1600" dirty="0" smtClean="0"/>
              <a:t>SELECT count(*) </a:t>
            </a:r>
          </a:p>
          <a:p>
            <a:pPr eaLnBrk="1" hangingPunct="1">
              <a:lnSpc>
                <a:spcPct val="80000"/>
              </a:lnSpc>
              <a:buFontTx/>
              <a:buNone/>
            </a:pPr>
            <a:r>
              <a:rPr lang="en-US" altLang="en-US" sz="1600" dirty="0" smtClean="0"/>
              <a:t>	FROM </a:t>
            </a:r>
            <a:r>
              <a:rPr lang="en-US" altLang="en-US" sz="1600" dirty="0" err="1" smtClean="0"/>
              <a:t>pfamA</a:t>
            </a:r>
            <a:endParaRPr lang="en-US" altLang="en-US" sz="1600" dirty="0" smtClean="0"/>
          </a:p>
          <a:p>
            <a:pPr eaLnBrk="1" hangingPunct="1">
              <a:lnSpc>
                <a:spcPct val="80000"/>
              </a:lnSpc>
              <a:buFontTx/>
              <a:buNone/>
            </a:pPr>
            <a:endParaRPr lang="en-US" altLang="en-US" sz="1600" dirty="0" smtClean="0"/>
          </a:p>
          <a:p>
            <a:pPr eaLnBrk="1" hangingPunct="1">
              <a:lnSpc>
                <a:spcPct val="80000"/>
              </a:lnSpc>
              <a:buFontTx/>
              <a:buNone/>
            </a:pPr>
            <a:r>
              <a:rPr lang="en-US" altLang="en-US" sz="1600" dirty="0" smtClean="0"/>
              <a:t>A list of only those non-duplicated names </a:t>
            </a:r>
          </a:p>
          <a:p>
            <a:pPr eaLnBrk="1" hangingPunct="1">
              <a:lnSpc>
                <a:spcPct val="80000"/>
              </a:lnSpc>
            </a:pPr>
            <a:r>
              <a:rPr lang="en-US" altLang="en-US" sz="1600" dirty="0" smtClean="0"/>
              <a:t>SELECT DISTINCT type </a:t>
            </a:r>
          </a:p>
          <a:p>
            <a:pPr eaLnBrk="1" hangingPunct="1">
              <a:lnSpc>
                <a:spcPct val="80000"/>
              </a:lnSpc>
              <a:buFontTx/>
              <a:buNone/>
            </a:pPr>
            <a:r>
              <a:rPr lang="en-US" altLang="en-US" sz="1600" dirty="0" smtClean="0"/>
              <a:t>	FROM </a:t>
            </a:r>
            <a:r>
              <a:rPr lang="en-US" altLang="en-US" sz="1600" dirty="0" err="1" smtClean="0"/>
              <a:t>pfamA</a:t>
            </a:r>
            <a:endParaRPr lang="en-US" altLang="en-US" sz="1600" dirty="0" smtClean="0"/>
          </a:p>
          <a:p>
            <a:pPr eaLnBrk="1" hangingPunct="1">
              <a:lnSpc>
                <a:spcPct val="80000"/>
              </a:lnSpc>
              <a:buFontTx/>
              <a:buNone/>
            </a:pPr>
            <a:endParaRPr lang="en-US" altLang="en-US" sz="1600" dirty="0" smtClean="0"/>
          </a:p>
          <a:p>
            <a:pPr eaLnBrk="1" hangingPunct="1">
              <a:lnSpc>
                <a:spcPct val="80000"/>
              </a:lnSpc>
              <a:buFontTx/>
              <a:buNone/>
            </a:pPr>
            <a:r>
              <a:rPr lang="en-US" altLang="en-US" sz="1600" dirty="0" smtClean="0"/>
              <a:t>Counts of rows containing </a:t>
            </a:r>
            <a:r>
              <a:rPr lang="en-US" altLang="en-US" sz="1600" smtClean="0"/>
              <a:t>each type.</a:t>
            </a:r>
            <a:endParaRPr lang="en-US" altLang="en-US" sz="1600" dirty="0"/>
          </a:p>
          <a:p>
            <a:pPr eaLnBrk="1" hangingPunct="1">
              <a:lnSpc>
                <a:spcPct val="80000"/>
              </a:lnSpc>
              <a:buFontTx/>
              <a:buNone/>
            </a:pPr>
            <a:r>
              <a:rPr lang="en-US" altLang="en-US" sz="1600" dirty="0" smtClean="0"/>
              <a:t>	SELECT type, count(*)                    # or count(type)</a:t>
            </a:r>
          </a:p>
          <a:p>
            <a:pPr eaLnBrk="1" hangingPunct="1">
              <a:lnSpc>
                <a:spcPct val="80000"/>
              </a:lnSpc>
              <a:buFontTx/>
              <a:buNone/>
            </a:pPr>
            <a:r>
              <a:rPr lang="en-US" altLang="en-US" sz="1600" dirty="0"/>
              <a:t>	</a:t>
            </a:r>
            <a:r>
              <a:rPr lang="en-US" altLang="en-US" sz="1600" dirty="0" smtClean="0"/>
              <a:t>from </a:t>
            </a:r>
            <a:r>
              <a:rPr lang="en-US" altLang="en-US" sz="1600" dirty="0" err="1" smtClean="0"/>
              <a:t>pfamA</a:t>
            </a:r>
            <a:endParaRPr lang="en-US" altLang="en-US" sz="1600" dirty="0" smtClean="0"/>
          </a:p>
          <a:p>
            <a:pPr eaLnBrk="1" hangingPunct="1">
              <a:lnSpc>
                <a:spcPct val="80000"/>
              </a:lnSpc>
              <a:buFontTx/>
              <a:buNone/>
            </a:pPr>
            <a:r>
              <a:rPr lang="en-US" altLang="en-US" sz="1600" dirty="0"/>
              <a:t>	</a:t>
            </a:r>
            <a:r>
              <a:rPr lang="en-US" altLang="en-US" sz="1600" dirty="0" smtClean="0"/>
              <a:t>group by type</a:t>
            </a:r>
          </a:p>
          <a:p>
            <a:pPr eaLnBrk="1" hangingPunct="1">
              <a:lnSpc>
                <a:spcPct val="80000"/>
              </a:lnSpc>
              <a:buFontTx/>
              <a:buNone/>
            </a:pPr>
            <a:endParaRPr lang="en-US" altLang="en-US" sz="1600" dirty="0" smtClean="0"/>
          </a:p>
          <a:p>
            <a:pPr indent="0" eaLnBrk="1" hangingPunct="1">
              <a:lnSpc>
                <a:spcPct val="80000"/>
              </a:lnSpc>
              <a:buFontTx/>
              <a:buNone/>
            </a:pPr>
            <a:r>
              <a:rPr lang="en-US" altLang="en-US" sz="1800" dirty="0" smtClean="0"/>
              <a:t>*Note: in </a:t>
            </a:r>
            <a:r>
              <a:rPr lang="en-US" altLang="en-US" sz="1800" dirty="0" err="1" smtClean="0"/>
              <a:t>Sqlite</a:t>
            </a:r>
            <a:r>
              <a:rPr lang="en-US" altLang="en-US" sz="1800" dirty="0" smtClean="0"/>
              <a:t> the names of tables and columns are case-insensitive, however, matching stored text values is case-sensitive (using = sign)</a:t>
            </a:r>
          </a:p>
          <a:p>
            <a:pPr eaLnBrk="1" hangingPunct="1">
              <a:lnSpc>
                <a:spcPct val="80000"/>
              </a:lnSpc>
              <a:buFontTx/>
              <a:buNone/>
            </a:pPr>
            <a:r>
              <a:rPr lang="en-US" altLang="en-US" sz="1600" dirty="0" smtClean="0"/>
              <a:t>	</a:t>
            </a:r>
          </a:p>
          <a:p>
            <a:pPr indent="0" eaLnBrk="1" hangingPunct="1">
              <a:lnSpc>
                <a:spcPct val="80000"/>
              </a:lnSpc>
              <a:buFontTx/>
              <a:buNone/>
            </a:pPr>
            <a:r>
              <a:rPr lang="en-US" altLang="en-US" sz="1600" dirty="0" smtClean="0"/>
              <a:t>Oftentimes aggregate functions should be renamed in the output of a SQL statement to be more human readable. </a:t>
            </a:r>
          </a:p>
        </p:txBody>
      </p:sp>
    </p:spTree>
    <p:extLst>
      <p:ext uri="{BB962C8B-B14F-4D97-AF65-F5344CB8AC3E}">
        <p14:creationId xmlns:p14="http://schemas.microsoft.com/office/powerpoint/2010/main" val="1856529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7"/>
            <a:ext cx="8229600" cy="1826305"/>
          </a:xfrm>
        </p:spPr>
        <p:txBody>
          <a:bodyPr>
            <a:noAutofit/>
          </a:bodyPr>
          <a:lstStyle/>
          <a:p>
            <a:r>
              <a:rPr lang="en-US" altLang="en-US" sz="2800" dirty="0" smtClean="0"/>
              <a:t>“where” clause Predicate Operators</a:t>
            </a:r>
            <a:br>
              <a:rPr lang="en-US" altLang="en-US" sz="2800" dirty="0" smtClean="0"/>
            </a:br>
            <a:r>
              <a:rPr lang="en-US" altLang="en-US" sz="2800" dirty="0" smtClean="0"/>
              <a:t>I believe all of these are valid in Sqlite3</a:t>
            </a:r>
            <a:br>
              <a:rPr lang="en-US" altLang="en-US" sz="2800" dirty="0" smtClean="0"/>
            </a:br>
            <a:r>
              <a:rPr lang="en-US" altLang="en-US" sz="2800" dirty="0" smtClean="0"/>
              <a:t>see: </a:t>
            </a:r>
            <a:r>
              <a:rPr lang="en-US" altLang="en-US" sz="2800" dirty="0"/>
              <a:t>https://www.sqlite.org/lang_expr.html</a:t>
            </a:r>
            <a:endParaRPr lang="en-US" altLang="en-US" sz="2800" dirty="0" smtClean="0"/>
          </a:p>
        </p:txBody>
      </p:sp>
      <p:sp>
        <p:nvSpPr>
          <p:cNvPr id="17411" name="Rectangle 3"/>
          <p:cNvSpPr>
            <a:spLocks noGrp="1" noChangeArrowheads="1"/>
          </p:cNvSpPr>
          <p:nvPr>
            <p:ph type="body" idx="1"/>
          </p:nvPr>
        </p:nvSpPr>
        <p:spPr>
          <a:xfrm>
            <a:off x="457200" y="2394856"/>
            <a:ext cx="8229600" cy="4082143"/>
          </a:xfrm>
        </p:spPr>
        <p:txBody>
          <a:bodyPr>
            <a:normAutofit/>
          </a:bodyPr>
          <a:lstStyle/>
          <a:p>
            <a:pPr eaLnBrk="1" hangingPunct="1">
              <a:lnSpc>
                <a:spcPct val="80000"/>
              </a:lnSpc>
            </a:pPr>
            <a:r>
              <a:rPr lang="en-US" altLang="en-US" sz="2000" dirty="0" smtClean="0"/>
              <a:t>&lt;&gt; ,  != 		inequality</a:t>
            </a:r>
          </a:p>
          <a:p>
            <a:pPr eaLnBrk="1" hangingPunct="1">
              <a:lnSpc>
                <a:spcPct val="80000"/>
              </a:lnSpc>
            </a:pPr>
            <a:r>
              <a:rPr lang="en-US" altLang="en-US" sz="2000" dirty="0" smtClean="0"/>
              <a:t>&lt;			less than</a:t>
            </a:r>
          </a:p>
          <a:p>
            <a:pPr eaLnBrk="1" hangingPunct="1">
              <a:lnSpc>
                <a:spcPct val="80000"/>
              </a:lnSpc>
            </a:pPr>
            <a:r>
              <a:rPr lang="en-US" altLang="en-US" sz="2000" dirty="0" smtClean="0"/>
              <a:t>&lt;= 			less than or equal</a:t>
            </a:r>
          </a:p>
          <a:p>
            <a:pPr eaLnBrk="1" hangingPunct="1">
              <a:lnSpc>
                <a:spcPct val="80000"/>
              </a:lnSpc>
            </a:pPr>
            <a:r>
              <a:rPr lang="en-US" altLang="en-US" sz="2000" dirty="0" smtClean="0"/>
              <a:t>=			equal</a:t>
            </a:r>
          </a:p>
          <a:p>
            <a:pPr eaLnBrk="1" hangingPunct="1">
              <a:lnSpc>
                <a:spcPct val="80000"/>
              </a:lnSpc>
            </a:pPr>
            <a:r>
              <a:rPr lang="en-US" altLang="en-US" sz="2000" dirty="0" smtClean="0"/>
              <a:t>&gt;			greater than</a:t>
            </a:r>
          </a:p>
          <a:p>
            <a:pPr eaLnBrk="1" hangingPunct="1">
              <a:lnSpc>
                <a:spcPct val="80000"/>
              </a:lnSpc>
            </a:pPr>
            <a:r>
              <a:rPr lang="en-US" altLang="en-US" sz="2000" dirty="0" smtClean="0"/>
              <a:t>&gt;= 			greater than or equal</a:t>
            </a:r>
          </a:p>
          <a:p>
            <a:pPr eaLnBrk="1" hangingPunct="1">
              <a:lnSpc>
                <a:spcPct val="80000"/>
              </a:lnSpc>
            </a:pPr>
            <a:r>
              <a:rPr lang="en-US" altLang="en-US" sz="2000" dirty="0" smtClean="0"/>
              <a:t>BETWEEN v1 AND v2	tests that a value to lies in a given range</a:t>
            </a:r>
          </a:p>
          <a:p>
            <a:pPr eaLnBrk="1" hangingPunct="1">
              <a:lnSpc>
                <a:spcPct val="80000"/>
              </a:lnSpc>
            </a:pPr>
            <a:r>
              <a:rPr lang="en-US" altLang="en-US" sz="2000" dirty="0" smtClean="0"/>
              <a:t>EXISTS		test for existence of rows matching query</a:t>
            </a:r>
          </a:p>
          <a:p>
            <a:pPr eaLnBrk="1" hangingPunct="1">
              <a:lnSpc>
                <a:spcPct val="80000"/>
              </a:lnSpc>
            </a:pPr>
            <a:r>
              <a:rPr lang="en-US" altLang="en-US" sz="2000" dirty="0" smtClean="0"/>
              <a:t>IN			tests if a value falls within a given set or query</a:t>
            </a:r>
          </a:p>
          <a:p>
            <a:pPr eaLnBrk="1" hangingPunct="1">
              <a:lnSpc>
                <a:spcPct val="80000"/>
              </a:lnSpc>
            </a:pPr>
            <a:r>
              <a:rPr lang="en-US" altLang="en-US" sz="2000" dirty="0" smtClean="0"/>
              <a:t>IS [ NOT ] NULL	is or is not null</a:t>
            </a:r>
          </a:p>
          <a:p>
            <a:pPr eaLnBrk="1" hangingPunct="1">
              <a:lnSpc>
                <a:spcPct val="80000"/>
              </a:lnSpc>
            </a:pPr>
            <a:r>
              <a:rPr lang="en-US" altLang="en-US" sz="2000" dirty="0" smtClean="0"/>
              <a:t>[ NOT ] LIKE		tests value to see if like or not like another </a:t>
            </a:r>
          </a:p>
          <a:p>
            <a:pPr eaLnBrk="1" hangingPunct="1">
              <a:lnSpc>
                <a:spcPct val="80000"/>
              </a:lnSpc>
              <a:buFontTx/>
              <a:buNone/>
            </a:pPr>
            <a:r>
              <a:rPr lang="en-US" altLang="en-US" sz="2000" dirty="0" smtClean="0"/>
              <a:t>  </a:t>
            </a:r>
          </a:p>
          <a:p>
            <a:pPr eaLnBrk="1" hangingPunct="1">
              <a:lnSpc>
                <a:spcPct val="80000"/>
              </a:lnSpc>
            </a:pPr>
            <a:r>
              <a:rPr lang="en-US" altLang="en-US" sz="2000" dirty="0" smtClean="0"/>
              <a:t>‘%’ is the wildcard in SQL, used in conjunction with LIKE</a:t>
            </a:r>
          </a:p>
          <a:p>
            <a:pPr marL="0" indent="0" eaLnBrk="1" hangingPunct="1">
              <a:lnSpc>
                <a:spcPct val="80000"/>
              </a:lnSpc>
              <a:buNone/>
            </a:pPr>
            <a:endParaRPr lang="en-US" altLang="en-US" sz="2000" dirty="0"/>
          </a:p>
        </p:txBody>
      </p:sp>
    </p:spTree>
    <p:extLst>
      <p:ext uri="{BB962C8B-B14F-4D97-AF65-F5344CB8AC3E}">
        <p14:creationId xmlns:p14="http://schemas.microsoft.com/office/powerpoint/2010/main" val="4054377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Outline for lecture today</a:t>
            </a:r>
          </a:p>
        </p:txBody>
      </p:sp>
      <p:sp>
        <p:nvSpPr>
          <p:cNvPr id="3075" name="Content Placeholder 2"/>
          <p:cNvSpPr>
            <a:spLocks noGrp="1"/>
          </p:cNvSpPr>
          <p:nvPr>
            <p:ph idx="1"/>
          </p:nvPr>
        </p:nvSpPr>
        <p:spPr>
          <a:xfrm>
            <a:off x="533400" y="2743200"/>
            <a:ext cx="8229600" cy="2362200"/>
          </a:xfrm>
        </p:spPr>
        <p:txBody>
          <a:bodyPr/>
          <a:lstStyle/>
          <a:p>
            <a:r>
              <a:rPr lang="en-US" altLang="en-US" dirty="0" smtClean="0"/>
              <a:t>Overview of “databases”</a:t>
            </a:r>
          </a:p>
          <a:p>
            <a:pPr eaLnBrk="1" hangingPunct="1"/>
            <a:r>
              <a:rPr lang="en-US" altLang="en-US" dirty="0" smtClean="0"/>
              <a:t>Basic SQL Commands</a:t>
            </a:r>
          </a:p>
          <a:p>
            <a:pPr eaLnBrk="1" hangingPunct="1"/>
            <a:endParaRPr lang="en-US" altLang="en-US" dirty="0" smtClean="0"/>
          </a:p>
        </p:txBody>
      </p:sp>
    </p:spTree>
    <p:extLst>
      <p:ext uri="{BB962C8B-B14F-4D97-AF65-F5344CB8AC3E}">
        <p14:creationId xmlns:p14="http://schemas.microsoft.com/office/powerpoint/2010/main" val="3106938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dirty="0" smtClean="0"/>
              <a:t>Examples of Operators</a:t>
            </a:r>
          </a:p>
        </p:txBody>
      </p:sp>
      <p:sp>
        <p:nvSpPr>
          <p:cNvPr id="18435" name="Rectangle 3"/>
          <p:cNvSpPr>
            <a:spLocks noGrp="1" noChangeArrowheads="1"/>
          </p:cNvSpPr>
          <p:nvPr>
            <p:ph type="body" idx="1"/>
          </p:nvPr>
        </p:nvSpPr>
        <p:spPr>
          <a:xfrm>
            <a:off x="457200" y="1447800"/>
            <a:ext cx="8229600" cy="5072743"/>
          </a:xfrm>
        </p:spPr>
        <p:txBody>
          <a:bodyPr/>
          <a:lstStyle/>
          <a:p>
            <a:pPr eaLnBrk="1" hangingPunct="1"/>
            <a:r>
              <a:rPr lang="en-US" altLang="en-US" sz="2800" dirty="0" smtClean="0"/>
              <a:t>In  </a:t>
            </a:r>
          </a:p>
          <a:p>
            <a:pPr lvl="2" eaLnBrk="1" hangingPunct="1">
              <a:buFontTx/>
              <a:buNone/>
            </a:pPr>
            <a:r>
              <a:rPr lang="en-US" altLang="en-US" sz="2000" dirty="0" smtClean="0"/>
              <a:t>SELECT * FROM </a:t>
            </a:r>
            <a:r>
              <a:rPr lang="en-US" altLang="en-US" sz="2000" dirty="0" err="1" smtClean="0"/>
              <a:t>pfamA</a:t>
            </a:r>
            <a:endParaRPr lang="en-US" altLang="en-US" sz="2000" dirty="0" smtClean="0"/>
          </a:p>
          <a:p>
            <a:pPr lvl="2">
              <a:buNone/>
            </a:pPr>
            <a:r>
              <a:rPr lang="en-US" altLang="en-US" sz="2000" dirty="0" smtClean="0"/>
              <a:t>WHERE </a:t>
            </a:r>
            <a:r>
              <a:rPr lang="en-US" altLang="en-US" sz="2000" dirty="0" err="1" smtClean="0"/>
              <a:t>pfamA_id</a:t>
            </a:r>
            <a:r>
              <a:rPr lang="en-US" altLang="en-US" sz="2000" dirty="0" smtClean="0"/>
              <a:t> in ('7tm_1</a:t>
            </a:r>
            <a:r>
              <a:rPr lang="en-US" altLang="en-US" sz="2000" dirty="0"/>
              <a:t>', ' </a:t>
            </a:r>
            <a:r>
              <a:rPr lang="en-US" altLang="en-US" sz="2000" dirty="0" smtClean="0"/>
              <a:t>'7tm_2 ',</a:t>
            </a:r>
            <a:r>
              <a:rPr lang="en-US" altLang="en-US" sz="2000" dirty="0"/>
              <a:t>' </a:t>
            </a:r>
            <a:r>
              <a:rPr lang="en-US" altLang="en-US" sz="2000" dirty="0" smtClean="0"/>
              <a:t>'7tm_3 ');</a:t>
            </a:r>
          </a:p>
          <a:p>
            <a:pPr eaLnBrk="1" hangingPunct="1"/>
            <a:r>
              <a:rPr lang="en-US" altLang="en-US" sz="2800" dirty="0" smtClean="0"/>
              <a:t>Between       </a:t>
            </a:r>
          </a:p>
          <a:p>
            <a:pPr lvl="2" eaLnBrk="1" hangingPunct="1">
              <a:buFontTx/>
              <a:buNone/>
            </a:pPr>
            <a:r>
              <a:rPr lang="en-US" altLang="en-US" sz="2000" dirty="0" smtClean="0"/>
              <a:t>Select * from </a:t>
            </a:r>
            <a:r>
              <a:rPr lang="en-US" altLang="en-US" sz="2000" dirty="0" err="1" smtClean="0"/>
              <a:t>refGene</a:t>
            </a:r>
            <a:endParaRPr lang="en-US" altLang="en-US" sz="2000" dirty="0" smtClean="0"/>
          </a:p>
          <a:p>
            <a:pPr lvl="2" eaLnBrk="1" hangingPunct="1">
              <a:buFontTx/>
              <a:buNone/>
            </a:pPr>
            <a:r>
              <a:rPr lang="en-US" altLang="en-US" sz="2000" dirty="0" smtClean="0"/>
              <a:t>Where </a:t>
            </a:r>
            <a:r>
              <a:rPr lang="en-US" altLang="en-US" sz="2000" dirty="0" err="1" smtClean="0"/>
              <a:t>chrom</a:t>
            </a:r>
            <a:r>
              <a:rPr lang="en-US" altLang="en-US" sz="2000" dirty="0" smtClean="0"/>
              <a:t>='chr1'</a:t>
            </a:r>
          </a:p>
          <a:p>
            <a:pPr lvl="2" eaLnBrk="1" hangingPunct="1">
              <a:buFontTx/>
              <a:buNone/>
            </a:pPr>
            <a:r>
              <a:rPr lang="en-US" altLang="en-US" sz="2000" dirty="0" smtClean="0"/>
              <a:t>And </a:t>
            </a:r>
            <a:r>
              <a:rPr lang="en-US" altLang="en-US" sz="2000" dirty="0" err="1" smtClean="0"/>
              <a:t>txStart</a:t>
            </a:r>
            <a:r>
              <a:rPr lang="en-US" altLang="en-US" sz="2000" dirty="0" smtClean="0"/>
              <a:t> between 1 and 1000000;</a:t>
            </a:r>
          </a:p>
          <a:p>
            <a:pPr eaLnBrk="1" hangingPunct="1"/>
            <a:r>
              <a:rPr lang="en-US" altLang="en-US" sz="2800" dirty="0" smtClean="0"/>
              <a:t>Like</a:t>
            </a:r>
          </a:p>
          <a:p>
            <a:pPr lvl="2" eaLnBrk="1" hangingPunct="1">
              <a:buFontTx/>
              <a:buNone/>
            </a:pPr>
            <a:r>
              <a:rPr lang="en-US" altLang="en-US" sz="2000" dirty="0" smtClean="0"/>
              <a:t>SELECT *</a:t>
            </a:r>
          </a:p>
          <a:p>
            <a:pPr lvl="2" eaLnBrk="1" hangingPunct="1">
              <a:buFontTx/>
              <a:buNone/>
            </a:pPr>
            <a:r>
              <a:rPr lang="en-US" altLang="en-US" sz="2000" dirty="0" smtClean="0"/>
              <a:t>FROM </a:t>
            </a:r>
            <a:r>
              <a:rPr lang="en-US" altLang="en-US" sz="2000" dirty="0" err="1" smtClean="0"/>
              <a:t>pfamA</a:t>
            </a:r>
            <a:endParaRPr lang="en-US" altLang="en-US" sz="2000" dirty="0" smtClean="0"/>
          </a:p>
          <a:p>
            <a:pPr lvl="2" eaLnBrk="1" hangingPunct="1">
              <a:buFontTx/>
              <a:buNone/>
            </a:pPr>
            <a:r>
              <a:rPr lang="en-US" altLang="en-US" sz="2000" dirty="0" smtClean="0"/>
              <a:t>WHERE </a:t>
            </a:r>
            <a:r>
              <a:rPr lang="en-US" altLang="en-US" sz="2000" dirty="0" err="1" smtClean="0"/>
              <a:t>pfam_id</a:t>
            </a:r>
            <a:r>
              <a:rPr lang="en-US" altLang="en-US" sz="2000" dirty="0" smtClean="0"/>
              <a:t> like '%</a:t>
            </a:r>
            <a:r>
              <a:rPr lang="en-US" altLang="en-US" sz="2000" dirty="0" err="1" smtClean="0"/>
              <a:t>tran</a:t>
            </a:r>
            <a:r>
              <a:rPr lang="en-US" altLang="en-US" sz="2000" dirty="0" smtClean="0"/>
              <a:t>%'</a:t>
            </a:r>
          </a:p>
          <a:p>
            <a:pPr lvl="2" eaLnBrk="1" hangingPunct="1">
              <a:buFontTx/>
              <a:buNone/>
            </a:pPr>
            <a:r>
              <a:rPr lang="en-US" altLang="en-US" sz="2000" dirty="0" smtClean="0"/>
              <a:t>Limit 10;</a:t>
            </a:r>
          </a:p>
        </p:txBody>
      </p:sp>
    </p:spTree>
    <p:extLst>
      <p:ext uri="{BB962C8B-B14F-4D97-AF65-F5344CB8AC3E}">
        <p14:creationId xmlns:p14="http://schemas.microsoft.com/office/powerpoint/2010/main" val="1901197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Pfam</a:t>
            </a:r>
            <a:r>
              <a:rPr lang="en-US" dirty="0" smtClean="0"/>
              <a:t> 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err="1"/>
              <a:t>sql</a:t>
            </a:r>
            <a:r>
              <a:rPr lang="en-US" sz="2800" dirty="0"/>
              <a:t> = </a:t>
            </a:r>
            <a:r>
              <a:rPr lang="en-US" sz="2800" dirty="0" smtClean="0"/>
              <a:t>'''SELECT </a:t>
            </a:r>
            <a:r>
              <a:rPr lang="en-US" sz="2800" dirty="0"/>
              <a:t>* </a:t>
            </a:r>
            <a:r>
              <a:rPr lang="en-US" sz="2800" dirty="0" smtClean="0"/>
              <a:t>FROM </a:t>
            </a:r>
            <a:r>
              <a:rPr lang="en-US" sz="2800" dirty="0" err="1" smtClean="0"/>
              <a:t>gene_ontology</a:t>
            </a:r>
            <a:r>
              <a:rPr lang="en-US" sz="2800" dirty="0"/>
              <a:t> </a:t>
            </a:r>
            <a:br>
              <a:rPr lang="en-US" sz="2800" dirty="0"/>
            </a:br>
            <a:r>
              <a:rPr lang="en-US" sz="2800" dirty="0" smtClean="0"/>
              <a:t>WHERE </a:t>
            </a:r>
            <a:r>
              <a:rPr lang="en-US" sz="2800" dirty="0"/>
              <a:t>term </a:t>
            </a:r>
            <a:r>
              <a:rPr lang="en-US" sz="2800" dirty="0" smtClean="0"/>
              <a:t>IN </a:t>
            </a:r>
            <a:r>
              <a:rPr lang="en-US" sz="2800" dirty="0"/>
              <a:t>('viral protein </a:t>
            </a:r>
            <a:r>
              <a:rPr lang="en-US" sz="2800" dirty="0" smtClean="0"/>
              <a:t>processing</a:t>
            </a:r>
            <a:r>
              <a:rPr lang="en-US" sz="2800" dirty="0"/>
              <a:t>', 'viral transcription</a:t>
            </a:r>
            <a:r>
              <a:rPr lang="en-US" sz="2800" dirty="0" smtClean="0"/>
              <a:t>');'''</a:t>
            </a:r>
          </a:p>
          <a:p>
            <a:pPr marL="0" indent="0">
              <a:buNone/>
            </a:pPr>
            <a:endParaRPr lang="en-US" sz="2800" dirty="0"/>
          </a:p>
          <a:p>
            <a:pPr marL="0" indent="0">
              <a:buNone/>
            </a:pPr>
            <a:r>
              <a:rPr lang="en-US" sz="2800" dirty="0" err="1"/>
              <a:t>sql</a:t>
            </a:r>
            <a:r>
              <a:rPr lang="en-US" sz="2800" dirty="0"/>
              <a:t> = </a:t>
            </a:r>
            <a:r>
              <a:rPr lang="en-US" sz="2800" dirty="0" smtClean="0"/>
              <a:t>'''SELECT </a:t>
            </a:r>
            <a:r>
              <a:rPr lang="en-US" sz="2800" dirty="0"/>
              <a:t>* </a:t>
            </a:r>
            <a:r>
              <a:rPr lang="en-US" sz="2800" dirty="0" smtClean="0"/>
              <a:t>FROM </a:t>
            </a:r>
            <a:r>
              <a:rPr lang="en-US" sz="2800" dirty="0" err="1" smtClean="0"/>
              <a:t>gene_ontology</a:t>
            </a:r>
            <a:r>
              <a:rPr lang="en-US" sz="2800" dirty="0" smtClean="0"/>
              <a:t> WHERE term LIKE '%</a:t>
            </a:r>
            <a:r>
              <a:rPr lang="en-US" sz="2800" dirty="0"/>
              <a:t>stranded</a:t>
            </a:r>
            <a:r>
              <a:rPr lang="en-US" sz="2800" dirty="0" smtClean="0"/>
              <a:t>%';'''</a:t>
            </a:r>
          </a:p>
          <a:p>
            <a:pPr marL="0" indent="0">
              <a:buNone/>
            </a:pPr>
            <a:endParaRPr lang="en-US" sz="2800" dirty="0"/>
          </a:p>
          <a:p>
            <a:pPr marL="0" indent="0">
              <a:buNone/>
            </a:pPr>
            <a:r>
              <a:rPr lang="en-US" sz="2800" dirty="0" err="1"/>
              <a:t>sql</a:t>
            </a:r>
            <a:r>
              <a:rPr lang="en-US" sz="2800" dirty="0"/>
              <a:t> = '</a:t>
            </a:r>
            <a:r>
              <a:rPr lang="en-US" sz="2800" dirty="0" smtClean="0"/>
              <a:t>'SELECT </a:t>
            </a:r>
            <a:r>
              <a:rPr lang="en-US" sz="2800" dirty="0" err="1" smtClean="0"/>
              <a:t>pfamA_acc</a:t>
            </a:r>
            <a:r>
              <a:rPr lang="en-US" sz="2800" dirty="0"/>
              <a:t>, author, type, </a:t>
            </a:r>
            <a:r>
              <a:rPr lang="en-US" sz="2800" dirty="0" err="1"/>
              <a:t>model_length</a:t>
            </a:r>
            <a:endParaRPr lang="en-US" sz="2800" dirty="0"/>
          </a:p>
          <a:p>
            <a:pPr marL="0" indent="0">
              <a:buNone/>
            </a:pPr>
            <a:r>
              <a:rPr lang="en-US" sz="2800" dirty="0" smtClean="0"/>
              <a:t>FROM </a:t>
            </a:r>
            <a:r>
              <a:rPr lang="en-US" sz="2800" dirty="0" err="1" smtClean="0"/>
              <a:t>pfamA</a:t>
            </a:r>
            <a:r>
              <a:rPr lang="en-US" sz="2800" dirty="0" smtClean="0"/>
              <a:t> WHERE </a:t>
            </a:r>
            <a:r>
              <a:rPr lang="en-US" sz="2800" dirty="0" err="1" smtClean="0"/>
              <a:t>model_length</a:t>
            </a:r>
            <a:r>
              <a:rPr lang="en-US" sz="2800" dirty="0" smtClean="0"/>
              <a:t> BETWEEN 400 </a:t>
            </a:r>
            <a:r>
              <a:rPr lang="en-US" sz="2800" dirty="0"/>
              <a:t>AND 410;'''</a:t>
            </a:r>
          </a:p>
        </p:txBody>
      </p:sp>
    </p:spTree>
    <p:extLst>
      <p:ext uri="{BB962C8B-B14F-4D97-AF65-F5344CB8AC3E}">
        <p14:creationId xmlns:p14="http://schemas.microsoft.com/office/powerpoint/2010/main" val="97129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Aliasing Column names</a:t>
            </a:r>
          </a:p>
        </p:txBody>
      </p:sp>
      <p:sp>
        <p:nvSpPr>
          <p:cNvPr id="16387" name="Rectangle 3"/>
          <p:cNvSpPr>
            <a:spLocks noGrp="1" noChangeArrowheads="1"/>
          </p:cNvSpPr>
          <p:nvPr>
            <p:ph type="body" idx="1"/>
          </p:nvPr>
        </p:nvSpPr>
        <p:spPr/>
        <p:txBody>
          <a:bodyPr/>
          <a:lstStyle/>
          <a:p>
            <a:pPr eaLnBrk="1" hangingPunct="1"/>
            <a:r>
              <a:rPr lang="en-US" altLang="en-US" sz="2800" dirty="0" smtClean="0"/>
              <a:t>SELECT </a:t>
            </a:r>
            <a:r>
              <a:rPr lang="en-US" altLang="en-US" sz="2800" dirty="0" err="1" smtClean="0"/>
              <a:t>geneid</a:t>
            </a:r>
            <a:r>
              <a:rPr lang="en-US" altLang="en-US" sz="2800" dirty="0" smtClean="0"/>
              <a:t> '</a:t>
            </a:r>
            <a:r>
              <a:rPr lang="en-US" altLang="en-US" sz="2800" dirty="0" err="1" smtClean="0"/>
              <a:t>Entrez</a:t>
            </a:r>
            <a:r>
              <a:rPr lang="en-US" altLang="en-US" sz="2800" dirty="0" smtClean="0"/>
              <a:t> Gene ID', </a:t>
            </a:r>
            <a:r>
              <a:rPr lang="en-US" altLang="en-US" sz="2800" smtClean="0"/>
              <a:t>symbol </a:t>
            </a:r>
            <a:r>
              <a:rPr lang="en-US" altLang="en-US" sz="2800" smtClean="0"/>
              <a:t>'Gene Symbol' </a:t>
            </a:r>
            <a:r>
              <a:rPr lang="en-US" altLang="en-US" sz="2800" dirty="0" smtClean="0"/>
              <a:t>FROM </a:t>
            </a:r>
            <a:r>
              <a:rPr lang="en-US" altLang="en-US" sz="2800" dirty="0" err="1" smtClean="0"/>
              <a:t>short_gene</a:t>
            </a:r>
            <a:endParaRPr lang="en-US" altLang="en-US" sz="2800" dirty="0" smtClean="0"/>
          </a:p>
          <a:p>
            <a:pPr lvl="2" eaLnBrk="1" hangingPunct="1"/>
            <a:r>
              <a:rPr lang="en-US" altLang="en-US" sz="2000" dirty="0" smtClean="0"/>
              <a:t>when printed out the column is renamed “</a:t>
            </a:r>
            <a:r>
              <a:rPr lang="en-US" altLang="en-US" sz="2000" dirty="0" err="1" smtClean="0"/>
              <a:t>Entrez</a:t>
            </a:r>
            <a:r>
              <a:rPr lang="en-US" altLang="en-US" sz="2000" dirty="0" smtClean="0"/>
              <a:t> </a:t>
            </a:r>
            <a:r>
              <a:rPr lang="en-US" altLang="en-US" sz="2000" dirty="0" err="1" smtClean="0"/>
              <a:t>GeneID</a:t>
            </a:r>
            <a:r>
              <a:rPr lang="en-US" altLang="en-US" sz="2000" dirty="0" smtClean="0"/>
              <a:t>” instead of </a:t>
            </a:r>
            <a:r>
              <a:rPr lang="en-US" altLang="en-US" sz="2000" dirty="0" err="1" smtClean="0"/>
              <a:t>geneid</a:t>
            </a:r>
            <a:r>
              <a:rPr lang="en-US" altLang="en-US" sz="2000" dirty="0" smtClean="0"/>
              <a:t>.  Used to make column names more ‘human readable’</a:t>
            </a:r>
          </a:p>
          <a:p>
            <a:pPr eaLnBrk="1" hangingPunct="1"/>
            <a:r>
              <a:rPr lang="en-US" altLang="en-US" sz="2800" dirty="0" smtClean="0"/>
              <a:t>SELECT count(</a:t>
            </a:r>
            <a:r>
              <a:rPr lang="en-US" altLang="en-US" sz="2800" dirty="0" err="1" smtClean="0"/>
              <a:t>geneid</a:t>
            </a:r>
            <a:r>
              <a:rPr lang="en-US" altLang="en-US" sz="2800" dirty="0" smtClean="0"/>
              <a:t>) AS ‘Number of Genes’ FROM </a:t>
            </a:r>
            <a:r>
              <a:rPr lang="en-US" altLang="en-US" sz="2800" dirty="0" err="1" smtClean="0"/>
              <a:t>short_gene</a:t>
            </a:r>
            <a:r>
              <a:rPr lang="en-US" altLang="en-US" sz="2800" dirty="0" smtClean="0"/>
              <a:t> </a:t>
            </a:r>
          </a:p>
          <a:p>
            <a:pPr eaLnBrk="1" hangingPunct="1"/>
            <a:endParaRPr lang="en-US" altLang="en-US" sz="2800" dirty="0" smtClean="0"/>
          </a:p>
          <a:p>
            <a:pPr eaLnBrk="1" hangingPunct="1"/>
            <a:r>
              <a:rPr lang="en-US" altLang="en-US" sz="2800" dirty="0" smtClean="0"/>
              <a:t>Example:  Return a list of the gene symbol length for each entry in </a:t>
            </a:r>
            <a:r>
              <a:rPr lang="en-US" altLang="en-US" sz="2800" dirty="0" err="1" smtClean="0"/>
              <a:t>short_gene</a:t>
            </a:r>
            <a:r>
              <a:rPr lang="en-US" altLang="en-US" sz="2800" dirty="0" smtClean="0"/>
              <a:t>, but rename it “Symbol Length”.</a:t>
            </a:r>
          </a:p>
          <a:p>
            <a:pPr eaLnBrk="1" hangingPunct="1"/>
            <a:endParaRPr lang="en-US" altLang="en-US" sz="2800" dirty="0" smtClean="0"/>
          </a:p>
          <a:p>
            <a:pPr eaLnBrk="1" hangingPunct="1"/>
            <a:endParaRPr lang="en-US" altLang="en-US" sz="2800" dirty="0" smtClean="0"/>
          </a:p>
        </p:txBody>
      </p:sp>
    </p:spTree>
    <p:extLst>
      <p:ext uri="{BB962C8B-B14F-4D97-AF65-F5344CB8AC3E}">
        <p14:creationId xmlns:p14="http://schemas.microsoft.com/office/powerpoint/2010/main" val="941048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INSERT</a:t>
            </a:r>
          </a:p>
        </p:txBody>
      </p:sp>
      <p:sp>
        <p:nvSpPr>
          <p:cNvPr id="33795" name="Rectangle 3"/>
          <p:cNvSpPr>
            <a:spLocks noGrp="1" noChangeArrowheads="1"/>
          </p:cNvSpPr>
          <p:nvPr>
            <p:ph type="body" idx="1"/>
          </p:nvPr>
        </p:nvSpPr>
        <p:spPr>
          <a:xfrm>
            <a:off x="457200" y="1219200"/>
            <a:ext cx="8229600" cy="5181600"/>
          </a:xfrm>
        </p:spPr>
        <p:txBody>
          <a:bodyPr>
            <a:normAutofit fontScale="92500"/>
          </a:bodyPr>
          <a:lstStyle/>
          <a:p>
            <a:pPr eaLnBrk="1" hangingPunct="1">
              <a:lnSpc>
                <a:spcPct val="80000"/>
              </a:lnSpc>
            </a:pPr>
            <a:r>
              <a:rPr lang="en-US" sz="2400" dirty="0" smtClean="0"/>
              <a:t>Adds new data to a table, (If the constraints are met)</a:t>
            </a:r>
          </a:p>
          <a:p>
            <a:pPr eaLnBrk="1" hangingPunct="1">
              <a:lnSpc>
                <a:spcPct val="80000"/>
              </a:lnSpc>
            </a:pPr>
            <a:endParaRPr lang="en-US" sz="2400" dirty="0" smtClean="0"/>
          </a:p>
          <a:p>
            <a:pPr eaLnBrk="1" hangingPunct="1">
              <a:lnSpc>
                <a:spcPct val="80000"/>
              </a:lnSpc>
            </a:pPr>
            <a:r>
              <a:rPr lang="en-US" sz="2400" dirty="0" smtClean="0"/>
              <a:t>INSERT into &lt;</a:t>
            </a:r>
            <a:r>
              <a:rPr lang="en-US" sz="2400" dirty="0" err="1" smtClean="0"/>
              <a:t>tablename</a:t>
            </a:r>
            <a:r>
              <a:rPr lang="en-US" sz="2400" dirty="0" smtClean="0"/>
              <a:t>&gt; (&lt;column1&gt;, &lt;column2&gt;, &lt;column3&gt;) VALUES (value1, value2, value3);</a:t>
            </a:r>
          </a:p>
          <a:p>
            <a:pPr eaLnBrk="1" hangingPunct="1">
              <a:lnSpc>
                <a:spcPct val="80000"/>
              </a:lnSpc>
              <a:buFontTx/>
              <a:buNone/>
            </a:pPr>
            <a:endParaRPr lang="en-US" sz="2400" dirty="0" smtClean="0"/>
          </a:p>
          <a:p>
            <a:pPr eaLnBrk="1" hangingPunct="1">
              <a:lnSpc>
                <a:spcPct val="80000"/>
              </a:lnSpc>
              <a:buFontTx/>
              <a:buNone/>
            </a:pPr>
            <a:r>
              <a:rPr lang="en-US" sz="2400" dirty="0" smtClean="0"/>
              <a:t>This inserts data 1 row at a time into an existing table.  (Bulk data loading will be discussed later) </a:t>
            </a:r>
          </a:p>
          <a:p>
            <a:pPr eaLnBrk="1" hangingPunct="1">
              <a:lnSpc>
                <a:spcPct val="80000"/>
              </a:lnSpc>
            </a:pPr>
            <a:endParaRPr lang="en-US" sz="2400" dirty="0" smtClean="0"/>
          </a:p>
          <a:p>
            <a:pPr eaLnBrk="1" hangingPunct="1">
              <a:lnSpc>
                <a:spcPct val="80000"/>
              </a:lnSpc>
            </a:pPr>
            <a:r>
              <a:rPr lang="en-US" sz="2400" dirty="0" smtClean="0"/>
              <a:t>INSERT into </a:t>
            </a:r>
            <a:r>
              <a:rPr lang="en-US" sz="2400" dirty="0" err="1" smtClean="0"/>
              <a:t>short_gene</a:t>
            </a:r>
            <a:r>
              <a:rPr lang="en-US" sz="2400" dirty="0" smtClean="0"/>
              <a:t> (</a:t>
            </a:r>
            <a:r>
              <a:rPr lang="en-US" sz="2400" dirty="0" err="1" smtClean="0"/>
              <a:t>Geneid</a:t>
            </a:r>
            <a:r>
              <a:rPr lang="en-US" sz="2400" dirty="0" smtClean="0"/>
              <a:t>, symbol, chromosome) VALUES (3612, ‘IMPA1’, 8)</a:t>
            </a:r>
          </a:p>
          <a:p>
            <a:pPr eaLnBrk="1" hangingPunct="1">
              <a:lnSpc>
                <a:spcPct val="80000"/>
              </a:lnSpc>
            </a:pPr>
            <a:endParaRPr lang="en-US" sz="2400" dirty="0" smtClean="0"/>
          </a:p>
          <a:p>
            <a:pPr eaLnBrk="1" hangingPunct="1">
              <a:lnSpc>
                <a:spcPct val="80000"/>
              </a:lnSpc>
            </a:pPr>
            <a:r>
              <a:rPr lang="en-US" sz="2400" dirty="0" smtClean="0"/>
              <a:t>INSERT into </a:t>
            </a:r>
            <a:r>
              <a:rPr lang="en-US" sz="2400" dirty="0" err="1" smtClean="0"/>
              <a:t>short_gene</a:t>
            </a:r>
            <a:r>
              <a:rPr lang="en-US" sz="2400" dirty="0" smtClean="0"/>
              <a:t> (</a:t>
            </a:r>
            <a:r>
              <a:rPr lang="en-US" sz="2400" dirty="0" err="1" smtClean="0"/>
              <a:t>Geneid</a:t>
            </a:r>
            <a:r>
              <a:rPr lang="en-US" sz="2400" dirty="0" smtClean="0"/>
              <a:t>, symbol) VALUES (2171, ‘FABP5’)</a:t>
            </a:r>
            <a:endParaRPr lang="en-US" sz="2400" i="1" dirty="0" smtClean="0"/>
          </a:p>
          <a:p>
            <a:pPr eaLnBrk="1" hangingPunct="1">
              <a:lnSpc>
                <a:spcPct val="80000"/>
              </a:lnSpc>
            </a:pPr>
            <a:endParaRPr lang="en-US" sz="2400" i="1" dirty="0" smtClean="0"/>
          </a:p>
          <a:p>
            <a:pPr algn="ctr" eaLnBrk="1" hangingPunct="1">
              <a:lnSpc>
                <a:spcPct val="80000"/>
              </a:lnSpc>
              <a:buFontTx/>
              <a:buNone/>
            </a:pPr>
            <a:r>
              <a:rPr lang="en-US" sz="2400" i="1" dirty="0" smtClean="0"/>
              <a:t>The command line client can do Bulk Data inserts this way:</a:t>
            </a:r>
            <a:br>
              <a:rPr lang="en-US" sz="2400" i="1" dirty="0" smtClean="0"/>
            </a:br>
            <a:r>
              <a:rPr lang="en-US" sz="2400" i="1" dirty="0" smtClean="0"/>
              <a:t>.import &lt;</a:t>
            </a:r>
            <a:r>
              <a:rPr lang="en-US" sz="2400" i="1" dirty="0" err="1" smtClean="0"/>
              <a:t>fileName</a:t>
            </a:r>
            <a:r>
              <a:rPr lang="en-US" sz="2400" i="1" dirty="0" smtClean="0"/>
              <a:t>&gt; &lt;</a:t>
            </a:r>
            <a:r>
              <a:rPr lang="en-US" sz="2400" i="1" dirty="0" err="1" smtClean="0"/>
              <a:t>tableName</a:t>
            </a:r>
            <a:r>
              <a:rPr lang="en-US" sz="2400" i="1" dirty="0" smtClean="0"/>
              <a:t>&gt;</a:t>
            </a:r>
          </a:p>
          <a:p>
            <a:pPr algn="ctr" eaLnBrk="1" hangingPunct="1">
              <a:lnSpc>
                <a:spcPct val="80000"/>
              </a:lnSpc>
              <a:buFontTx/>
              <a:buNone/>
            </a:pPr>
            <a:r>
              <a:rPr lang="en-US" sz="2400" i="1" dirty="0" smtClean="0"/>
              <a:t>The table must already have been created</a:t>
            </a:r>
          </a:p>
        </p:txBody>
      </p:sp>
    </p:spTree>
    <p:extLst>
      <p:ext uri="{BB962C8B-B14F-4D97-AF65-F5344CB8AC3E}">
        <p14:creationId xmlns:p14="http://schemas.microsoft.com/office/powerpoint/2010/main" val="1313863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857476"/>
          </a:xfrm>
        </p:spPr>
        <p:txBody>
          <a:bodyPr/>
          <a:lstStyle/>
          <a:p>
            <a:pPr eaLnBrk="1" hangingPunct="1"/>
            <a:r>
              <a:rPr lang="en-US" dirty="0" smtClean="0"/>
              <a:t>INSERT Python Example</a:t>
            </a:r>
          </a:p>
        </p:txBody>
      </p:sp>
      <p:sp>
        <p:nvSpPr>
          <p:cNvPr id="33795" name="Rectangle 3"/>
          <p:cNvSpPr>
            <a:spLocks noGrp="1" noChangeArrowheads="1"/>
          </p:cNvSpPr>
          <p:nvPr>
            <p:ph type="body" idx="1"/>
          </p:nvPr>
        </p:nvSpPr>
        <p:spPr>
          <a:xfrm>
            <a:off x="457200" y="1219200"/>
            <a:ext cx="8229600" cy="5410200"/>
          </a:xfrm>
        </p:spPr>
        <p:txBody>
          <a:bodyPr>
            <a:normAutofit fontScale="85000" lnSpcReduction="20000"/>
          </a:bodyPr>
          <a:lstStyle/>
          <a:p>
            <a:pPr eaLnBrk="1" hangingPunct="1">
              <a:lnSpc>
                <a:spcPct val="80000"/>
              </a:lnSpc>
            </a:pPr>
            <a:r>
              <a:rPr lang="en-US" sz="2400" dirty="0" smtClean="0"/>
              <a:t>Adds new data to a table, (If the constraints are met)</a:t>
            </a:r>
          </a:p>
          <a:p>
            <a:pPr eaLnBrk="1" hangingPunct="1">
              <a:lnSpc>
                <a:spcPct val="80000"/>
              </a:lnSpc>
            </a:pPr>
            <a:endParaRPr lang="en-US" sz="2400" dirty="0" smtClean="0"/>
          </a:p>
          <a:p>
            <a:pPr eaLnBrk="1" hangingPunct="1">
              <a:lnSpc>
                <a:spcPct val="80000"/>
              </a:lnSpc>
            </a:pPr>
            <a:r>
              <a:rPr lang="en-US" sz="2400" dirty="0" smtClean="0"/>
              <a:t>INSERT into &lt;</a:t>
            </a:r>
            <a:r>
              <a:rPr lang="en-US" sz="2400" dirty="0" err="1" smtClean="0"/>
              <a:t>tablename</a:t>
            </a:r>
            <a:r>
              <a:rPr lang="en-US" sz="2400" dirty="0" smtClean="0"/>
              <a:t>&gt; (&lt;column1&gt;, &lt;column2&gt;, &lt;column3&gt;) VALUES (value1, value2, value3);</a:t>
            </a:r>
          </a:p>
          <a:p>
            <a:pPr lvl="1">
              <a:lnSpc>
                <a:spcPct val="80000"/>
              </a:lnSpc>
            </a:pPr>
            <a:r>
              <a:rPr lang="en-US" sz="2000" dirty="0" smtClean="0"/>
              <a:t>This inserts data 1 row at a time into an existing table.</a:t>
            </a:r>
          </a:p>
          <a:p>
            <a:pPr eaLnBrk="1" hangingPunct="1">
              <a:lnSpc>
                <a:spcPct val="80000"/>
              </a:lnSpc>
            </a:pPr>
            <a:endParaRPr lang="en-US" sz="2400" dirty="0" smtClean="0"/>
          </a:p>
          <a:p>
            <a:pPr marL="457200" lvl="1" indent="0">
              <a:lnSpc>
                <a:spcPct val="80000"/>
              </a:lnSpc>
              <a:buNone/>
            </a:pPr>
            <a:r>
              <a:rPr lang="en-US" sz="2600" dirty="0" smtClean="0"/>
              <a:t>from sqlite3 import connect</a:t>
            </a:r>
          </a:p>
          <a:p>
            <a:pPr marL="457200" lvl="1" indent="0">
              <a:lnSpc>
                <a:spcPct val="80000"/>
              </a:lnSpc>
              <a:buNone/>
            </a:pPr>
            <a:r>
              <a:rPr lang="en-US" sz="2600" dirty="0"/>
              <a:t>conn = connect(</a:t>
            </a:r>
            <a:r>
              <a:rPr lang="en-US" sz="2600" dirty="0" smtClean="0"/>
              <a:t>'</a:t>
            </a:r>
            <a:r>
              <a:rPr lang="en-US" sz="2600" dirty="0" err="1" smtClean="0"/>
              <a:t>pfam.sqlite</a:t>
            </a:r>
            <a:r>
              <a:rPr lang="en-US" sz="2600" dirty="0" smtClean="0"/>
              <a:t>')</a:t>
            </a:r>
          </a:p>
          <a:p>
            <a:pPr marL="457200" lvl="1" indent="0">
              <a:lnSpc>
                <a:spcPct val="80000"/>
              </a:lnSpc>
              <a:buNone/>
            </a:pPr>
            <a:r>
              <a:rPr lang="en-US" sz="2600" dirty="0"/>
              <a:t>curs = </a:t>
            </a:r>
            <a:r>
              <a:rPr lang="en-US" sz="2600" dirty="0" err="1"/>
              <a:t>conn.cursor</a:t>
            </a:r>
            <a:r>
              <a:rPr lang="en-US" sz="2600" dirty="0" smtClean="0"/>
              <a:t>()</a:t>
            </a:r>
          </a:p>
          <a:p>
            <a:pPr marL="457200" lvl="1" indent="0">
              <a:lnSpc>
                <a:spcPct val="80000"/>
              </a:lnSpc>
              <a:buNone/>
            </a:pPr>
            <a:r>
              <a:rPr lang="en-US" sz="2600" dirty="0" err="1"/>
              <a:t>sql</a:t>
            </a:r>
            <a:r>
              <a:rPr lang="en-US" sz="2600" dirty="0"/>
              <a:t> = '''insert into </a:t>
            </a:r>
            <a:r>
              <a:rPr lang="en-US" sz="2600" dirty="0" err="1"/>
              <a:t>gene_ontology</a:t>
            </a:r>
            <a:r>
              <a:rPr lang="en-US" sz="2600" dirty="0"/>
              <a:t> </a:t>
            </a:r>
            <a:r>
              <a:rPr lang="en-US" sz="2600" dirty="0" smtClean="0"/>
              <a:t>values</a:t>
            </a:r>
          </a:p>
          <a:p>
            <a:pPr marL="457200" lvl="1" indent="0">
              <a:lnSpc>
                <a:spcPct val="80000"/>
              </a:lnSpc>
              <a:buNone/>
            </a:pPr>
            <a:r>
              <a:rPr lang="en-US" sz="2600" dirty="0" smtClean="0"/>
              <a:t>(</a:t>
            </a:r>
            <a:r>
              <a:rPr lang="en-US" sz="2600" dirty="0"/>
              <a:t>'myPfamId1', '</a:t>
            </a:r>
            <a:r>
              <a:rPr lang="en-US" sz="2600" dirty="0" err="1"/>
              <a:t>goid</a:t>
            </a:r>
            <a:r>
              <a:rPr lang="en-US" sz="2600" dirty="0"/>
              <a:t>', '</a:t>
            </a:r>
            <a:r>
              <a:rPr lang="en-US" sz="2600" dirty="0" err="1"/>
              <a:t>myterm</a:t>
            </a:r>
            <a:r>
              <a:rPr lang="en-US" sz="2600" dirty="0"/>
              <a:t>', 'process</a:t>
            </a:r>
            <a:r>
              <a:rPr lang="en-US" sz="2600" dirty="0" smtClean="0"/>
              <a:t>');'''</a:t>
            </a:r>
          </a:p>
          <a:p>
            <a:pPr marL="457200" lvl="1" indent="0">
              <a:lnSpc>
                <a:spcPct val="80000"/>
              </a:lnSpc>
              <a:buNone/>
            </a:pPr>
            <a:r>
              <a:rPr lang="en-US" sz="2600" dirty="0" err="1" smtClean="0"/>
              <a:t>curs.execute</a:t>
            </a:r>
            <a:r>
              <a:rPr lang="en-US" sz="2600" dirty="0" smtClean="0"/>
              <a:t>(</a:t>
            </a:r>
            <a:r>
              <a:rPr lang="en-US" sz="2600" dirty="0" err="1" smtClean="0"/>
              <a:t>sql</a:t>
            </a:r>
            <a:r>
              <a:rPr lang="en-US" sz="2600" dirty="0" smtClean="0"/>
              <a:t>)</a:t>
            </a:r>
          </a:p>
          <a:p>
            <a:pPr marL="457200" lvl="1" indent="0">
              <a:lnSpc>
                <a:spcPct val="80000"/>
              </a:lnSpc>
              <a:buNone/>
            </a:pPr>
            <a:r>
              <a:rPr lang="en-US" sz="2600" dirty="0" err="1"/>
              <a:t>sql</a:t>
            </a:r>
            <a:r>
              <a:rPr lang="en-US" sz="2600" dirty="0"/>
              <a:t> = '''select * from </a:t>
            </a:r>
            <a:r>
              <a:rPr lang="en-US" sz="2600" dirty="0" err="1"/>
              <a:t>gene_ontology</a:t>
            </a:r>
            <a:r>
              <a:rPr lang="en-US" sz="2600" dirty="0"/>
              <a:t> where </a:t>
            </a:r>
            <a:r>
              <a:rPr lang="en-US" sz="2600" dirty="0" err="1"/>
              <a:t>pfamA_acc</a:t>
            </a:r>
            <a:r>
              <a:rPr lang="en-US" sz="2600" dirty="0"/>
              <a:t> = 'myPfamId1</a:t>
            </a:r>
            <a:r>
              <a:rPr lang="en-US" sz="2600" dirty="0" smtClean="0"/>
              <a:t>';'''</a:t>
            </a:r>
          </a:p>
          <a:p>
            <a:pPr marL="457200" lvl="1" indent="0">
              <a:lnSpc>
                <a:spcPct val="80000"/>
              </a:lnSpc>
              <a:buNone/>
            </a:pPr>
            <a:r>
              <a:rPr lang="en-US" sz="2600" dirty="0" err="1"/>
              <a:t>curs.execute</a:t>
            </a:r>
            <a:r>
              <a:rPr lang="en-US" sz="2600" dirty="0"/>
              <a:t>(</a:t>
            </a:r>
            <a:r>
              <a:rPr lang="en-US" sz="2600" dirty="0" err="1"/>
              <a:t>sql</a:t>
            </a:r>
            <a:r>
              <a:rPr lang="en-US" sz="2600" dirty="0"/>
              <a:t>)</a:t>
            </a:r>
          </a:p>
          <a:p>
            <a:pPr marL="457200" lvl="1" indent="0">
              <a:lnSpc>
                <a:spcPct val="80000"/>
              </a:lnSpc>
              <a:buNone/>
            </a:pPr>
            <a:r>
              <a:rPr lang="en-US" sz="2600" dirty="0"/>
              <a:t>for row in curs: print(row</a:t>
            </a:r>
            <a:r>
              <a:rPr lang="en-US" sz="2600" dirty="0" smtClean="0"/>
              <a:t>)</a:t>
            </a:r>
          </a:p>
          <a:p>
            <a:pPr marL="457200" lvl="1" indent="0">
              <a:lnSpc>
                <a:spcPct val="80000"/>
              </a:lnSpc>
              <a:buNone/>
            </a:pPr>
            <a:r>
              <a:rPr lang="en-US" sz="2600" dirty="0"/>
              <a:t>(u'myPfamId1', </a:t>
            </a:r>
            <a:r>
              <a:rPr lang="en-US" sz="2600" dirty="0" err="1"/>
              <a:t>u'goid</a:t>
            </a:r>
            <a:r>
              <a:rPr lang="en-US" sz="2600" dirty="0"/>
              <a:t>', </a:t>
            </a:r>
            <a:r>
              <a:rPr lang="en-US" sz="2600" dirty="0" err="1"/>
              <a:t>u'myterm</a:t>
            </a:r>
            <a:r>
              <a:rPr lang="en-US" sz="2600" dirty="0"/>
              <a:t>', </a:t>
            </a:r>
            <a:r>
              <a:rPr lang="en-US" sz="2600" dirty="0" err="1"/>
              <a:t>u'process</a:t>
            </a:r>
            <a:r>
              <a:rPr lang="en-US" sz="2600" dirty="0" smtClean="0"/>
              <a:t>')</a:t>
            </a:r>
          </a:p>
          <a:p>
            <a:pPr marL="457200" lvl="1" indent="0">
              <a:lnSpc>
                <a:spcPct val="80000"/>
              </a:lnSpc>
              <a:buNone/>
            </a:pPr>
            <a:endParaRPr lang="en-US" sz="2000" dirty="0" smtClean="0"/>
          </a:p>
          <a:p>
            <a:pPr indent="0" algn="ctr" eaLnBrk="1" hangingPunct="1">
              <a:lnSpc>
                <a:spcPct val="80000"/>
              </a:lnSpc>
              <a:buFontTx/>
              <a:buNone/>
            </a:pPr>
            <a:endParaRPr lang="en-US" sz="2400" i="1" dirty="0" smtClean="0"/>
          </a:p>
          <a:p>
            <a:pPr indent="0" algn="ctr" eaLnBrk="1" hangingPunct="1">
              <a:lnSpc>
                <a:spcPct val="80000"/>
              </a:lnSpc>
              <a:buFontTx/>
              <a:buNone/>
            </a:pPr>
            <a:r>
              <a:rPr lang="en-US" sz="2400" i="1" dirty="0" smtClean="0"/>
              <a:t>The command line client can do Bulk Data inserts this way:</a:t>
            </a:r>
            <a:br>
              <a:rPr lang="en-US" sz="2400" i="1" dirty="0" smtClean="0"/>
            </a:br>
            <a:r>
              <a:rPr lang="en-US" sz="2400" i="1" dirty="0" smtClean="0"/>
              <a:t>.import &lt;</a:t>
            </a:r>
            <a:r>
              <a:rPr lang="en-US" sz="2400" i="1" dirty="0" err="1" smtClean="0"/>
              <a:t>fileName</a:t>
            </a:r>
            <a:r>
              <a:rPr lang="en-US" sz="2400" i="1" dirty="0" smtClean="0"/>
              <a:t>&gt; &lt;</a:t>
            </a:r>
            <a:r>
              <a:rPr lang="en-US" sz="2400" i="1" dirty="0" err="1" smtClean="0"/>
              <a:t>tableName</a:t>
            </a:r>
            <a:r>
              <a:rPr lang="en-US" sz="2400" i="1" dirty="0" smtClean="0"/>
              <a:t>&gt;</a:t>
            </a:r>
          </a:p>
          <a:p>
            <a:pPr indent="0" algn="ctr" eaLnBrk="1" hangingPunct="1">
              <a:lnSpc>
                <a:spcPct val="80000"/>
              </a:lnSpc>
              <a:buFontTx/>
              <a:buNone/>
            </a:pPr>
            <a:r>
              <a:rPr lang="en-US" sz="2400" i="1" dirty="0" smtClean="0"/>
              <a:t>The table must already have been created</a:t>
            </a:r>
          </a:p>
        </p:txBody>
      </p:sp>
    </p:spTree>
    <p:extLst>
      <p:ext uri="{BB962C8B-B14F-4D97-AF65-F5344CB8AC3E}">
        <p14:creationId xmlns:p14="http://schemas.microsoft.com/office/powerpoint/2010/main" val="3800044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column names from a query</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execute a SELECT statement, you get back a table that contains rows of data</a:t>
            </a:r>
          </a:p>
          <a:p>
            <a:r>
              <a:rPr lang="en-US" dirty="0" smtClean="0"/>
              <a:t>How can you get the column names?</a:t>
            </a:r>
          </a:p>
          <a:p>
            <a:r>
              <a:rPr lang="en-US" dirty="0" smtClean="0"/>
              <a:t>For Sqlite3 use:</a:t>
            </a:r>
          </a:p>
          <a:p>
            <a:r>
              <a:rPr lang="en-US" dirty="0" err="1" smtClean="0"/>
              <a:t>cursor.description</a:t>
            </a:r>
            <a:endParaRPr lang="en-US" dirty="0" smtClean="0"/>
          </a:p>
          <a:p>
            <a:pPr lvl="1"/>
            <a:r>
              <a:rPr lang="en-US" dirty="0" smtClean="0"/>
              <a:t>No parentheses – it's an attribute, not a function</a:t>
            </a:r>
          </a:p>
          <a:p>
            <a:pPr lvl="1"/>
            <a:r>
              <a:rPr lang="en-US" dirty="0" smtClean="0"/>
              <a:t>This will give you a tuple of tuples</a:t>
            </a:r>
          </a:p>
          <a:p>
            <a:pPr lvl="1"/>
            <a:r>
              <a:rPr lang="en-US" dirty="0" smtClean="0"/>
              <a:t>The first element of each tuple is the name of a column</a:t>
            </a:r>
            <a:endParaRPr lang="en-US" dirty="0"/>
          </a:p>
        </p:txBody>
      </p:sp>
    </p:spTree>
    <p:extLst>
      <p:ext uri="{BB962C8B-B14F-4D97-AF65-F5344CB8AC3E}">
        <p14:creationId xmlns:p14="http://schemas.microsoft.com/office/powerpoint/2010/main" val="1998727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8710"/>
            <a:ext cx="8229600" cy="5780314"/>
          </a:xfrm>
        </p:spPr>
        <p:txBody>
          <a:bodyPr>
            <a:normAutofit fontScale="92500" lnSpcReduction="10000"/>
          </a:bodyPr>
          <a:lstStyle/>
          <a:p>
            <a:r>
              <a:rPr lang="en-US" dirty="0" smtClean="0"/>
              <a:t>If you do not commit your changes in the Python interface, they will </a:t>
            </a:r>
            <a:r>
              <a:rPr lang="en-US" smtClean="0"/>
              <a:t>not be permanent</a:t>
            </a:r>
            <a:endParaRPr lang="en-US" dirty="0" smtClean="0"/>
          </a:p>
          <a:p>
            <a:pPr lvl="1"/>
            <a:r>
              <a:rPr lang="en-US" dirty="0" err="1"/>
              <a:t>c</a:t>
            </a:r>
            <a:r>
              <a:rPr lang="en-US" dirty="0" err="1" smtClean="0"/>
              <a:t>onn.commit</a:t>
            </a:r>
            <a:r>
              <a:rPr lang="en-US" dirty="0" smtClean="0"/>
              <a:t>() #commit the changes, or</a:t>
            </a:r>
          </a:p>
          <a:p>
            <a:pPr lvl="1"/>
            <a:r>
              <a:rPr lang="en-US" dirty="0" err="1"/>
              <a:t>c</a:t>
            </a:r>
            <a:r>
              <a:rPr lang="en-US" dirty="0" err="1" smtClean="0"/>
              <a:t>onn.rollback</a:t>
            </a:r>
            <a:r>
              <a:rPr lang="en-US" dirty="0" smtClean="0"/>
              <a:t>() undo changes to the last commit</a:t>
            </a:r>
          </a:p>
          <a:p>
            <a:pPr lvl="1"/>
            <a:r>
              <a:rPr lang="en-US" dirty="0" smtClean="0"/>
              <a:t>If you end your session (</a:t>
            </a:r>
            <a:r>
              <a:rPr lang="en-US" dirty="0" err="1" smtClean="0"/>
              <a:t>conn.close</a:t>
            </a:r>
            <a:r>
              <a:rPr lang="en-US" dirty="0" smtClean="0"/>
              <a:t>), all changes will be lost of you haven't committed the changes</a:t>
            </a:r>
          </a:p>
          <a:p>
            <a:pPr lvl="1"/>
            <a:r>
              <a:rPr lang="en-US" dirty="0" err="1" smtClean="0"/>
              <a:t>conn.isolation_level</a:t>
            </a:r>
            <a:r>
              <a:rPr lang="en-US" dirty="0" smtClean="0"/>
              <a:t>=None</a:t>
            </a:r>
          </a:p>
          <a:p>
            <a:pPr lvl="2"/>
            <a:r>
              <a:rPr lang="en-US" dirty="0" smtClean="0"/>
              <a:t>Turns on </a:t>
            </a:r>
            <a:r>
              <a:rPr lang="en-US" dirty="0" err="1" smtClean="0"/>
              <a:t>autocommit</a:t>
            </a:r>
            <a:r>
              <a:rPr lang="en-US" dirty="0" smtClean="0"/>
              <a:t> in the Python Sqlite3 interface</a:t>
            </a:r>
          </a:p>
          <a:p>
            <a:pPr lvl="2"/>
            <a:r>
              <a:rPr lang="en-US" dirty="0" smtClean="0"/>
              <a:t>This likely has a speed cost when making lots of changes</a:t>
            </a:r>
          </a:p>
          <a:p>
            <a:pPr lvl="2"/>
            <a:endParaRPr lang="en-US" dirty="0"/>
          </a:p>
          <a:p>
            <a:pPr lvl="1"/>
            <a:r>
              <a:rPr lang="en-US" dirty="0" smtClean="0"/>
              <a:t>The Sqlite3 client, however, does automatically commit changes unless you declare the start of a transaction before you make changes with</a:t>
            </a:r>
          </a:p>
          <a:p>
            <a:pPr lvl="2"/>
            <a:r>
              <a:rPr lang="en-US" dirty="0" smtClean="0"/>
              <a:t>BEGIN TRANSACTION</a:t>
            </a:r>
          </a:p>
        </p:txBody>
      </p:sp>
    </p:spTree>
    <p:extLst>
      <p:ext uri="{BB962C8B-B14F-4D97-AF65-F5344CB8AC3E}">
        <p14:creationId xmlns:p14="http://schemas.microsoft.com/office/powerpoint/2010/main" val="3286366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Inserting into a database using the Python Sqlite3 interface </a:t>
            </a:r>
            <a:r>
              <a:rPr lang="en-US" sz="3200" u="sng" dirty="0" smtClean="0"/>
              <a:t>without</a:t>
            </a:r>
            <a:r>
              <a:rPr lang="en-US" sz="3200" dirty="0" smtClean="0"/>
              <a:t> hard-coding values</a:t>
            </a:r>
            <a:endParaRPr lang="en-US" sz="3200" dirty="0"/>
          </a:p>
        </p:txBody>
      </p:sp>
      <p:sp>
        <p:nvSpPr>
          <p:cNvPr id="3" name="Content Placeholder 2"/>
          <p:cNvSpPr>
            <a:spLocks noGrp="1"/>
          </p:cNvSpPr>
          <p:nvPr>
            <p:ph idx="1"/>
          </p:nvPr>
        </p:nvSpPr>
        <p:spPr>
          <a:xfrm>
            <a:off x="457200" y="1600200"/>
            <a:ext cx="8229600" cy="4865914"/>
          </a:xfrm>
        </p:spPr>
        <p:txBody>
          <a:bodyPr>
            <a:normAutofit fontScale="92500" lnSpcReduction="10000"/>
          </a:bodyPr>
          <a:lstStyle/>
          <a:p>
            <a:pPr marL="0" indent="0">
              <a:buNone/>
            </a:pPr>
            <a:r>
              <a:rPr lang="en-US" sz="2000" dirty="0" err="1"/>
              <a:t>s</a:t>
            </a:r>
            <a:r>
              <a:rPr lang="en-US" sz="2000" dirty="0" err="1" smtClean="0"/>
              <a:t>ql</a:t>
            </a:r>
            <a:r>
              <a:rPr lang="en-US" sz="2000" dirty="0" smtClean="0"/>
              <a:t> = '''INSERT </a:t>
            </a:r>
            <a:r>
              <a:rPr lang="en-US" sz="2000" dirty="0"/>
              <a:t>into &lt;</a:t>
            </a:r>
            <a:r>
              <a:rPr lang="en-US" sz="2000" dirty="0" err="1"/>
              <a:t>tablename</a:t>
            </a:r>
            <a:r>
              <a:rPr lang="en-US" sz="2000" dirty="0"/>
              <a:t>&gt; (&lt;column1&gt;, &lt;column2&gt;, &lt;column3</a:t>
            </a:r>
            <a:r>
              <a:rPr lang="en-US" sz="2000" dirty="0" smtClean="0"/>
              <a:t>&gt;)</a:t>
            </a:r>
          </a:p>
          <a:p>
            <a:pPr marL="0" indent="0">
              <a:buNone/>
            </a:pPr>
            <a:r>
              <a:rPr lang="en-US" sz="2000" dirty="0" smtClean="0"/>
              <a:t>VALUES (</a:t>
            </a:r>
            <a:r>
              <a:rPr lang="en-US" sz="2000" dirty="0"/>
              <a:t>?</a:t>
            </a:r>
            <a:r>
              <a:rPr lang="en-US" sz="2000" dirty="0" smtClean="0"/>
              <a:t>, ?, ?);''' </a:t>
            </a:r>
          </a:p>
          <a:p>
            <a:pPr marL="0" indent="0">
              <a:buNone/>
            </a:pPr>
            <a:r>
              <a:rPr lang="en-US" sz="2000" dirty="0"/>
              <a:t>	</a:t>
            </a:r>
            <a:r>
              <a:rPr lang="en-US" sz="2000" dirty="0" smtClean="0"/>
              <a:t>no. of ? </a:t>
            </a:r>
            <a:r>
              <a:rPr lang="en-US" sz="2000" dirty="0"/>
              <a:t>s</a:t>
            </a:r>
            <a:r>
              <a:rPr lang="en-US" sz="2000" dirty="0" smtClean="0"/>
              <a:t>ame as no. of named columns, unnamed columns must have a default value or not be NOT NULL</a:t>
            </a:r>
          </a:p>
          <a:p>
            <a:pPr marL="0" indent="0">
              <a:buNone/>
            </a:pPr>
            <a:endParaRPr lang="en-US" sz="2000" dirty="0" smtClean="0"/>
          </a:p>
          <a:p>
            <a:pPr marL="0" indent="0">
              <a:buNone/>
            </a:pPr>
            <a:r>
              <a:rPr lang="en-US" sz="2000" dirty="0" err="1" smtClean="0"/>
              <a:t>curs.execute</a:t>
            </a:r>
            <a:r>
              <a:rPr lang="en-US" sz="2000" dirty="0" smtClean="0"/>
              <a:t> (</a:t>
            </a:r>
            <a:r>
              <a:rPr lang="en-US" sz="2000" dirty="0" err="1" smtClean="0"/>
              <a:t>sql</a:t>
            </a:r>
            <a:r>
              <a:rPr lang="en-US" sz="2000" dirty="0" smtClean="0"/>
              <a:t>, &lt;</a:t>
            </a:r>
            <a:r>
              <a:rPr lang="en-US" sz="2000" dirty="0" err="1"/>
              <a:t>T</a:t>
            </a:r>
            <a:r>
              <a:rPr lang="en-US" sz="2000" dirty="0" err="1" smtClean="0"/>
              <a:t>upleOrList</a:t>
            </a:r>
            <a:r>
              <a:rPr lang="en-US" sz="2000" dirty="0" smtClean="0"/>
              <a:t>&gt;)</a:t>
            </a:r>
          </a:p>
          <a:p>
            <a:pPr marL="0" indent="0">
              <a:buNone/>
            </a:pPr>
            <a:r>
              <a:rPr lang="en-US" sz="2000" dirty="0" smtClean="0"/>
              <a:t>Number of items in list or tuple must match number of ? in </a:t>
            </a:r>
            <a:r>
              <a:rPr lang="en-US" sz="2000" dirty="0" err="1" smtClean="0"/>
              <a:t>sql</a:t>
            </a:r>
            <a:r>
              <a:rPr lang="en-US" sz="2000" dirty="0" smtClean="0"/>
              <a:t> statement, inserts by column name, and only named columns (unless defaults are specified in the table definition)</a:t>
            </a:r>
          </a:p>
          <a:p>
            <a:pPr marL="0" indent="0">
              <a:buNone/>
            </a:pPr>
            <a:endParaRPr lang="en-US" sz="2000" dirty="0"/>
          </a:p>
          <a:p>
            <a:pPr marL="0" indent="0">
              <a:buNone/>
            </a:pPr>
            <a:r>
              <a:rPr lang="en-US" sz="2000" dirty="0" err="1"/>
              <a:t>sql</a:t>
            </a:r>
            <a:r>
              <a:rPr lang="en-US" sz="2000" dirty="0"/>
              <a:t> = '''INSERT into &lt;</a:t>
            </a:r>
            <a:r>
              <a:rPr lang="en-US" sz="2000" dirty="0" err="1"/>
              <a:t>tablename</a:t>
            </a:r>
            <a:r>
              <a:rPr lang="en-US" sz="2000" dirty="0"/>
              <a:t>&gt; </a:t>
            </a:r>
            <a:r>
              <a:rPr lang="en-US" sz="2000" dirty="0" smtClean="0"/>
              <a:t>VALUES </a:t>
            </a:r>
            <a:r>
              <a:rPr lang="en-US" sz="2000" dirty="0"/>
              <a:t>(?, ?, </a:t>
            </a:r>
            <a:r>
              <a:rPr lang="en-US" sz="2000" dirty="0" smtClean="0"/>
              <a:t>?, ?, ?);'''   </a:t>
            </a:r>
            <a:r>
              <a:rPr lang="en-US" sz="2000" dirty="0"/>
              <a:t>no. of ? same as </a:t>
            </a:r>
            <a:r>
              <a:rPr lang="en-US" sz="2000" dirty="0" smtClean="0"/>
              <a:t>no. of  columns in the table, columns not explicitly named</a:t>
            </a:r>
            <a:endParaRPr lang="en-US" sz="2000" dirty="0"/>
          </a:p>
          <a:p>
            <a:pPr marL="0" indent="0">
              <a:buNone/>
            </a:pPr>
            <a:endParaRPr lang="en-US" sz="2000" dirty="0"/>
          </a:p>
          <a:p>
            <a:pPr marL="0" indent="0">
              <a:buNone/>
            </a:pPr>
            <a:r>
              <a:rPr lang="en-US" sz="2000" dirty="0" err="1"/>
              <a:t>curs.execute</a:t>
            </a:r>
            <a:r>
              <a:rPr lang="en-US" sz="2000" dirty="0"/>
              <a:t> (</a:t>
            </a:r>
            <a:r>
              <a:rPr lang="en-US" sz="2000" dirty="0" err="1"/>
              <a:t>sql</a:t>
            </a:r>
            <a:r>
              <a:rPr lang="en-US" sz="2000" dirty="0"/>
              <a:t>, &lt;</a:t>
            </a:r>
            <a:r>
              <a:rPr lang="en-US" sz="2000" dirty="0" err="1"/>
              <a:t>TupleOrList</a:t>
            </a:r>
            <a:r>
              <a:rPr lang="en-US" sz="2000" dirty="0"/>
              <a:t>&gt;)</a:t>
            </a:r>
          </a:p>
          <a:p>
            <a:pPr marL="0" indent="0">
              <a:buNone/>
            </a:pPr>
            <a:r>
              <a:rPr lang="en-US" sz="2000" dirty="0"/>
              <a:t>#Number of items in list or tuple must match number of ? in </a:t>
            </a:r>
            <a:r>
              <a:rPr lang="en-US" sz="2000" dirty="0" err="1"/>
              <a:t>sql</a:t>
            </a:r>
            <a:r>
              <a:rPr lang="en-US" sz="2000" dirty="0"/>
              <a:t> </a:t>
            </a:r>
            <a:r>
              <a:rPr lang="en-US" sz="2000" dirty="0" smtClean="0"/>
              <a:t>statement (, inserts in order</a:t>
            </a:r>
            <a:endParaRPr lang="en-US" sz="2000" dirty="0"/>
          </a:p>
        </p:txBody>
      </p:sp>
    </p:spTree>
    <p:extLst>
      <p:ext uri="{BB962C8B-B14F-4D97-AF65-F5344CB8AC3E}">
        <p14:creationId xmlns:p14="http://schemas.microsoft.com/office/powerpoint/2010/main" val="3848488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19"/>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457200" lvl="1" indent="0">
              <a:lnSpc>
                <a:spcPct val="80000"/>
              </a:lnSpc>
              <a:buNone/>
            </a:pPr>
            <a:r>
              <a:rPr lang="en-US" sz="2600" dirty="0" err="1"/>
              <a:t>sql</a:t>
            </a:r>
            <a:r>
              <a:rPr lang="en-US" sz="2600" dirty="0"/>
              <a:t> = '''insert into </a:t>
            </a:r>
            <a:r>
              <a:rPr lang="en-US" sz="2600" dirty="0" err="1"/>
              <a:t>gene_ontology</a:t>
            </a:r>
            <a:r>
              <a:rPr lang="en-US" sz="2600" dirty="0"/>
              <a:t> </a:t>
            </a:r>
            <a:r>
              <a:rPr lang="en-US" sz="2600" dirty="0" smtClean="0"/>
              <a:t>values (?,?,?,?);'''</a:t>
            </a:r>
          </a:p>
          <a:p>
            <a:pPr marL="457200" lvl="1" indent="0">
              <a:lnSpc>
                <a:spcPct val="80000"/>
              </a:lnSpc>
              <a:buNone/>
            </a:pPr>
            <a:r>
              <a:rPr lang="en-US" sz="2600" dirty="0" err="1"/>
              <a:t>v</a:t>
            </a:r>
            <a:r>
              <a:rPr lang="en-US" sz="2600" dirty="0" err="1" smtClean="0"/>
              <a:t>als</a:t>
            </a:r>
            <a:r>
              <a:rPr lang="en-US" sz="2600" dirty="0" smtClean="0"/>
              <a:t> </a:t>
            </a:r>
            <a:r>
              <a:rPr lang="en-US" sz="2600" dirty="0"/>
              <a:t>= </a:t>
            </a:r>
            <a:r>
              <a:rPr lang="en-US" sz="2600" dirty="0" smtClean="0"/>
              <a:t>['myPfamId2', 'goid2', 'myterm2', </a:t>
            </a:r>
            <a:r>
              <a:rPr lang="en-US" sz="2600" dirty="0"/>
              <a:t>'process</a:t>
            </a:r>
            <a:r>
              <a:rPr lang="en-US" sz="2600" dirty="0" smtClean="0"/>
              <a:t>']</a:t>
            </a:r>
          </a:p>
          <a:p>
            <a:pPr marL="457200" lvl="1" indent="0">
              <a:lnSpc>
                <a:spcPct val="80000"/>
              </a:lnSpc>
              <a:buNone/>
            </a:pPr>
            <a:r>
              <a:rPr lang="en-US" sz="2600" dirty="0" err="1"/>
              <a:t>c</a:t>
            </a:r>
            <a:r>
              <a:rPr lang="en-US" sz="2600" dirty="0" err="1" smtClean="0"/>
              <a:t>urs.execute</a:t>
            </a:r>
            <a:r>
              <a:rPr lang="en-US" sz="2600" dirty="0" smtClean="0"/>
              <a:t>(</a:t>
            </a:r>
            <a:r>
              <a:rPr lang="en-US" sz="2600" dirty="0" err="1" smtClean="0"/>
              <a:t>sql</a:t>
            </a:r>
            <a:r>
              <a:rPr lang="en-US" sz="2600" dirty="0" smtClean="0"/>
              <a:t>, </a:t>
            </a:r>
            <a:r>
              <a:rPr lang="en-US" sz="2600" dirty="0" err="1" smtClean="0"/>
              <a:t>vals</a:t>
            </a:r>
            <a:r>
              <a:rPr lang="en-US" sz="2600" dirty="0" smtClean="0"/>
              <a:t>)</a:t>
            </a:r>
          </a:p>
          <a:p>
            <a:pPr marL="457200" lvl="1" indent="0">
              <a:lnSpc>
                <a:spcPct val="80000"/>
              </a:lnSpc>
              <a:buNone/>
            </a:pPr>
            <a:r>
              <a:rPr lang="en-US" sz="2600" dirty="0" err="1" smtClean="0"/>
              <a:t>conn.commit</a:t>
            </a:r>
            <a:r>
              <a:rPr lang="en-US" sz="2600" dirty="0" smtClean="0"/>
              <a:t>()</a:t>
            </a:r>
          </a:p>
          <a:p>
            <a:pPr marL="457200" lvl="1" indent="0">
              <a:lnSpc>
                <a:spcPct val="80000"/>
              </a:lnSpc>
              <a:buNone/>
            </a:pPr>
            <a:r>
              <a:rPr lang="en-US" sz="2600" dirty="0" err="1"/>
              <a:t>s</a:t>
            </a:r>
            <a:r>
              <a:rPr lang="en-US" sz="2600" dirty="0" err="1" smtClean="0"/>
              <a:t>ql</a:t>
            </a:r>
            <a:r>
              <a:rPr lang="en-US" sz="2600" dirty="0" smtClean="0"/>
              <a:t> = '''select * from </a:t>
            </a:r>
            <a:r>
              <a:rPr lang="en-US" sz="2600" dirty="0" err="1" smtClean="0"/>
              <a:t>gene_ontology</a:t>
            </a:r>
            <a:endParaRPr lang="en-US" sz="2600" dirty="0"/>
          </a:p>
          <a:p>
            <a:pPr marL="457200" lvl="1" indent="0">
              <a:lnSpc>
                <a:spcPct val="80000"/>
              </a:lnSpc>
              <a:buNone/>
            </a:pPr>
            <a:r>
              <a:rPr lang="en-US" sz="2600" dirty="0"/>
              <a:t>w</a:t>
            </a:r>
            <a:r>
              <a:rPr lang="en-US" sz="2600" dirty="0" smtClean="0"/>
              <a:t>here </a:t>
            </a:r>
            <a:r>
              <a:rPr lang="en-US" sz="2600" dirty="0" err="1" smtClean="0"/>
              <a:t>pfamA_acc</a:t>
            </a:r>
            <a:r>
              <a:rPr lang="en-US" sz="2600" dirty="0" smtClean="0"/>
              <a:t> = 'myPfamId2';'''</a:t>
            </a:r>
          </a:p>
          <a:p>
            <a:pPr marL="457200" lvl="1" indent="0">
              <a:lnSpc>
                <a:spcPct val="80000"/>
              </a:lnSpc>
              <a:buNone/>
            </a:pPr>
            <a:r>
              <a:rPr lang="en-US" sz="2600" dirty="0" err="1" smtClean="0"/>
              <a:t>curs.execute</a:t>
            </a:r>
            <a:r>
              <a:rPr lang="en-US" sz="2600" dirty="0" smtClean="0"/>
              <a:t>(</a:t>
            </a:r>
            <a:r>
              <a:rPr lang="en-US" sz="2600" dirty="0" err="1" smtClean="0"/>
              <a:t>sql</a:t>
            </a:r>
            <a:r>
              <a:rPr lang="en-US" sz="2600" dirty="0" smtClean="0"/>
              <a:t>)</a:t>
            </a:r>
          </a:p>
          <a:p>
            <a:pPr marL="457200" lvl="1" indent="0">
              <a:lnSpc>
                <a:spcPct val="80000"/>
              </a:lnSpc>
              <a:buNone/>
            </a:pPr>
            <a:r>
              <a:rPr lang="en-US" sz="2600" dirty="0" smtClean="0"/>
              <a:t>for row in curs: print(row)</a:t>
            </a:r>
          </a:p>
          <a:p>
            <a:pPr marL="457200" lvl="1" indent="0">
              <a:lnSpc>
                <a:spcPct val="80000"/>
              </a:lnSpc>
              <a:buNone/>
            </a:pPr>
            <a:endParaRPr lang="en-US" sz="2600" dirty="0" smtClean="0"/>
          </a:p>
          <a:p>
            <a:pPr marL="457200" lvl="1" indent="0">
              <a:lnSpc>
                <a:spcPct val="80000"/>
              </a:lnSpc>
              <a:buNone/>
            </a:pPr>
            <a:r>
              <a:rPr lang="en-US" sz="2600" dirty="0" smtClean="0"/>
              <a:t>You can have a Python "table" structure (list of lists) of insert values and get them all inserted in one command, each </a:t>
            </a:r>
            <a:r>
              <a:rPr lang="en-US" sz="2600" dirty="0" err="1" smtClean="0"/>
              <a:t>sublist</a:t>
            </a:r>
            <a:r>
              <a:rPr lang="en-US" sz="2600" dirty="0" smtClean="0"/>
              <a:t> having the correct number of values</a:t>
            </a:r>
          </a:p>
          <a:p>
            <a:pPr marL="457200" lvl="1" indent="0">
              <a:lnSpc>
                <a:spcPct val="80000"/>
              </a:lnSpc>
              <a:buNone/>
            </a:pPr>
            <a:endParaRPr lang="en-US" sz="2600" dirty="0" smtClean="0"/>
          </a:p>
          <a:p>
            <a:pPr marL="457200" lvl="1" indent="0">
              <a:lnSpc>
                <a:spcPct val="80000"/>
              </a:lnSpc>
              <a:buNone/>
            </a:pPr>
            <a:r>
              <a:rPr lang="en-US" sz="2600" dirty="0" err="1" smtClean="0"/>
              <a:t>curs.execute_many</a:t>
            </a:r>
            <a:r>
              <a:rPr lang="en-US" sz="2600" dirty="0" smtClean="0"/>
              <a:t>(</a:t>
            </a:r>
            <a:r>
              <a:rPr lang="en-US" sz="2600" dirty="0" err="1" smtClean="0"/>
              <a:t>sql</a:t>
            </a:r>
            <a:r>
              <a:rPr lang="en-US" sz="2600" dirty="0" smtClean="0"/>
              <a:t>, table)</a:t>
            </a:r>
            <a:endParaRPr lang="en-US" sz="2600" dirty="0"/>
          </a:p>
          <a:p>
            <a:endParaRPr lang="en-US" dirty="0"/>
          </a:p>
        </p:txBody>
      </p:sp>
    </p:spTree>
    <p:extLst>
      <p:ext uri="{BB962C8B-B14F-4D97-AF65-F5344CB8AC3E}">
        <p14:creationId xmlns:p14="http://schemas.microsoft.com/office/powerpoint/2010/main" val="1768930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smtClean="0"/>
              <a:t>DELETE</a:t>
            </a:r>
          </a:p>
        </p:txBody>
      </p:sp>
      <p:sp>
        <p:nvSpPr>
          <p:cNvPr id="34819" name="Rectangle 3"/>
          <p:cNvSpPr>
            <a:spLocks noGrp="1" noChangeArrowheads="1"/>
          </p:cNvSpPr>
          <p:nvPr>
            <p:ph type="body" idx="1"/>
          </p:nvPr>
        </p:nvSpPr>
        <p:spPr>
          <a:xfrm>
            <a:off x="468086" y="1306286"/>
            <a:ext cx="8229600" cy="4778828"/>
          </a:xfrm>
        </p:spPr>
        <p:txBody>
          <a:bodyPr>
            <a:normAutofit/>
          </a:bodyPr>
          <a:lstStyle/>
          <a:p>
            <a:pPr eaLnBrk="1" hangingPunct="1">
              <a:lnSpc>
                <a:spcPct val="80000"/>
              </a:lnSpc>
            </a:pPr>
            <a:r>
              <a:rPr lang="en-US" sz="2000" dirty="0" smtClean="0"/>
              <a:t> Row level deletion – can’t delete less than this. </a:t>
            </a:r>
          </a:p>
          <a:p>
            <a:pPr eaLnBrk="1" hangingPunct="1">
              <a:lnSpc>
                <a:spcPct val="80000"/>
              </a:lnSpc>
            </a:pPr>
            <a:endParaRPr lang="en-US" sz="2000" dirty="0" smtClean="0"/>
          </a:p>
          <a:p>
            <a:pPr eaLnBrk="1" hangingPunct="1">
              <a:lnSpc>
                <a:spcPct val="80000"/>
              </a:lnSpc>
            </a:pPr>
            <a:r>
              <a:rPr lang="en-US" sz="2000" dirty="0" smtClean="0"/>
              <a:t>DELETE from &lt;</a:t>
            </a:r>
            <a:r>
              <a:rPr lang="en-US" sz="2000" dirty="0" err="1" smtClean="0"/>
              <a:t>tablename</a:t>
            </a:r>
            <a:r>
              <a:rPr lang="en-US" sz="2000" dirty="0" smtClean="0"/>
              <a:t>&gt; where &lt;column&gt; = &lt;value&gt;</a:t>
            </a:r>
            <a:br>
              <a:rPr lang="en-US" sz="2000" dirty="0" smtClean="0"/>
            </a:br>
            <a:r>
              <a:rPr lang="en-US" sz="2000" dirty="0" smtClean="0"/>
              <a:t>The ‘where’ predicate is the same as for the “select” statement, that is, it determines which rows will be deleted  </a:t>
            </a:r>
          </a:p>
          <a:p>
            <a:pPr eaLnBrk="1" hangingPunct="1">
              <a:lnSpc>
                <a:spcPct val="80000"/>
              </a:lnSpc>
              <a:buFontTx/>
              <a:buNone/>
            </a:pPr>
            <a:endParaRPr lang="en-US" sz="2000" dirty="0" smtClean="0"/>
          </a:p>
          <a:p>
            <a:pPr>
              <a:lnSpc>
                <a:spcPct val="80000"/>
              </a:lnSpc>
            </a:pPr>
            <a:r>
              <a:rPr lang="en-US" sz="2000" dirty="0" err="1"/>
              <a:t>sql</a:t>
            </a:r>
            <a:r>
              <a:rPr lang="en-US" sz="2000" dirty="0"/>
              <a:t> = '''select count(*) from </a:t>
            </a:r>
            <a:r>
              <a:rPr lang="en-US" sz="2000" dirty="0" err="1"/>
              <a:t>gene_ontology</a:t>
            </a:r>
            <a:r>
              <a:rPr lang="en-US" sz="2000" dirty="0"/>
              <a:t>;'''</a:t>
            </a:r>
            <a:endParaRPr lang="en-US" sz="2000" dirty="0" smtClean="0"/>
          </a:p>
          <a:p>
            <a:pPr>
              <a:lnSpc>
                <a:spcPct val="80000"/>
              </a:lnSpc>
            </a:pPr>
            <a:r>
              <a:rPr lang="en-US" sz="2000" dirty="0" err="1"/>
              <a:t>curs.execute</a:t>
            </a:r>
            <a:r>
              <a:rPr lang="en-US" sz="2000" dirty="0"/>
              <a:t>(</a:t>
            </a:r>
            <a:r>
              <a:rPr lang="en-US" sz="2000" dirty="0" err="1"/>
              <a:t>sql</a:t>
            </a:r>
            <a:r>
              <a:rPr lang="en-US" sz="2000" dirty="0" smtClean="0"/>
              <a:t>)</a:t>
            </a:r>
          </a:p>
          <a:p>
            <a:pPr>
              <a:lnSpc>
                <a:spcPct val="80000"/>
              </a:lnSpc>
            </a:pPr>
            <a:r>
              <a:rPr lang="en-US" sz="2000" dirty="0"/>
              <a:t>for row in curs: print(row</a:t>
            </a:r>
            <a:r>
              <a:rPr lang="en-US" sz="2000" dirty="0" smtClean="0"/>
              <a:t>)</a:t>
            </a:r>
          </a:p>
          <a:p>
            <a:pPr lvl="1">
              <a:lnSpc>
                <a:spcPct val="80000"/>
              </a:lnSpc>
            </a:pPr>
            <a:r>
              <a:rPr lang="en-US" sz="1600" dirty="0"/>
              <a:t>(10384</a:t>
            </a:r>
            <a:r>
              <a:rPr lang="en-US" sz="1600" dirty="0" smtClean="0"/>
              <a:t>,)</a:t>
            </a:r>
          </a:p>
          <a:p>
            <a:pPr>
              <a:lnSpc>
                <a:spcPct val="80000"/>
              </a:lnSpc>
            </a:pPr>
            <a:r>
              <a:rPr lang="en-US" sz="2000" dirty="0" err="1"/>
              <a:t>sql</a:t>
            </a:r>
            <a:r>
              <a:rPr lang="en-US" sz="2000" dirty="0"/>
              <a:t> = '''delete from </a:t>
            </a:r>
            <a:r>
              <a:rPr lang="en-US" sz="2000" dirty="0" err="1"/>
              <a:t>gene_ontology</a:t>
            </a:r>
            <a:r>
              <a:rPr lang="en-US" sz="2000" dirty="0"/>
              <a:t> where category = 'process</a:t>
            </a:r>
            <a:r>
              <a:rPr lang="en-US" sz="2000" dirty="0" smtClean="0"/>
              <a:t>';'''</a:t>
            </a:r>
          </a:p>
          <a:p>
            <a:pPr>
              <a:lnSpc>
                <a:spcPct val="80000"/>
              </a:lnSpc>
            </a:pPr>
            <a:r>
              <a:rPr lang="en-US" sz="2000" dirty="0" err="1" smtClean="0"/>
              <a:t>curs.execute</a:t>
            </a:r>
            <a:r>
              <a:rPr lang="en-US" sz="2000" dirty="0" smtClean="0"/>
              <a:t>(</a:t>
            </a:r>
            <a:r>
              <a:rPr lang="en-US" sz="2000" dirty="0" err="1" smtClean="0"/>
              <a:t>sql</a:t>
            </a:r>
            <a:r>
              <a:rPr lang="en-US" sz="2000" dirty="0" smtClean="0"/>
              <a:t>)</a:t>
            </a:r>
          </a:p>
          <a:p>
            <a:pPr>
              <a:lnSpc>
                <a:spcPct val="80000"/>
              </a:lnSpc>
            </a:pPr>
            <a:r>
              <a:rPr lang="en-US" sz="2000" dirty="0" err="1"/>
              <a:t>sql</a:t>
            </a:r>
            <a:r>
              <a:rPr lang="en-US" sz="2000" dirty="0"/>
              <a:t> = '''select count(*) from </a:t>
            </a:r>
            <a:r>
              <a:rPr lang="en-US" sz="2000" dirty="0" err="1"/>
              <a:t>gene_ontology</a:t>
            </a:r>
            <a:r>
              <a:rPr lang="en-US" sz="2000" dirty="0" smtClean="0"/>
              <a:t>;'''</a:t>
            </a:r>
          </a:p>
          <a:p>
            <a:pPr>
              <a:lnSpc>
                <a:spcPct val="80000"/>
              </a:lnSpc>
            </a:pPr>
            <a:r>
              <a:rPr lang="en-US" sz="2000" dirty="0" err="1" smtClean="0"/>
              <a:t>curs.execute</a:t>
            </a:r>
            <a:r>
              <a:rPr lang="en-US" sz="2000" dirty="0" smtClean="0"/>
              <a:t>(</a:t>
            </a:r>
            <a:r>
              <a:rPr lang="en-US" sz="2000" dirty="0" err="1" smtClean="0"/>
              <a:t>sql</a:t>
            </a:r>
            <a:r>
              <a:rPr lang="en-US" sz="2000" dirty="0" smtClean="0"/>
              <a:t>)</a:t>
            </a:r>
          </a:p>
          <a:p>
            <a:pPr>
              <a:lnSpc>
                <a:spcPct val="80000"/>
              </a:lnSpc>
            </a:pPr>
            <a:r>
              <a:rPr lang="en-US" sz="2000" dirty="0" smtClean="0"/>
              <a:t>for </a:t>
            </a:r>
            <a:r>
              <a:rPr lang="en-US" sz="2000" dirty="0"/>
              <a:t>row in curs: print(row</a:t>
            </a:r>
            <a:r>
              <a:rPr lang="en-US" sz="2000" dirty="0" smtClean="0"/>
              <a:t>)</a:t>
            </a:r>
          </a:p>
          <a:p>
            <a:pPr lvl="1">
              <a:lnSpc>
                <a:spcPct val="80000"/>
              </a:lnSpc>
            </a:pPr>
            <a:r>
              <a:rPr lang="en-US" sz="1600" dirty="0"/>
              <a:t>(6576</a:t>
            </a:r>
            <a:r>
              <a:rPr lang="en-US" sz="1600" dirty="0" smtClean="0"/>
              <a:t>,)</a:t>
            </a:r>
          </a:p>
        </p:txBody>
      </p:sp>
      <p:sp>
        <p:nvSpPr>
          <p:cNvPr id="2" name="TextBox 1"/>
          <p:cNvSpPr txBox="1"/>
          <p:nvPr/>
        </p:nvSpPr>
        <p:spPr>
          <a:xfrm>
            <a:off x="3200400" y="6203950"/>
            <a:ext cx="4814888" cy="369888"/>
          </a:xfrm>
          <a:prstGeom prst="rect">
            <a:avLst/>
          </a:prstGeom>
          <a:noFill/>
        </p:spPr>
        <p:txBody>
          <a:bodyPr wrap="none">
            <a:spAutoFit/>
          </a:bodyPr>
          <a:lstStyle/>
          <a:p>
            <a:pPr>
              <a:defRPr/>
            </a:pPr>
            <a:r>
              <a:rPr lang="en-US" i="1" dirty="0">
                <a:solidFill>
                  <a:srgbClr val="0070C0"/>
                </a:solidFill>
                <a:effectLst>
                  <a:outerShdw blurRad="38100" dist="38100" dir="2700000" algn="tl">
                    <a:srgbClr val="000000">
                      <a:alpha val="43137"/>
                    </a:srgbClr>
                  </a:outerShdw>
                </a:effectLst>
              </a:rPr>
              <a:t>Null does not mean zero.  Null means ‘blank’.</a:t>
            </a:r>
          </a:p>
        </p:txBody>
      </p:sp>
    </p:spTree>
    <p:extLst>
      <p:ext uri="{BB962C8B-B14F-4D97-AF65-F5344CB8AC3E}">
        <p14:creationId xmlns:p14="http://schemas.microsoft.com/office/powerpoint/2010/main" val="169344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Database Basics	</a:t>
            </a:r>
          </a:p>
        </p:txBody>
      </p:sp>
      <p:sp>
        <p:nvSpPr>
          <p:cNvPr id="7171" name="Rectangle 3"/>
          <p:cNvSpPr>
            <a:spLocks noGrp="1" noChangeArrowheads="1"/>
          </p:cNvSpPr>
          <p:nvPr>
            <p:ph type="body" idx="1"/>
          </p:nvPr>
        </p:nvSpPr>
        <p:spPr>
          <a:xfrm>
            <a:off x="457200" y="1600200"/>
            <a:ext cx="8229600" cy="4746171"/>
          </a:xfrm>
        </p:spPr>
        <p:txBody>
          <a:bodyPr>
            <a:normAutofit fontScale="92500" lnSpcReduction="10000"/>
          </a:bodyPr>
          <a:lstStyle/>
          <a:p>
            <a:pPr eaLnBrk="1" hangingPunct="1"/>
            <a:r>
              <a:rPr lang="en-US" altLang="en-US" sz="2800" dirty="0" smtClean="0"/>
              <a:t>What is a database? </a:t>
            </a:r>
          </a:p>
          <a:p>
            <a:pPr lvl="1" eaLnBrk="1" hangingPunct="1"/>
            <a:r>
              <a:rPr lang="en-US" altLang="en-US" sz="2400" dirty="0" smtClean="0"/>
              <a:t>An association between sets of information – structured in some way</a:t>
            </a:r>
          </a:p>
          <a:p>
            <a:pPr lvl="1" eaLnBrk="1" hangingPunct="1"/>
            <a:r>
              <a:rPr lang="en-US" altLang="en-US" sz="2400" dirty="0" smtClean="0"/>
              <a:t>A way to store and retrieve that information</a:t>
            </a:r>
          </a:p>
          <a:p>
            <a:pPr lvl="1" eaLnBrk="1" hangingPunct="1"/>
            <a:r>
              <a:rPr lang="en-US" altLang="en-US" sz="2400" dirty="0" smtClean="0"/>
              <a:t>The Python dictionary qualifies</a:t>
            </a:r>
          </a:p>
          <a:p>
            <a:pPr lvl="2"/>
            <a:r>
              <a:rPr lang="en-US" altLang="en-US" sz="2000" dirty="0" smtClean="0"/>
              <a:t>If you know one piece of information, you can retrieve associated data or information; key – value association</a:t>
            </a:r>
          </a:p>
          <a:p>
            <a:pPr lvl="2"/>
            <a:r>
              <a:rPr lang="en-US" altLang="en-US" sz="2000" dirty="0" smtClean="0"/>
              <a:t>For example, peoples names and their addresses</a:t>
            </a:r>
            <a:endParaRPr lang="en-US" altLang="en-US" sz="2000" dirty="0"/>
          </a:p>
          <a:p>
            <a:pPr lvl="1" eaLnBrk="1" hangingPunct="1"/>
            <a:r>
              <a:rPr lang="en-US" altLang="en-US" sz="2400" dirty="0" smtClean="0"/>
              <a:t>The type of queries will depend on the nature of the data and how it’s arranged in a database.  </a:t>
            </a:r>
          </a:p>
          <a:p>
            <a:pPr lvl="1" eaLnBrk="1" hangingPunct="1"/>
            <a:r>
              <a:rPr lang="en-US" altLang="en-US" sz="2400" dirty="0" smtClean="0"/>
              <a:t>A spreadsheet is a type of database – a table</a:t>
            </a:r>
          </a:p>
          <a:p>
            <a:pPr lvl="1" eaLnBrk="1" hangingPunct="1"/>
            <a:r>
              <a:rPr lang="en-US" altLang="en-US" sz="2400" dirty="0" smtClean="0"/>
              <a:t>A </a:t>
            </a:r>
            <a:r>
              <a:rPr lang="en-US" altLang="en-US" sz="2400" dirty="0" err="1" smtClean="0"/>
              <a:t>fasta</a:t>
            </a:r>
            <a:r>
              <a:rPr lang="en-US" altLang="en-US" sz="2400" dirty="0" smtClean="0"/>
              <a:t> file could be considered a database</a:t>
            </a:r>
          </a:p>
          <a:p>
            <a:pPr lvl="2"/>
            <a:r>
              <a:rPr lang="en-US" altLang="en-US" sz="2000" dirty="0" smtClean="0"/>
              <a:t>If there is a unique identifier in the header, you could scan for it and retrieve the associated sequence, inefficient, but doable</a:t>
            </a:r>
          </a:p>
          <a:p>
            <a:pPr eaLnBrk="1" hangingPunct="1">
              <a:buFontTx/>
              <a:buNone/>
            </a:pPr>
            <a:endParaRPr lang="en-US" altLang="en-US" sz="2800" dirty="0" smtClean="0"/>
          </a:p>
          <a:p>
            <a:pPr algn="ctr" eaLnBrk="1" hangingPunct="1">
              <a:buFontTx/>
              <a:buNone/>
            </a:pPr>
            <a:endParaRPr lang="en-US" altLang="en-US" sz="2800" i="1" dirty="0" smtClean="0"/>
          </a:p>
        </p:txBody>
      </p:sp>
    </p:spTree>
    <p:extLst>
      <p:ext uri="{BB962C8B-B14F-4D97-AF65-F5344CB8AC3E}">
        <p14:creationId xmlns:p14="http://schemas.microsoft.com/office/powerpoint/2010/main" val="329765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Deleting All Rows</a:t>
            </a:r>
          </a:p>
        </p:txBody>
      </p:sp>
      <p:sp>
        <p:nvSpPr>
          <p:cNvPr id="35843" name="Rectangle 3"/>
          <p:cNvSpPr>
            <a:spLocks noGrp="1" noChangeArrowheads="1"/>
          </p:cNvSpPr>
          <p:nvPr>
            <p:ph type="body" idx="1"/>
          </p:nvPr>
        </p:nvSpPr>
        <p:spPr>
          <a:xfrm>
            <a:off x="457200" y="1600200"/>
            <a:ext cx="8382000" cy="4525963"/>
          </a:xfrm>
        </p:spPr>
        <p:txBody>
          <a:bodyPr>
            <a:normAutofit lnSpcReduction="10000"/>
          </a:bodyPr>
          <a:lstStyle/>
          <a:p>
            <a:pPr eaLnBrk="1" hangingPunct="1"/>
            <a:r>
              <a:rPr lang="en-US" sz="2800" dirty="0" smtClean="0"/>
              <a:t>Want to delete All rows, but keep the table structure ?</a:t>
            </a:r>
          </a:p>
          <a:p>
            <a:pPr eaLnBrk="1" hangingPunct="1"/>
            <a:r>
              <a:rPr lang="en-US" sz="2800" dirty="0" smtClean="0"/>
              <a:t>DELETE FROM </a:t>
            </a:r>
            <a:r>
              <a:rPr lang="en-US" sz="2800" dirty="0" err="1" smtClean="0"/>
              <a:t>gene_ontology</a:t>
            </a:r>
            <a:r>
              <a:rPr lang="en-US" sz="2800" dirty="0" smtClean="0"/>
              <a:t>; #SQLite, MySQL</a:t>
            </a:r>
          </a:p>
          <a:p>
            <a:pPr indent="0" eaLnBrk="1" hangingPunct="1">
              <a:buFontTx/>
              <a:buNone/>
            </a:pPr>
            <a:r>
              <a:rPr lang="en-US" sz="2000" dirty="0" smtClean="0"/>
              <a:t>This would delete all rows of data from a table.</a:t>
            </a:r>
          </a:p>
          <a:p>
            <a:pPr indent="0" eaLnBrk="1" hangingPunct="1">
              <a:buFontTx/>
              <a:buNone/>
            </a:pPr>
            <a:r>
              <a:rPr lang="en-US" sz="2000" dirty="0" smtClean="0"/>
              <a:t>Preserves table structure (table still exists)</a:t>
            </a:r>
          </a:p>
          <a:p>
            <a:pPr indent="0" eaLnBrk="1" hangingPunct="1">
              <a:buFontTx/>
              <a:buNone/>
            </a:pPr>
            <a:r>
              <a:rPr lang="en-US" sz="2000" dirty="0" smtClean="0"/>
              <a:t>Optimized for speed in </a:t>
            </a:r>
            <a:r>
              <a:rPr lang="en-US" sz="2000" dirty="0" err="1" smtClean="0"/>
              <a:t>Sqlite</a:t>
            </a:r>
            <a:r>
              <a:rPr lang="en-US" sz="2000" dirty="0" smtClean="0"/>
              <a:t>, no row-by-row execution</a:t>
            </a:r>
            <a:r>
              <a:rPr lang="en-US" sz="2000" dirty="0"/>
              <a:t> </a:t>
            </a:r>
            <a:r>
              <a:rPr lang="en-US" sz="2000" dirty="0" smtClean="0"/>
              <a:t>as in MySQL.</a:t>
            </a:r>
          </a:p>
          <a:p>
            <a:pPr indent="0" eaLnBrk="1" hangingPunct="1">
              <a:buFontTx/>
              <a:buNone/>
            </a:pPr>
            <a:r>
              <a:rPr lang="en-US" sz="2000" dirty="0" smtClean="0"/>
              <a:t>EXISTS &lt;</a:t>
            </a:r>
            <a:r>
              <a:rPr lang="en-US" sz="2000" dirty="0" err="1" smtClean="0"/>
              <a:t>table_name</a:t>
            </a:r>
            <a:r>
              <a:rPr lang="en-US" sz="2000" dirty="0" smtClean="0"/>
              <a:t>&gt; still evaluates to True</a:t>
            </a:r>
          </a:p>
          <a:p>
            <a:pPr eaLnBrk="1" hangingPunct="1">
              <a:buFontTx/>
              <a:buNone/>
            </a:pPr>
            <a:endParaRPr lang="en-US" sz="2000" i="1" dirty="0" smtClean="0"/>
          </a:p>
          <a:p>
            <a:pPr eaLnBrk="1" hangingPunct="1"/>
            <a:r>
              <a:rPr lang="en-US" sz="2800" i="1" dirty="0" smtClean="0"/>
              <a:t>TRUNCATE </a:t>
            </a:r>
            <a:r>
              <a:rPr lang="en-US" sz="2800" i="1" dirty="0" err="1" smtClean="0"/>
              <a:t>gene_ontology</a:t>
            </a:r>
            <a:r>
              <a:rPr lang="en-US" sz="2800" i="1" dirty="0" smtClean="0"/>
              <a:t>; #MySQL only</a:t>
            </a:r>
          </a:p>
          <a:p>
            <a:pPr indent="0" eaLnBrk="1" hangingPunct="1">
              <a:buFontTx/>
              <a:buNone/>
            </a:pPr>
            <a:r>
              <a:rPr lang="en-US" sz="2000" dirty="0" smtClean="0"/>
              <a:t>MySQL – behaves like </a:t>
            </a:r>
            <a:r>
              <a:rPr lang="en-US" sz="2000" dirty="0" err="1" smtClean="0"/>
              <a:t>Sqlite</a:t>
            </a:r>
            <a:r>
              <a:rPr lang="en-US" sz="2000" dirty="0" smtClean="0"/>
              <a:t> DELETE FROM</a:t>
            </a:r>
          </a:p>
          <a:p>
            <a:pPr indent="0" eaLnBrk="1" hangingPunct="1">
              <a:buFontTx/>
              <a:buNone/>
            </a:pPr>
            <a:r>
              <a:rPr lang="en-US" sz="2000" dirty="0" smtClean="0"/>
              <a:t>This removes all rows of data, but preserved the columns, datatypes and table structure.  It does NOT allow you to go backwards and undo.</a:t>
            </a:r>
            <a:r>
              <a:rPr lang="en-US" sz="2800" dirty="0" smtClean="0"/>
              <a:t> </a:t>
            </a:r>
          </a:p>
        </p:txBody>
      </p:sp>
    </p:spTree>
    <p:extLst>
      <p:ext uri="{BB962C8B-B14F-4D97-AF65-F5344CB8AC3E}">
        <p14:creationId xmlns:p14="http://schemas.microsoft.com/office/powerpoint/2010/main" val="2423427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table	</a:t>
            </a:r>
            <a:endParaRPr lang="en-US" dirty="0"/>
          </a:p>
        </p:txBody>
      </p:sp>
      <p:sp>
        <p:nvSpPr>
          <p:cNvPr id="3" name="Content Placeholder 2"/>
          <p:cNvSpPr>
            <a:spLocks noGrp="1"/>
          </p:cNvSpPr>
          <p:nvPr>
            <p:ph idx="1"/>
          </p:nvPr>
        </p:nvSpPr>
        <p:spPr/>
        <p:txBody>
          <a:bodyPr/>
          <a:lstStyle/>
          <a:p>
            <a:r>
              <a:rPr lang="en-US" dirty="0" smtClean="0"/>
              <a:t>This permanently removes a table and all data.  Permanently. Gone. Really.</a:t>
            </a:r>
            <a:endParaRPr lang="en-US" dirty="0"/>
          </a:p>
          <a:p>
            <a:r>
              <a:rPr lang="en-US" dirty="0" smtClean="0"/>
              <a:t>Drop Table </a:t>
            </a:r>
            <a:r>
              <a:rPr lang="en-US" dirty="0" err="1" smtClean="0"/>
              <a:t>gene_ontology</a:t>
            </a:r>
            <a:r>
              <a:rPr lang="en-US" dirty="0" smtClean="0"/>
              <a:t>;</a:t>
            </a:r>
          </a:p>
          <a:p>
            <a:pPr lvl="1"/>
            <a:r>
              <a:rPr lang="en-US" dirty="0"/>
              <a:t>EXISTS &lt;</a:t>
            </a:r>
            <a:r>
              <a:rPr lang="en-US" dirty="0" err="1"/>
              <a:t>table_name</a:t>
            </a:r>
            <a:r>
              <a:rPr lang="en-US" dirty="0"/>
              <a:t>&gt; now evaluates to False</a:t>
            </a:r>
          </a:p>
          <a:p>
            <a:endParaRPr lang="en-US" dirty="0"/>
          </a:p>
        </p:txBody>
      </p:sp>
    </p:spTree>
    <p:extLst>
      <p:ext uri="{BB962C8B-B14F-4D97-AF65-F5344CB8AC3E}">
        <p14:creationId xmlns:p14="http://schemas.microsoft.com/office/powerpoint/2010/main" val="827278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err="1"/>
              <a:t>sql</a:t>
            </a:r>
            <a:r>
              <a:rPr lang="en-US" dirty="0"/>
              <a:t> = '''delete from </a:t>
            </a:r>
            <a:r>
              <a:rPr lang="en-US" dirty="0" err="1"/>
              <a:t>gene_ontology</a:t>
            </a:r>
            <a:r>
              <a:rPr lang="en-US" dirty="0" smtClean="0"/>
              <a:t>;'''</a:t>
            </a:r>
            <a:endParaRPr lang="en-US" dirty="0"/>
          </a:p>
          <a:p>
            <a:pPr marL="0" indent="0">
              <a:buNone/>
            </a:pPr>
            <a:r>
              <a:rPr lang="en-US" dirty="0" err="1" smtClean="0"/>
              <a:t>curs.execute</a:t>
            </a:r>
            <a:r>
              <a:rPr lang="en-US" dirty="0" smtClean="0"/>
              <a:t>(</a:t>
            </a:r>
            <a:r>
              <a:rPr lang="en-US" dirty="0" err="1" smtClean="0"/>
              <a:t>sql</a:t>
            </a:r>
            <a:r>
              <a:rPr lang="en-US" dirty="0" smtClean="0"/>
              <a:t>)</a:t>
            </a:r>
            <a:endParaRPr lang="en-US" dirty="0"/>
          </a:p>
          <a:p>
            <a:pPr marL="0" indent="0">
              <a:buNone/>
            </a:pPr>
            <a:r>
              <a:rPr lang="en-US" dirty="0" smtClean="0"/>
              <a:t> </a:t>
            </a:r>
            <a:r>
              <a:rPr lang="en-US" dirty="0" err="1"/>
              <a:t>sql</a:t>
            </a:r>
            <a:r>
              <a:rPr lang="en-US" dirty="0"/>
              <a:t>='''select count(*) from </a:t>
            </a:r>
            <a:r>
              <a:rPr lang="en-US" dirty="0" err="1"/>
              <a:t>gene_ontology</a:t>
            </a:r>
            <a:r>
              <a:rPr lang="en-US" dirty="0" smtClean="0"/>
              <a:t>;'''</a:t>
            </a:r>
            <a:endParaRPr lang="en-US" dirty="0"/>
          </a:p>
          <a:p>
            <a:pPr marL="0" indent="0">
              <a:buNone/>
            </a:pPr>
            <a:r>
              <a:rPr lang="en-US" dirty="0" err="1" smtClean="0"/>
              <a:t>curs.execute</a:t>
            </a:r>
            <a:r>
              <a:rPr lang="en-US" dirty="0" smtClean="0"/>
              <a:t>(</a:t>
            </a:r>
            <a:r>
              <a:rPr lang="en-US" dirty="0" err="1" smtClean="0"/>
              <a:t>sql</a:t>
            </a:r>
            <a:r>
              <a:rPr lang="en-US" dirty="0" smtClean="0"/>
              <a:t>)</a:t>
            </a:r>
            <a:endParaRPr lang="en-US" dirty="0"/>
          </a:p>
          <a:p>
            <a:pPr marL="0" indent="0">
              <a:buNone/>
            </a:pPr>
            <a:r>
              <a:rPr lang="en-US" dirty="0" smtClean="0"/>
              <a:t>for </a:t>
            </a:r>
            <a:r>
              <a:rPr lang="en-US" dirty="0"/>
              <a:t>row in curs: print(row)</a:t>
            </a:r>
          </a:p>
          <a:p>
            <a:pPr lvl="1"/>
            <a:r>
              <a:rPr lang="en-US" dirty="0"/>
              <a:t>(0,)</a:t>
            </a:r>
          </a:p>
          <a:p>
            <a:endParaRPr lang="en-US" dirty="0"/>
          </a:p>
        </p:txBody>
      </p:sp>
    </p:spTree>
    <p:extLst>
      <p:ext uri="{BB962C8B-B14F-4D97-AF65-F5344CB8AC3E}">
        <p14:creationId xmlns:p14="http://schemas.microsoft.com/office/powerpoint/2010/main" val="3566247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table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sql</a:t>
            </a:r>
            <a:r>
              <a:rPr lang="en-US" dirty="0" smtClean="0"/>
              <a:t> </a:t>
            </a:r>
            <a:r>
              <a:rPr lang="en-US" dirty="0"/>
              <a:t>= '''drop table </a:t>
            </a:r>
            <a:r>
              <a:rPr lang="en-US" dirty="0" err="1"/>
              <a:t>gene_ontology</a:t>
            </a:r>
            <a:r>
              <a:rPr lang="en-US" dirty="0" smtClean="0"/>
              <a:t>;'''</a:t>
            </a:r>
            <a:endParaRPr lang="en-US" dirty="0"/>
          </a:p>
          <a:p>
            <a:pPr marL="0" indent="0">
              <a:buNone/>
            </a:pPr>
            <a:r>
              <a:rPr lang="en-US" dirty="0" err="1" smtClean="0"/>
              <a:t>curs.execute</a:t>
            </a:r>
            <a:r>
              <a:rPr lang="en-US" dirty="0" smtClean="0"/>
              <a:t>(</a:t>
            </a:r>
            <a:r>
              <a:rPr lang="en-US" dirty="0" err="1" smtClean="0"/>
              <a:t>sql</a:t>
            </a:r>
            <a:r>
              <a:rPr lang="en-US" dirty="0" smtClean="0"/>
              <a:t>)</a:t>
            </a:r>
          </a:p>
          <a:p>
            <a:pPr marL="0" indent="0">
              <a:buNone/>
            </a:pPr>
            <a:r>
              <a:rPr lang="en-US" dirty="0" err="1"/>
              <a:t>c</a:t>
            </a:r>
            <a:r>
              <a:rPr lang="en-US" dirty="0" err="1" smtClean="0"/>
              <a:t>onn.commit</a:t>
            </a:r>
            <a:r>
              <a:rPr lang="en-US" dirty="0" smtClean="0"/>
              <a:t>()</a:t>
            </a:r>
            <a:endParaRPr lang="en-US" dirty="0"/>
          </a:p>
          <a:p>
            <a:pPr marL="0" indent="0">
              <a:buNone/>
            </a:pPr>
            <a:r>
              <a:rPr lang="en-US" dirty="0" err="1" smtClean="0"/>
              <a:t>sql</a:t>
            </a:r>
            <a:r>
              <a:rPr lang="en-US" dirty="0"/>
              <a:t>='''select count(*) from </a:t>
            </a:r>
            <a:r>
              <a:rPr lang="en-US" dirty="0" err="1"/>
              <a:t>gene_ontology</a:t>
            </a:r>
            <a:r>
              <a:rPr lang="en-US" dirty="0"/>
              <a:t>;'''</a:t>
            </a:r>
          </a:p>
          <a:p>
            <a:pPr marL="0" indent="0">
              <a:buNone/>
            </a:pPr>
            <a:r>
              <a:rPr lang="en-US" dirty="0" err="1" smtClean="0"/>
              <a:t>curs.execute</a:t>
            </a:r>
            <a:r>
              <a:rPr lang="en-US" dirty="0" smtClean="0"/>
              <a:t>(</a:t>
            </a:r>
            <a:r>
              <a:rPr lang="en-US" dirty="0" err="1" smtClean="0"/>
              <a:t>sql</a:t>
            </a:r>
            <a:r>
              <a:rPr lang="en-US" dirty="0"/>
              <a:t>)</a:t>
            </a:r>
          </a:p>
          <a:p>
            <a:pPr marL="0" indent="0">
              <a:buNone/>
            </a:pPr>
            <a:r>
              <a:rPr lang="en-US" dirty="0"/>
              <a:t>---------------------------------------------------------------------------</a:t>
            </a:r>
          </a:p>
          <a:p>
            <a:pPr marL="0" indent="0">
              <a:buNone/>
            </a:pPr>
            <a:r>
              <a:rPr lang="en-US" dirty="0" err="1"/>
              <a:t>OperationalError</a:t>
            </a:r>
            <a:r>
              <a:rPr lang="en-US" dirty="0"/>
              <a:t>             </a:t>
            </a:r>
            <a:r>
              <a:rPr lang="en-US" dirty="0" smtClean="0"/>
              <a:t> </a:t>
            </a:r>
            <a:r>
              <a:rPr lang="en-US" dirty="0" err="1"/>
              <a:t>Traceback</a:t>
            </a:r>
            <a:r>
              <a:rPr lang="en-US" dirty="0"/>
              <a:t> (most recent call last)</a:t>
            </a:r>
          </a:p>
          <a:p>
            <a:pPr marL="0" indent="0">
              <a:buNone/>
            </a:pPr>
            <a:r>
              <a:rPr lang="en-US" dirty="0"/>
              <a:t>&lt;ipython-input-55-6a6eca696432&gt; in &lt;module&gt;()</a:t>
            </a:r>
          </a:p>
          <a:p>
            <a:pPr marL="0" indent="0">
              <a:buNone/>
            </a:pPr>
            <a:r>
              <a:rPr lang="en-US" dirty="0"/>
              <a:t>----&gt; 1 </a:t>
            </a:r>
            <a:r>
              <a:rPr lang="en-US" dirty="0" err="1"/>
              <a:t>curs.execute</a:t>
            </a:r>
            <a:r>
              <a:rPr lang="en-US" dirty="0"/>
              <a:t>(</a:t>
            </a:r>
            <a:r>
              <a:rPr lang="en-US" dirty="0" err="1"/>
              <a:t>sql</a:t>
            </a:r>
            <a:r>
              <a:rPr lang="en-US" dirty="0"/>
              <a:t>)</a:t>
            </a:r>
          </a:p>
          <a:p>
            <a:endParaRPr lang="en-US" dirty="0"/>
          </a:p>
          <a:p>
            <a:pPr marL="0" indent="0">
              <a:buNone/>
            </a:pPr>
            <a:r>
              <a:rPr lang="en-US" dirty="0" err="1"/>
              <a:t>OperationalError</a:t>
            </a:r>
            <a:r>
              <a:rPr lang="en-US" dirty="0"/>
              <a:t>: no such table: </a:t>
            </a:r>
            <a:r>
              <a:rPr lang="en-US" dirty="0" err="1"/>
              <a:t>gene_ontology</a:t>
            </a:r>
            <a:endParaRPr lang="en-US" dirty="0"/>
          </a:p>
          <a:p>
            <a:endParaRPr lang="en-US" dirty="0"/>
          </a:p>
        </p:txBody>
      </p:sp>
    </p:spTree>
    <p:extLst>
      <p:ext uri="{BB962C8B-B14F-4D97-AF65-F5344CB8AC3E}">
        <p14:creationId xmlns:p14="http://schemas.microsoft.com/office/powerpoint/2010/main" val="3743735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31648"/>
          </a:xfrm>
        </p:spPr>
        <p:txBody>
          <a:bodyPr>
            <a:normAutofit/>
          </a:bodyPr>
          <a:lstStyle/>
          <a:p>
            <a:r>
              <a:rPr lang="en-US" sz="2800" dirty="0" smtClean="0"/>
              <a:t>Restoring the </a:t>
            </a:r>
            <a:r>
              <a:rPr lang="en-US" sz="2800" dirty="0" err="1" smtClean="0"/>
              <a:t>gene_ontology</a:t>
            </a:r>
            <a:r>
              <a:rPr lang="en-US" sz="2800" dirty="0" smtClean="0"/>
              <a:t> table from a copy of the database (table must not exist in order to create it)</a:t>
            </a:r>
            <a:endParaRPr lang="en-US" sz="2800" dirty="0"/>
          </a:p>
        </p:txBody>
      </p:sp>
      <p:sp>
        <p:nvSpPr>
          <p:cNvPr id="3" name="Content Placeholder 2"/>
          <p:cNvSpPr>
            <a:spLocks noGrp="1"/>
          </p:cNvSpPr>
          <p:nvPr>
            <p:ph idx="1"/>
          </p:nvPr>
        </p:nvSpPr>
        <p:spPr>
          <a:xfrm>
            <a:off x="457200" y="1600200"/>
            <a:ext cx="8229600" cy="5018314"/>
          </a:xfrm>
        </p:spPr>
        <p:txBody>
          <a:bodyPr>
            <a:normAutofit fontScale="77500" lnSpcReduction="20000"/>
          </a:bodyPr>
          <a:lstStyle/>
          <a:p>
            <a:pPr marL="0" indent="0">
              <a:buNone/>
            </a:pPr>
            <a:r>
              <a:rPr lang="en-US" dirty="0" err="1"/>
              <a:t>sql</a:t>
            </a:r>
            <a:r>
              <a:rPr lang="en-US" dirty="0"/>
              <a:t> = '''attach '/class/data/</a:t>
            </a:r>
            <a:r>
              <a:rPr lang="en-US" dirty="0" err="1"/>
              <a:t>pfam.sqlite</a:t>
            </a:r>
            <a:r>
              <a:rPr lang="en-US" dirty="0"/>
              <a:t>' as master</a:t>
            </a:r>
            <a:r>
              <a:rPr lang="en-US" dirty="0" smtClean="0"/>
              <a:t>;'''</a:t>
            </a:r>
            <a:endParaRPr lang="en-US" dirty="0"/>
          </a:p>
          <a:p>
            <a:pPr marL="0" indent="0">
              <a:buNone/>
            </a:pPr>
            <a:r>
              <a:rPr lang="en-US" dirty="0" err="1" smtClean="0"/>
              <a:t>curs.execute</a:t>
            </a:r>
            <a:r>
              <a:rPr lang="en-US" dirty="0" smtClean="0"/>
              <a:t>(</a:t>
            </a:r>
            <a:r>
              <a:rPr lang="en-US" dirty="0" err="1" smtClean="0"/>
              <a:t>sql</a:t>
            </a:r>
            <a:r>
              <a:rPr lang="en-US" dirty="0"/>
              <a:t>)</a:t>
            </a:r>
          </a:p>
          <a:p>
            <a:pPr marL="0" indent="0">
              <a:buNone/>
            </a:pPr>
            <a:r>
              <a:rPr lang="en-US" dirty="0" err="1" smtClean="0"/>
              <a:t>sql</a:t>
            </a:r>
            <a:r>
              <a:rPr lang="en-US" dirty="0" smtClean="0"/>
              <a:t> </a:t>
            </a:r>
            <a:r>
              <a:rPr lang="en-US" dirty="0"/>
              <a:t>= '''create table </a:t>
            </a:r>
            <a:r>
              <a:rPr lang="en-US" dirty="0" err="1"/>
              <a:t>gene_ontology</a:t>
            </a:r>
            <a:r>
              <a:rPr lang="en-US" dirty="0"/>
              <a:t> as select * from </a:t>
            </a:r>
            <a:r>
              <a:rPr lang="en-US" dirty="0" err="1"/>
              <a:t>master.gene_ontology</a:t>
            </a:r>
            <a:r>
              <a:rPr lang="en-US" dirty="0"/>
              <a:t>;'''</a:t>
            </a:r>
          </a:p>
          <a:p>
            <a:pPr marL="0" indent="0">
              <a:buNone/>
            </a:pPr>
            <a:r>
              <a:rPr lang="en-US" dirty="0" err="1" smtClean="0"/>
              <a:t>curs.execute</a:t>
            </a:r>
            <a:r>
              <a:rPr lang="en-US" dirty="0" smtClean="0"/>
              <a:t>(</a:t>
            </a:r>
            <a:r>
              <a:rPr lang="en-US" dirty="0" err="1" smtClean="0"/>
              <a:t>sql</a:t>
            </a:r>
            <a:r>
              <a:rPr lang="en-US" dirty="0" smtClean="0"/>
              <a:t>)</a:t>
            </a:r>
          </a:p>
          <a:p>
            <a:pPr marL="0" indent="0">
              <a:buNone/>
            </a:pPr>
            <a:r>
              <a:rPr lang="en-US" dirty="0" err="1"/>
              <a:t>conn.commit</a:t>
            </a:r>
            <a:r>
              <a:rPr lang="en-US" dirty="0" smtClean="0"/>
              <a:t>()</a:t>
            </a:r>
          </a:p>
          <a:p>
            <a:pPr marL="0" indent="0">
              <a:buNone/>
            </a:pPr>
            <a:r>
              <a:rPr lang="en-US" dirty="0" err="1"/>
              <a:t>sql</a:t>
            </a:r>
            <a:r>
              <a:rPr lang="en-US" dirty="0"/>
              <a:t> = '''detach master;'''</a:t>
            </a:r>
          </a:p>
          <a:p>
            <a:pPr marL="0" indent="0">
              <a:buNone/>
            </a:pPr>
            <a:r>
              <a:rPr lang="en-US" dirty="0" err="1" smtClean="0"/>
              <a:t>curs.execute</a:t>
            </a:r>
            <a:r>
              <a:rPr lang="en-US" dirty="0" smtClean="0"/>
              <a:t>(</a:t>
            </a:r>
            <a:r>
              <a:rPr lang="en-US" dirty="0" err="1" smtClean="0"/>
              <a:t>sql</a:t>
            </a:r>
            <a:r>
              <a:rPr lang="en-US" dirty="0" smtClean="0"/>
              <a:t>)</a:t>
            </a:r>
          </a:p>
          <a:p>
            <a:pPr marL="0" indent="0">
              <a:buNone/>
            </a:pPr>
            <a:r>
              <a:rPr lang="en-US" dirty="0" err="1" smtClean="0"/>
              <a:t>sql</a:t>
            </a:r>
            <a:r>
              <a:rPr lang="en-US" dirty="0" smtClean="0"/>
              <a:t>='''select count(*) from </a:t>
            </a:r>
            <a:r>
              <a:rPr lang="en-US" dirty="0" err="1" smtClean="0"/>
              <a:t>gene_ontology</a:t>
            </a:r>
            <a:r>
              <a:rPr lang="en-US" dirty="0" smtClean="0"/>
              <a:t>;'''</a:t>
            </a:r>
          </a:p>
          <a:p>
            <a:pPr marL="0" indent="0">
              <a:buNone/>
            </a:pPr>
            <a:r>
              <a:rPr lang="en-US" dirty="0" err="1" smtClean="0"/>
              <a:t>curs.execute</a:t>
            </a:r>
            <a:r>
              <a:rPr lang="en-US" dirty="0" smtClean="0"/>
              <a:t>(</a:t>
            </a:r>
            <a:r>
              <a:rPr lang="en-US" dirty="0" err="1" smtClean="0"/>
              <a:t>sql</a:t>
            </a:r>
            <a:r>
              <a:rPr lang="en-US" dirty="0" smtClean="0"/>
              <a:t>)</a:t>
            </a:r>
            <a:endParaRPr lang="en-US" dirty="0"/>
          </a:p>
          <a:p>
            <a:pPr marL="0" indent="0">
              <a:buNone/>
            </a:pPr>
            <a:r>
              <a:rPr lang="en-US" dirty="0" smtClean="0"/>
              <a:t>for </a:t>
            </a:r>
            <a:r>
              <a:rPr lang="en-US" dirty="0"/>
              <a:t>row in curs: print(row)</a:t>
            </a:r>
          </a:p>
          <a:p>
            <a:pPr marL="0" indent="0">
              <a:buNone/>
            </a:pPr>
            <a:r>
              <a:rPr lang="en-US" dirty="0"/>
              <a:t>(10384</a:t>
            </a:r>
            <a:r>
              <a:rPr lang="en-US" dirty="0" smtClean="0"/>
              <a:t>,)</a:t>
            </a:r>
          </a:p>
          <a:p>
            <a:pPr marL="0" indent="0">
              <a:buNone/>
            </a:pPr>
            <a:r>
              <a:rPr lang="en-US" dirty="0" smtClean="0"/>
              <a:t>#Good as new!</a:t>
            </a:r>
            <a:endParaRPr lang="en-US" dirty="0"/>
          </a:p>
          <a:p>
            <a:pPr marL="0" indent="0">
              <a:buNone/>
            </a:pP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3956810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UPDATE</a:t>
            </a:r>
          </a:p>
        </p:txBody>
      </p:sp>
      <p:sp>
        <p:nvSpPr>
          <p:cNvPr id="36867" name="Rectangle 3"/>
          <p:cNvSpPr>
            <a:spLocks noGrp="1" noChangeArrowheads="1"/>
          </p:cNvSpPr>
          <p:nvPr>
            <p:ph type="body" idx="1"/>
          </p:nvPr>
        </p:nvSpPr>
        <p:spPr/>
        <p:txBody>
          <a:bodyPr/>
          <a:lstStyle/>
          <a:p>
            <a:pPr marL="0" indent="0" eaLnBrk="1" hangingPunct="1">
              <a:lnSpc>
                <a:spcPct val="90000"/>
              </a:lnSpc>
              <a:buNone/>
            </a:pPr>
            <a:r>
              <a:rPr lang="en-US" sz="2800" dirty="0" smtClean="0"/>
              <a:t>Modifies data (already in a table)  in all rows matching the “where clause” </a:t>
            </a:r>
          </a:p>
          <a:p>
            <a:pPr marL="0" indent="0" eaLnBrk="1" hangingPunct="1">
              <a:lnSpc>
                <a:spcPct val="90000"/>
              </a:lnSpc>
              <a:buNone/>
            </a:pPr>
            <a:endParaRPr lang="en-US" sz="2800" dirty="0" smtClean="0"/>
          </a:p>
          <a:p>
            <a:pPr marL="0" indent="0">
              <a:lnSpc>
                <a:spcPct val="90000"/>
              </a:lnSpc>
              <a:buNone/>
            </a:pPr>
            <a:r>
              <a:rPr lang="en-US" sz="2800" dirty="0"/>
              <a:t>UPDATE </a:t>
            </a:r>
            <a:r>
              <a:rPr lang="en-US" sz="2800" dirty="0" err="1"/>
              <a:t>table_name</a:t>
            </a:r>
            <a:r>
              <a:rPr lang="en-US" sz="2800" dirty="0"/>
              <a:t> SET column1 = value1, column2 = value2...., </a:t>
            </a:r>
            <a:r>
              <a:rPr lang="en-US" sz="2800" dirty="0" err="1"/>
              <a:t>columnN</a:t>
            </a:r>
            <a:r>
              <a:rPr lang="en-US" sz="2800" dirty="0"/>
              <a:t> = </a:t>
            </a:r>
            <a:r>
              <a:rPr lang="en-US" sz="2800" dirty="0" err="1" smtClean="0"/>
              <a:t>valueN</a:t>
            </a:r>
            <a:endParaRPr lang="en-US" sz="2800" dirty="0" smtClean="0"/>
          </a:p>
          <a:p>
            <a:pPr marL="0" indent="0">
              <a:lnSpc>
                <a:spcPct val="90000"/>
              </a:lnSpc>
              <a:buNone/>
            </a:pPr>
            <a:r>
              <a:rPr lang="en-US" sz="2800" dirty="0" smtClean="0"/>
              <a:t>WHERE </a:t>
            </a:r>
            <a:r>
              <a:rPr lang="en-US" sz="2800" dirty="0"/>
              <a:t>[condition</a:t>
            </a:r>
            <a:r>
              <a:rPr lang="en-US" sz="2800" dirty="0" smtClean="0"/>
              <a:t>];</a:t>
            </a:r>
          </a:p>
          <a:p>
            <a:pPr>
              <a:lnSpc>
                <a:spcPct val="90000"/>
              </a:lnSpc>
            </a:pPr>
            <a:endParaRPr lang="en-US" sz="2800" dirty="0" smtClean="0"/>
          </a:p>
          <a:p>
            <a:pPr indent="0" eaLnBrk="1" hangingPunct="1">
              <a:lnSpc>
                <a:spcPct val="90000"/>
              </a:lnSpc>
              <a:buFontTx/>
              <a:buNone/>
            </a:pPr>
            <a:r>
              <a:rPr lang="en-US" sz="2800" dirty="0" smtClean="0"/>
              <a:t>Update is generally a single row command, but use of the where clause can cause data to be updated in multiple rows (whether you intended to or not !!!!)</a:t>
            </a:r>
          </a:p>
          <a:p>
            <a:pPr eaLnBrk="1" hangingPunct="1">
              <a:lnSpc>
                <a:spcPct val="90000"/>
              </a:lnSpc>
              <a:buFontTx/>
              <a:buNone/>
            </a:pPr>
            <a:endParaRPr lang="en-US" sz="2800" dirty="0" smtClean="0"/>
          </a:p>
        </p:txBody>
      </p:sp>
    </p:spTree>
    <p:extLst>
      <p:ext uri="{BB962C8B-B14F-4D97-AF65-F5344CB8AC3E}">
        <p14:creationId xmlns:p14="http://schemas.microsoft.com/office/powerpoint/2010/main" val="1212151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sz="4000" smtClean="0"/>
              <a:t>Update – potential pitfalls</a:t>
            </a:r>
            <a:br>
              <a:rPr lang="en-US" sz="4000" smtClean="0"/>
            </a:br>
            <a:r>
              <a:rPr lang="en-US" sz="4000" smtClean="0"/>
              <a:t>(Spot the Problem!)</a:t>
            </a:r>
          </a:p>
        </p:txBody>
      </p:sp>
      <p:sp>
        <p:nvSpPr>
          <p:cNvPr id="37891" name="Rectangle 3"/>
          <p:cNvSpPr>
            <a:spLocks noGrp="1" noChangeArrowheads="1"/>
          </p:cNvSpPr>
          <p:nvPr>
            <p:ph type="body" idx="1"/>
          </p:nvPr>
        </p:nvSpPr>
        <p:spPr/>
        <p:txBody>
          <a:bodyPr/>
          <a:lstStyle/>
          <a:p>
            <a:pPr eaLnBrk="1" hangingPunct="1"/>
            <a:r>
              <a:rPr lang="en-US" smtClean="0"/>
              <a:t>Compare: </a:t>
            </a:r>
          </a:p>
          <a:p>
            <a:pPr lvl="1" eaLnBrk="1" hangingPunct="1"/>
            <a:r>
              <a:rPr lang="en-US" smtClean="0"/>
              <a:t>UPDATE short_gene SET symbol=’ABCD’ WHERE chromosome=8;</a:t>
            </a:r>
          </a:p>
          <a:p>
            <a:pPr eaLnBrk="1" hangingPunct="1">
              <a:buFontTx/>
              <a:buNone/>
            </a:pPr>
            <a:r>
              <a:rPr lang="en-US" smtClean="0"/>
              <a:t>                         vs.</a:t>
            </a:r>
          </a:p>
          <a:p>
            <a:pPr lvl="1" eaLnBrk="1" hangingPunct="1"/>
            <a:r>
              <a:rPr lang="en-US" smtClean="0"/>
              <a:t>UPDATE short_gene SET symbol=’ABCD’ WHERE geneid=3612;</a:t>
            </a:r>
          </a:p>
          <a:p>
            <a:pPr eaLnBrk="1" hangingPunct="1"/>
            <a:endParaRPr lang="en-US" smtClean="0"/>
          </a:p>
        </p:txBody>
      </p:sp>
    </p:spTree>
    <p:extLst>
      <p:ext uri="{BB962C8B-B14F-4D97-AF65-F5344CB8AC3E}">
        <p14:creationId xmlns:p14="http://schemas.microsoft.com/office/powerpoint/2010/main" val="25178892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4000" dirty="0" smtClean="0"/>
              <a:t>Listings of </a:t>
            </a:r>
            <a:r>
              <a:rPr lang="en-US" altLang="en-US" sz="4000" dirty="0" err="1" smtClean="0"/>
              <a:t>Sqlite</a:t>
            </a:r>
            <a:r>
              <a:rPr lang="en-US" altLang="en-US" sz="4000" dirty="0" smtClean="0"/>
              <a:t> functions</a:t>
            </a:r>
          </a:p>
        </p:txBody>
      </p:sp>
      <p:sp>
        <p:nvSpPr>
          <p:cNvPr id="19459" name="Rectangle 3"/>
          <p:cNvSpPr>
            <a:spLocks noGrp="1" noChangeArrowheads="1"/>
          </p:cNvSpPr>
          <p:nvPr>
            <p:ph type="body" idx="1"/>
          </p:nvPr>
        </p:nvSpPr>
        <p:spPr/>
        <p:txBody>
          <a:bodyPr/>
          <a:lstStyle/>
          <a:p>
            <a:r>
              <a:rPr lang="en-US" altLang="en-US" dirty="0">
                <a:hlinkClick r:id="rId2"/>
              </a:rPr>
              <a:t>https://</a:t>
            </a:r>
            <a:r>
              <a:rPr lang="en-US" altLang="en-US" dirty="0" smtClean="0">
                <a:hlinkClick r:id="rId2"/>
              </a:rPr>
              <a:t>www.sqlite.org/lang_corefunc.html</a:t>
            </a:r>
            <a:endParaRPr lang="en-US" altLang="en-US" dirty="0" smtClean="0"/>
          </a:p>
          <a:p>
            <a:pPr lvl="1"/>
            <a:r>
              <a:rPr lang="en-US" altLang="en-US" dirty="0" smtClean="0"/>
              <a:t>Core functions</a:t>
            </a:r>
          </a:p>
          <a:p>
            <a:endParaRPr lang="en-US" altLang="en-US" dirty="0"/>
          </a:p>
          <a:p>
            <a:r>
              <a:rPr lang="en-US" altLang="en-US" dirty="0">
                <a:hlinkClick r:id="rId3"/>
              </a:rPr>
              <a:t>https://</a:t>
            </a:r>
            <a:r>
              <a:rPr lang="en-US" altLang="en-US" dirty="0" smtClean="0">
                <a:hlinkClick r:id="rId3"/>
              </a:rPr>
              <a:t>www.sqlite.org/lang_aggfunc.html</a:t>
            </a:r>
            <a:endParaRPr lang="en-US" altLang="en-US" dirty="0" smtClean="0"/>
          </a:p>
          <a:p>
            <a:pPr lvl="1"/>
            <a:r>
              <a:rPr lang="en-US" altLang="en-US" dirty="0" smtClean="0"/>
              <a:t>Aggregate functions</a:t>
            </a:r>
            <a:endParaRPr lang="en-US" altLang="en-US" dirty="0"/>
          </a:p>
          <a:p>
            <a:endParaRPr lang="en-US" altLang="en-US" dirty="0"/>
          </a:p>
        </p:txBody>
      </p:sp>
    </p:spTree>
    <p:extLst>
      <p:ext uri="{BB962C8B-B14F-4D97-AF65-F5344CB8AC3E}">
        <p14:creationId xmlns:p14="http://schemas.microsoft.com/office/powerpoint/2010/main" val="1811969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b="1" smtClean="0"/>
              <a:t>Grouping and Aggregation</a:t>
            </a:r>
            <a:r>
              <a:rPr lang="en-US" altLang="en-US" smtClean="0"/>
              <a:t> </a:t>
            </a:r>
          </a:p>
        </p:txBody>
      </p:sp>
      <p:sp>
        <p:nvSpPr>
          <p:cNvPr id="5123" name="Rectangle 3"/>
          <p:cNvSpPr>
            <a:spLocks noGrp="1" noChangeArrowheads="1"/>
          </p:cNvSpPr>
          <p:nvPr>
            <p:ph type="body" idx="1"/>
          </p:nvPr>
        </p:nvSpPr>
        <p:spPr/>
        <p:txBody>
          <a:bodyPr/>
          <a:lstStyle/>
          <a:p>
            <a:pPr>
              <a:lnSpc>
                <a:spcPct val="80000"/>
              </a:lnSpc>
              <a:defRPr/>
            </a:pPr>
            <a:r>
              <a:rPr lang="en-US" sz="2800" b="1" dirty="0"/>
              <a:t>GROUP </a:t>
            </a:r>
            <a:r>
              <a:rPr lang="en-US" sz="2800" b="1" dirty="0" smtClean="0"/>
              <a:t>BY</a:t>
            </a:r>
            <a:r>
              <a:rPr lang="en-US" sz="2800" dirty="0"/>
              <a:t> </a:t>
            </a:r>
            <a:r>
              <a:rPr lang="en-US" sz="2800" dirty="0" smtClean="0"/>
              <a:t> Grouping by a column, creates summary data for a different column</a:t>
            </a:r>
            <a:endParaRPr lang="en-US" sz="1600" dirty="0" smtClean="0"/>
          </a:p>
          <a:p>
            <a:pPr marL="0" indent="0" eaLnBrk="1" hangingPunct="1">
              <a:lnSpc>
                <a:spcPct val="80000"/>
              </a:lnSpc>
              <a:buFontTx/>
              <a:buNone/>
              <a:defRPr/>
            </a:pPr>
            <a:r>
              <a:rPr lang="en-US" sz="2000" dirty="0" smtClean="0"/>
              <a:t>  	SELECT Chromosome, count(</a:t>
            </a:r>
            <a:r>
              <a:rPr lang="en-US" sz="2000" dirty="0" err="1" smtClean="0"/>
              <a:t>geneid</a:t>
            </a:r>
            <a:r>
              <a:rPr lang="en-US" sz="2000" dirty="0" smtClean="0"/>
              <a:t>)</a:t>
            </a:r>
          </a:p>
          <a:p>
            <a:pPr lvl="1" eaLnBrk="1" hangingPunct="1">
              <a:lnSpc>
                <a:spcPct val="80000"/>
              </a:lnSpc>
              <a:buFontTx/>
              <a:buNone/>
              <a:defRPr/>
            </a:pPr>
            <a:r>
              <a:rPr lang="en-US" sz="2000" dirty="0" smtClean="0"/>
              <a:t>		FROM </a:t>
            </a:r>
            <a:r>
              <a:rPr lang="en-US" sz="2000" dirty="0" err="1" smtClean="0"/>
              <a:t>gene_info_human</a:t>
            </a:r>
            <a:endParaRPr lang="en-US" sz="2000" dirty="0" smtClean="0"/>
          </a:p>
          <a:p>
            <a:pPr lvl="1" eaLnBrk="1" hangingPunct="1">
              <a:lnSpc>
                <a:spcPct val="80000"/>
              </a:lnSpc>
              <a:buFontTx/>
              <a:buNone/>
              <a:defRPr/>
            </a:pPr>
            <a:r>
              <a:rPr lang="en-US" sz="2000" dirty="0" smtClean="0"/>
              <a:t>		GROUP BY chromosome</a:t>
            </a:r>
          </a:p>
          <a:p>
            <a:pPr>
              <a:lnSpc>
                <a:spcPct val="80000"/>
              </a:lnSpc>
              <a:defRPr/>
            </a:pPr>
            <a:endParaRPr lang="en-US" sz="2800" b="1" dirty="0"/>
          </a:p>
          <a:p>
            <a:pPr>
              <a:lnSpc>
                <a:spcPct val="80000"/>
              </a:lnSpc>
              <a:defRPr/>
            </a:pPr>
            <a:r>
              <a:rPr lang="en-US" sz="2800" b="1" dirty="0"/>
              <a:t>HAVING</a:t>
            </a:r>
            <a:r>
              <a:rPr lang="en-US" sz="2800" dirty="0"/>
              <a:t> allows restrictions on the rows used </a:t>
            </a:r>
            <a:r>
              <a:rPr lang="en-US" sz="2800" dirty="0" smtClean="0"/>
              <a:t>or </a:t>
            </a:r>
            <a:r>
              <a:rPr lang="en-US" sz="2800" dirty="0"/>
              <a:t>selected</a:t>
            </a:r>
          </a:p>
          <a:p>
            <a:pPr lvl="1">
              <a:lnSpc>
                <a:spcPct val="80000"/>
              </a:lnSpc>
              <a:buFontTx/>
              <a:buNone/>
              <a:defRPr/>
            </a:pPr>
            <a:r>
              <a:rPr lang="en-US" sz="2000" dirty="0" smtClean="0"/>
              <a:t>SELECT chromosome</a:t>
            </a:r>
            <a:r>
              <a:rPr lang="en-US" sz="2000" dirty="0"/>
              <a:t>, count(</a:t>
            </a:r>
            <a:r>
              <a:rPr lang="en-US" sz="2000" dirty="0" err="1"/>
              <a:t>geneid</a:t>
            </a:r>
            <a:r>
              <a:rPr lang="en-US" sz="2000" dirty="0"/>
              <a:t>)</a:t>
            </a:r>
          </a:p>
          <a:p>
            <a:pPr lvl="1">
              <a:lnSpc>
                <a:spcPct val="80000"/>
              </a:lnSpc>
              <a:buFontTx/>
              <a:buNone/>
              <a:defRPr/>
            </a:pPr>
            <a:r>
              <a:rPr lang="en-US" sz="2000" dirty="0" smtClean="0"/>
              <a:t>FROM </a:t>
            </a:r>
            <a:r>
              <a:rPr lang="en-US" sz="2000" dirty="0" err="1"/>
              <a:t>gene_info_human</a:t>
            </a:r>
            <a:endParaRPr lang="en-US" sz="2000" dirty="0"/>
          </a:p>
          <a:p>
            <a:pPr lvl="1">
              <a:lnSpc>
                <a:spcPct val="80000"/>
              </a:lnSpc>
              <a:buFontTx/>
              <a:buNone/>
              <a:defRPr/>
            </a:pPr>
            <a:r>
              <a:rPr lang="en-US" sz="2000" dirty="0" smtClean="0"/>
              <a:t>GROUP BY </a:t>
            </a:r>
            <a:r>
              <a:rPr lang="en-US" sz="2000" dirty="0"/>
              <a:t>chromosome</a:t>
            </a:r>
          </a:p>
          <a:p>
            <a:pPr lvl="1">
              <a:lnSpc>
                <a:spcPct val="80000"/>
              </a:lnSpc>
              <a:buFontTx/>
              <a:buNone/>
              <a:defRPr/>
            </a:pPr>
            <a:r>
              <a:rPr lang="en-US" sz="2000" dirty="0" smtClean="0"/>
              <a:t>HAVING </a:t>
            </a:r>
            <a:r>
              <a:rPr lang="en-US" sz="2000" dirty="0"/>
              <a:t>count(</a:t>
            </a:r>
            <a:r>
              <a:rPr lang="en-US" sz="2000" dirty="0" err="1"/>
              <a:t>geneID</a:t>
            </a:r>
            <a:r>
              <a:rPr lang="en-US" sz="2000" dirty="0"/>
              <a:t>)&gt;10</a:t>
            </a:r>
          </a:p>
        </p:txBody>
      </p:sp>
    </p:spTree>
    <p:extLst>
      <p:ext uri="{BB962C8B-B14F-4D97-AF65-F5344CB8AC3E}">
        <p14:creationId xmlns:p14="http://schemas.microsoft.com/office/powerpoint/2010/main" val="4219498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will be discussing relational database, in particular </a:t>
            </a:r>
            <a:r>
              <a:rPr lang="en-US" dirty="0" err="1" smtClean="0"/>
              <a:t>Sqlite</a:t>
            </a:r>
            <a:endParaRPr lang="en-US" dirty="0" smtClean="0"/>
          </a:p>
          <a:p>
            <a:r>
              <a:rPr lang="en-US" dirty="0" smtClean="0"/>
              <a:t>SQLite </a:t>
            </a:r>
            <a:r>
              <a:rPr lang="en-US" dirty="0"/>
              <a:t>is a software library that implements a </a:t>
            </a:r>
            <a:r>
              <a:rPr lang="en-US" dirty="0">
                <a:hlinkClick r:id="rId2"/>
              </a:rPr>
              <a:t>self-contained</a:t>
            </a:r>
            <a:r>
              <a:rPr lang="en-US" dirty="0"/>
              <a:t>, </a:t>
            </a:r>
            <a:r>
              <a:rPr lang="en-US" dirty="0" err="1">
                <a:hlinkClick r:id="rId3"/>
              </a:rPr>
              <a:t>serverless</a:t>
            </a:r>
            <a:r>
              <a:rPr lang="en-US" dirty="0"/>
              <a:t>, </a:t>
            </a:r>
            <a:r>
              <a:rPr lang="en-US" dirty="0">
                <a:hlinkClick r:id="rId4"/>
              </a:rPr>
              <a:t>zero-configuration</a:t>
            </a:r>
            <a:r>
              <a:rPr lang="en-US" dirty="0"/>
              <a:t>, </a:t>
            </a:r>
            <a:r>
              <a:rPr lang="en-US" dirty="0">
                <a:hlinkClick r:id="rId5"/>
              </a:rPr>
              <a:t>transactional</a:t>
            </a:r>
            <a:r>
              <a:rPr lang="en-US" dirty="0"/>
              <a:t> SQL database engine. SQLite is the </a:t>
            </a:r>
            <a:r>
              <a:rPr lang="en-US" dirty="0">
                <a:hlinkClick r:id="rId6"/>
              </a:rPr>
              <a:t>most widely deployed</a:t>
            </a:r>
            <a:r>
              <a:rPr lang="en-US" dirty="0"/>
              <a:t> database engine in the world</a:t>
            </a:r>
            <a:r>
              <a:rPr lang="en-US" dirty="0" smtClean="0"/>
              <a:t>. - </a:t>
            </a:r>
            <a:r>
              <a:rPr lang="en-US" dirty="0"/>
              <a:t>https://sqlite.org/</a:t>
            </a:r>
          </a:p>
          <a:p>
            <a:endParaRPr lang="en-US" dirty="0"/>
          </a:p>
          <a:p>
            <a:endParaRPr lang="en-US" dirty="0" smtClean="0"/>
          </a:p>
          <a:p>
            <a:endParaRPr lang="en-US" dirty="0"/>
          </a:p>
        </p:txBody>
      </p:sp>
    </p:spTree>
    <p:extLst>
      <p:ext uri="{BB962C8B-B14F-4D97-AF65-F5344CB8AC3E}">
        <p14:creationId xmlns:p14="http://schemas.microsoft.com/office/powerpoint/2010/main" val="300162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we go to SQLite, let's try an interface to a relational database server - MySQL</a:t>
            </a:r>
            <a:endParaRPr lang="en-US" dirty="0"/>
          </a:p>
        </p:txBody>
      </p:sp>
      <p:sp>
        <p:nvSpPr>
          <p:cNvPr id="3" name="Content Placeholder 2"/>
          <p:cNvSpPr>
            <a:spLocks noGrp="1"/>
          </p:cNvSpPr>
          <p:nvPr>
            <p:ph idx="1"/>
          </p:nvPr>
        </p:nvSpPr>
        <p:spPr/>
        <p:txBody>
          <a:bodyPr/>
          <a:lstStyle/>
          <a:p>
            <a:r>
              <a:rPr lang="en-US" dirty="0" smtClean="0"/>
              <a:t>If you haven't already installed </a:t>
            </a:r>
            <a:r>
              <a:rPr lang="en-US" dirty="0" err="1" smtClean="0"/>
              <a:t>pymysql</a:t>
            </a:r>
            <a:endParaRPr lang="en-US" dirty="0" smtClean="0"/>
          </a:p>
          <a:p>
            <a:pPr lvl="1"/>
            <a:r>
              <a:rPr lang="en-US" dirty="0" err="1"/>
              <a:t>c</a:t>
            </a:r>
            <a:r>
              <a:rPr lang="en-US" dirty="0" err="1" smtClean="0"/>
              <a:t>onda</a:t>
            </a:r>
            <a:r>
              <a:rPr lang="en-US" dirty="0" smtClean="0"/>
              <a:t> install </a:t>
            </a:r>
            <a:r>
              <a:rPr lang="en-US" dirty="0" err="1" smtClean="0"/>
              <a:t>pymysql</a:t>
            </a:r>
            <a:endParaRPr lang="en-US" dirty="0" smtClean="0"/>
          </a:p>
          <a:p>
            <a:pPr lvl="1"/>
            <a:r>
              <a:rPr lang="en-US" dirty="0" smtClean="0"/>
              <a:t>There is also </a:t>
            </a:r>
            <a:r>
              <a:rPr lang="en-US" dirty="0" err="1" smtClean="0"/>
              <a:t>mysql</a:t>
            </a:r>
            <a:r>
              <a:rPr lang="en-US" dirty="0" smtClean="0"/>
              <a:t>-connector-python available as a </a:t>
            </a:r>
            <a:r>
              <a:rPr lang="en-US" dirty="0" err="1" smtClean="0"/>
              <a:t>conda</a:t>
            </a:r>
            <a:r>
              <a:rPr lang="en-US" dirty="0" smtClean="0"/>
              <a:t> install (it’s the Oracle version)</a:t>
            </a:r>
          </a:p>
          <a:p>
            <a:pPr lvl="1"/>
            <a:endParaRPr lang="en-US" dirty="0"/>
          </a:p>
          <a:p>
            <a:r>
              <a:rPr lang="en-US" dirty="0" err="1" smtClean="0"/>
              <a:t>Ensembl</a:t>
            </a:r>
            <a:r>
              <a:rPr lang="en-US" dirty="0" smtClean="0"/>
              <a:t> maintains public MySQL databases</a:t>
            </a:r>
          </a:p>
          <a:p>
            <a:pPr lvl="1"/>
            <a:r>
              <a:rPr lang="en-US" dirty="0">
                <a:hlinkClick r:id="rId2"/>
              </a:rPr>
              <a:t>https://</a:t>
            </a:r>
            <a:r>
              <a:rPr lang="en-US" dirty="0" smtClean="0">
                <a:hlinkClick r:id="rId2"/>
              </a:rPr>
              <a:t>useast.ensembl.org/info/data/mysql.html</a:t>
            </a:r>
            <a:endParaRPr lang="en-US" dirty="0" smtClean="0"/>
          </a:p>
          <a:p>
            <a:pPr lvl="1"/>
            <a:endParaRPr lang="en-US" dirty="0"/>
          </a:p>
        </p:txBody>
      </p:sp>
    </p:spTree>
    <p:extLst>
      <p:ext uri="{BB962C8B-B14F-4D97-AF65-F5344CB8AC3E}">
        <p14:creationId xmlns:p14="http://schemas.microsoft.com/office/powerpoint/2010/main" val="342373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dirty="0" smtClean="0"/>
              <a:t>All Python database connections will behave like this example</a:t>
            </a:r>
            <a:endParaRPr lang="en-US" sz="2400" dirty="0"/>
          </a:p>
        </p:txBody>
      </p:sp>
      <p:sp>
        <p:nvSpPr>
          <p:cNvPr id="3" name="Content Placeholder 2"/>
          <p:cNvSpPr>
            <a:spLocks noGrp="1"/>
          </p:cNvSpPr>
          <p:nvPr>
            <p:ph idx="1"/>
          </p:nvPr>
        </p:nvSpPr>
        <p:spPr>
          <a:xfrm>
            <a:off x="326571" y="1164772"/>
            <a:ext cx="8360229" cy="4961392"/>
          </a:xfrm>
        </p:spPr>
        <p:txBody>
          <a:bodyPr>
            <a:normAutofit lnSpcReduction="10000"/>
          </a:bodyPr>
          <a:lstStyle/>
          <a:p>
            <a:pPr marL="0" indent="0">
              <a:buNone/>
            </a:pPr>
            <a:r>
              <a:rPr lang="en-US" sz="2400" dirty="0"/>
              <a:t>f</a:t>
            </a:r>
            <a:r>
              <a:rPr lang="en-US" sz="2400" dirty="0" smtClean="0"/>
              <a:t>rom </a:t>
            </a:r>
            <a:r>
              <a:rPr lang="en-US" sz="2400" dirty="0" err="1" smtClean="0"/>
              <a:t>pymysql</a:t>
            </a:r>
            <a:r>
              <a:rPr lang="en-US" sz="2400" dirty="0" smtClean="0"/>
              <a:t> import connect</a:t>
            </a:r>
          </a:p>
          <a:p>
            <a:pPr marL="0" indent="0">
              <a:buNone/>
            </a:pPr>
            <a:r>
              <a:rPr lang="en-US" sz="2400" dirty="0" smtClean="0"/>
              <a:t>#Create a connection object</a:t>
            </a:r>
          </a:p>
          <a:p>
            <a:pPr marL="0" indent="0">
              <a:buNone/>
            </a:pPr>
            <a:r>
              <a:rPr lang="en-US" sz="2400" dirty="0" smtClean="0"/>
              <a:t>conn =connect(host</a:t>
            </a:r>
            <a:r>
              <a:rPr lang="en-US" sz="2400" dirty="0"/>
              <a:t>='ensembldb.ensembl.org</a:t>
            </a:r>
            <a:r>
              <a:rPr lang="en-US" sz="2400" dirty="0" smtClean="0"/>
              <a:t>',</a:t>
            </a:r>
          </a:p>
          <a:p>
            <a:pPr marL="0" indent="0">
              <a:buNone/>
            </a:pPr>
            <a:r>
              <a:rPr lang="en-US" sz="2400" dirty="0" smtClean="0"/>
              <a:t>user</a:t>
            </a:r>
            <a:r>
              <a:rPr lang="en-US" sz="2400" dirty="0"/>
              <a:t>='anonymous', </a:t>
            </a:r>
            <a:r>
              <a:rPr lang="en-US" sz="2400" dirty="0" smtClean="0"/>
              <a:t> port=5306)</a:t>
            </a:r>
          </a:p>
          <a:p>
            <a:pPr marL="0" indent="0">
              <a:buNone/>
            </a:pPr>
            <a:r>
              <a:rPr lang="en-US" sz="2400" dirty="0" smtClean="0"/>
              <a:t>#may need a password: password = 'password'</a:t>
            </a:r>
          </a:p>
          <a:p>
            <a:pPr marL="0" indent="0">
              <a:buNone/>
            </a:pPr>
            <a:r>
              <a:rPr lang="en-US" sz="2400" dirty="0" smtClean="0"/>
              <a:t>#Can request specific database: </a:t>
            </a:r>
            <a:r>
              <a:rPr lang="en-US" sz="2400" dirty="0" err="1" smtClean="0"/>
              <a:t>db</a:t>
            </a:r>
            <a:r>
              <a:rPr lang="en-US" sz="2400" dirty="0" smtClean="0"/>
              <a:t> </a:t>
            </a:r>
            <a:r>
              <a:rPr lang="en-US" sz="2400" smtClean="0"/>
              <a:t>= 'database'</a:t>
            </a:r>
            <a:endParaRPr lang="en-US" sz="2400" dirty="0" smtClean="0"/>
          </a:p>
          <a:p>
            <a:pPr marL="0" indent="0">
              <a:buNone/>
            </a:pPr>
            <a:r>
              <a:rPr lang="en-US" sz="2400" dirty="0" smtClean="0"/>
              <a:t>#Get a cursor – this sends SQL statements and receives responses</a:t>
            </a:r>
          </a:p>
          <a:p>
            <a:pPr marL="0" indent="0">
              <a:buNone/>
            </a:pPr>
            <a:r>
              <a:rPr lang="en-US" sz="2400" dirty="0"/>
              <a:t>c</a:t>
            </a:r>
            <a:r>
              <a:rPr lang="en-US" sz="2400" dirty="0" smtClean="0"/>
              <a:t>urs = </a:t>
            </a:r>
            <a:r>
              <a:rPr lang="en-US" sz="2400" dirty="0" err="1" smtClean="0"/>
              <a:t>conn.cursor</a:t>
            </a:r>
            <a:r>
              <a:rPr lang="en-US" sz="2400" dirty="0" smtClean="0"/>
              <a:t>()</a:t>
            </a:r>
          </a:p>
          <a:p>
            <a:pPr marL="0" indent="0">
              <a:buNone/>
            </a:pPr>
            <a:r>
              <a:rPr lang="en-US" sz="2400" dirty="0" smtClean="0"/>
              <a:t>#Do your queries, work with responses</a:t>
            </a:r>
            <a:endParaRPr lang="en-US" sz="2400" dirty="0"/>
          </a:p>
          <a:p>
            <a:pPr marL="0" indent="0">
              <a:buNone/>
            </a:pPr>
            <a:r>
              <a:rPr lang="en-US" sz="2400" dirty="0" smtClean="0"/>
              <a:t>#Clean up – don't do this yet</a:t>
            </a:r>
          </a:p>
          <a:p>
            <a:pPr marL="0" indent="0">
              <a:buNone/>
            </a:pPr>
            <a:r>
              <a:rPr lang="en-US" sz="2400" dirty="0" err="1"/>
              <a:t>c</a:t>
            </a:r>
            <a:r>
              <a:rPr lang="en-US" sz="2400" dirty="0" err="1" smtClean="0"/>
              <a:t>urs.close</a:t>
            </a:r>
            <a:r>
              <a:rPr lang="en-US" sz="2400" dirty="0" smtClean="0"/>
              <a:t>()</a:t>
            </a:r>
          </a:p>
          <a:p>
            <a:pPr marL="0" indent="0">
              <a:buNone/>
            </a:pPr>
            <a:r>
              <a:rPr lang="en-US" sz="2400" dirty="0" err="1" smtClean="0"/>
              <a:t>conn.close</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1100829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noAutofit/>
          </a:bodyPr>
          <a:lstStyle/>
          <a:p>
            <a:pPr eaLnBrk="1" hangingPunct="1"/>
            <a:r>
              <a:rPr lang="en-US" altLang="en-US" sz="3200" dirty="0" smtClean="0"/>
              <a:t>Relational Database vs.</a:t>
            </a:r>
            <a:br>
              <a:rPr lang="en-US" altLang="en-US" sz="3200" dirty="0" smtClean="0"/>
            </a:br>
            <a:r>
              <a:rPr lang="en-US" altLang="en-US" sz="3200" dirty="0" smtClean="0"/>
              <a:t>Relational Database </a:t>
            </a:r>
            <a:r>
              <a:rPr lang="en-US" altLang="en-US" sz="3200" smtClean="0"/>
              <a:t>Management System</a:t>
            </a:r>
            <a:endParaRPr lang="en-US" altLang="en-US" sz="3200" dirty="0" smtClean="0"/>
          </a:p>
        </p:txBody>
      </p:sp>
      <p:sp>
        <p:nvSpPr>
          <p:cNvPr id="11267" name="Rectangle 3"/>
          <p:cNvSpPr>
            <a:spLocks noGrp="1" noChangeArrowheads="1"/>
          </p:cNvSpPr>
          <p:nvPr>
            <p:ph type="body" idx="1"/>
          </p:nvPr>
        </p:nvSpPr>
        <p:spPr>
          <a:xfrm>
            <a:off x="457200" y="1371600"/>
            <a:ext cx="8229600" cy="4800600"/>
          </a:xfrm>
        </p:spPr>
        <p:txBody>
          <a:bodyPr>
            <a:normAutofit lnSpcReduction="10000"/>
          </a:bodyPr>
          <a:lstStyle/>
          <a:p>
            <a:pPr eaLnBrk="1" hangingPunct="1">
              <a:lnSpc>
                <a:spcPct val="80000"/>
              </a:lnSpc>
            </a:pPr>
            <a:r>
              <a:rPr lang="en-US" altLang="en-US" sz="2400" dirty="0" smtClean="0"/>
              <a:t>Software programs such as Oracle, MySQL, </a:t>
            </a:r>
            <a:r>
              <a:rPr lang="en-US" altLang="en-US" sz="2400" dirty="0" err="1" smtClean="0"/>
              <a:t>SQLServer</a:t>
            </a:r>
            <a:r>
              <a:rPr lang="en-US" altLang="en-US" sz="2400" dirty="0" smtClean="0"/>
              <a:t>, DB2, </a:t>
            </a:r>
            <a:r>
              <a:rPr lang="en-US" altLang="en-US" sz="2400" dirty="0" err="1" smtClean="0"/>
              <a:t>postgreSQL</a:t>
            </a:r>
            <a:r>
              <a:rPr lang="en-US" altLang="en-US" sz="2400" dirty="0" smtClean="0"/>
              <a:t> are the backbone on which a specific database can be built.  </a:t>
            </a:r>
          </a:p>
          <a:p>
            <a:pPr eaLnBrk="1" hangingPunct="1">
              <a:lnSpc>
                <a:spcPct val="80000"/>
              </a:lnSpc>
            </a:pPr>
            <a:endParaRPr lang="en-US" altLang="en-US" sz="2400" dirty="0" smtClean="0"/>
          </a:p>
          <a:p>
            <a:pPr eaLnBrk="1" hangingPunct="1">
              <a:lnSpc>
                <a:spcPct val="80000"/>
              </a:lnSpc>
            </a:pPr>
            <a:r>
              <a:rPr lang="en-US" altLang="en-US" sz="2400" dirty="0" smtClean="0"/>
              <a:t>They are called RDBMS (relational database management systems). </a:t>
            </a:r>
          </a:p>
          <a:p>
            <a:pPr eaLnBrk="1" hangingPunct="1">
              <a:lnSpc>
                <a:spcPct val="80000"/>
              </a:lnSpc>
            </a:pPr>
            <a:endParaRPr lang="en-US" altLang="en-US" sz="2400" dirty="0" smtClean="0"/>
          </a:p>
          <a:p>
            <a:pPr eaLnBrk="1" hangingPunct="1">
              <a:lnSpc>
                <a:spcPct val="80000"/>
              </a:lnSpc>
            </a:pPr>
            <a:r>
              <a:rPr lang="en-US" altLang="en-US" sz="2400" dirty="0" smtClean="0"/>
              <a:t>The handle the data storage, indexing, logging, tracking and security.  They have a very fine-grained way of granting permissions to users at the level of commands that may be used.</a:t>
            </a:r>
          </a:p>
          <a:p>
            <a:pPr lvl="1">
              <a:lnSpc>
                <a:spcPct val="80000"/>
              </a:lnSpc>
            </a:pPr>
            <a:r>
              <a:rPr lang="en-US" altLang="en-US" sz="2000" dirty="0" smtClean="0"/>
              <a:t>Create a database</a:t>
            </a:r>
          </a:p>
          <a:p>
            <a:pPr lvl="1">
              <a:lnSpc>
                <a:spcPct val="80000"/>
              </a:lnSpc>
            </a:pPr>
            <a:r>
              <a:rPr lang="en-US" altLang="en-US" sz="2000" dirty="0" smtClean="0"/>
              <a:t>Create a table</a:t>
            </a:r>
          </a:p>
          <a:p>
            <a:pPr lvl="1">
              <a:lnSpc>
                <a:spcPct val="80000"/>
              </a:lnSpc>
            </a:pPr>
            <a:r>
              <a:rPr lang="en-US" altLang="en-US" sz="2000" dirty="0" smtClean="0"/>
              <a:t>Update or insert data</a:t>
            </a:r>
          </a:p>
          <a:p>
            <a:pPr lvl="1">
              <a:lnSpc>
                <a:spcPct val="80000"/>
              </a:lnSpc>
            </a:pPr>
            <a:r>
              <a:rPr lang="en-US" altLang="en-US" sz="2000" dirty="0" smtClean="0"/>
              <a:t>View certain tables</a:t>
            </a:r>
          </a:p>
          <a:p>
            <a:pPr lvl="1">
              <a:lnSpc>
                <a:spcPct val="80000"/>
              </a:lnSpc>
            </a:pPr>
            <a:r>
              <a:rPr lang="en-US" altLang="en-US" sz="2000" dirty="0" smtClean="0"/>
              <a:t>… </a:t>
            </a:r>
          </a:p>
          <a:p>
            <a:pPr eaLnBrk="1" hangingPunct="1">
              <a:lnSpc>
                <a:spcPct val="80000"/>
              </a:lnSpc>
            </a:pPr>
            <a:endParaRPr lang="en-US" altLang="en-US" sz="2400" dirty="0" smtClean="0"/>
          </a:p>
        </p:txBody>
      </p:sp>
    </p:spTree>
    <p:extLst>
      <p:ext uri="{BB962C8B-B14F-4D97-AF65-F5344CB8AC3E}">
        <p14:creationId xmlns:p14="http://schemas.microsoft.com/office/powerpoint/2010/main" val="3039007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Sqlite</a:t>
            </a:r>
            <a:r>
              <a:rPr lang="en-US" dirty="0" smtClean="0"/>
              <a:t> is a relational database, but relies solely on system level access control – read and write privileges, system login control</a:t>
            </a:r>
          </a:p>
          <a:p>
            <a:r>
              <a:rPr lang="en-US" dirty="0" smtClean="0"/>
              <a:t>A </a:t>
            </a:r>
            <a:r>
              <a:rPr lang="en-US" dirty="0" err="1" smtClean="0"/>
              <a:t>Sqlite</a:t>
            </a:r>
            <a:r>
              <a:rPr lang="en-US" dirty="0" smtClean="0"/>
              <a:t> database is a single file that is transportable</a:t>
            </a:r>
          </a:p>
          <a:p>
            <a:r>
              <a:rPr lang="en-US" dirty="0" err="1" smtClean="0"/>
              <a:t>Sqlite</a:t>
            </a:r>
            <a:r>
              <a:rPr lang="en-US" dirty="0" smtClean="0"/>
              <a:t> does not have a server running in the background waiting for clients to issue commands or queries, either locally or through network connections</a:t>
            </a:r>
            <a:endParaRPr lang="en-US" dirty="0"/>
          </a:p>
        </p:txBody>
      </p:sp>
    </p:spTree>
    <p:extLst>
      <p:ext uri="{BB962C8B-B14F-4D97-AF65-F5344CB8AC3E}">
        <p14:creationId xmlns:p14="http://schemas.microsoft.com/office/powerpoint/2010/main" val="1096866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4678</TotalTime>
  <Words>2732</Words>
  <Application>Microsoft Office PowerPoint</Application>
  <PresentationFormat>On-screen Show (4:3)</PresentationFormat>
  <Paragraphs>498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Databases and SQL</vt:lpstr>
      <vt:lpstr>Outline for next three lectures</vt:lpstr>
      <vt:lpstr>Outline for lecture today</vt:lpstr>
      <vt:lpstr>Database Basics </vt:lpstr>
      <vt:lpstr>PowerPoint Presentation</vt:lpstr>
      <vt:lpstr>Before we go to SQLite, let's try an interface to a relational database server - MySQL</vt:lpstr>
      <vt:lpstr>All Python database connections will behave like this example</vt:lpstr>
      <vt:lpstr>Relational Database vs. Relational Database Management System</vt:lpstr>
      <vt:lpstr>PowerPoint Presentation</vt:lpstr>
      <vt:lpstr>Relational Databases </vt:lpstr>
      <vt:lpstr>Tables</vt:lpstr>
      <vt:lpstr>PowerPoint Presentation</vt:lpstr>
      <vt:lpstr>Datatypes in many RDMSs</vt:lpstr>
      <vt:lpstr>PowerPoint Presentation</vt:lpstr>
      <vt:lpstr>PowerPoint Presentation</vt:lpstr>
      <vt:lpstr>Linux build</vt:lpstr>
      <vt:lpstr>FYI - GUI Clients</vt:lpstr>
      <vt:lpstr>PowerPoint Presentation</vt:lpstr>
      <vt:lpstr>PowerPoint Presentation</vt:lpstr>
      <vt:lpstr>Communicating with a Relational Database</vt:lpstr>
      <vt:lpstr>Command line client</vt:lpstr>
      <vt:lpstr>Let's try the Python Sqlite3 module</vt:lpstr>
      <vt:lpstr>How to see tables and schema info in Sqlite3 using SQL statements</vt:lpstr>
      <vt:lpstr>PowerPoint Presentation</vt:lpstr>
      <vt:lpstr>Declarative vs Imperative Language</vt:lpstr>
      <vt:lpstr>tutorialspoint Sqlite tutorial</vt:lpstr>
      <vt:lpstr>Select – builds a query</vt:lpstr>
      <vt:lpstr>(SELECT) Grouping / Aggregate commands</vt:lpstr>
      <vt:lpstr>“where” clause Predicate Operators I believe all of these are valid in Sqlite3 see: https://www.sqlite.org/lang_expr.html</vt:lpstr>
      <vt:lpstr>Examples of Operators</vt:lpstr>
      <vt:lpstr>Pfam examples</vt:lpstr>
      <vt:lpstr>Aliasing Column names</vt:lpstr>
      <vt:lpstr>INSERT</vt:lpstr>
      <vt:lpstr>INSERT Python Example</vt:lpstr>
      <vt:lpstr>Getting the column names from a query</vt:lpstr>
      <vt:lpstr>PowerPoint Presentation</vt:lpstr>
      <vt:lpstr>Inserting into a database using the Python Sqlite3 interface without hard-coding values</vt:lpstr>
      <vt:lpstr>Example</vt:lpstr>
      <vt:lpstr>DELETE</vt:lpstr>
      <vt:lpstr>Deleting All Rows</vt:lpstr>
      <vt:lpstr>Dropping a table </vt:lpstr>
      <vt:lpstr>Example</vt:lpstr>
      <vt:lpstr>Dropping a table</vt:lpstr>
      <vt:lpstr>Restoring the gene_ontology table from a copy of the database (table must not exist in order to create it)</vt:lpstr>
      <vt:lpstr>UPDATE</vt:lpstr>
      <vt:lpstr>Update – potential pitfalls (Spot the Problem!)</vt:lpstr>
      <vt:lpstr>Listings of Sqlite functions</vt:lpstr>
      <vt:lpstr>Grouping and Aggregation </vt:lpstr>
    </vt:vector>
  </TitlesOfParts>
  <Company>UM Medical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SQL</dc:title>
  <dc:creator>James Cavalcoli</dc:creator>
  <cp:lastModifiedBy>Jeffrey R. de Wet</cp:lastModifiedBy>
  <cp:revision>110</cp:revision>
  <dcterms:created xsi:type="dcterms:W3CDTF">2014-02-04T19:15:18Z</dcterms:created>
  <dcterms:modified xsi:type="dcterms:W3CDTF">2018-03-05T16:18:20Z</dcterms:modified>
</cp:coreProperties>
</file>