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83" r:id="rId2"/>
    <p:sldId id="260" r:id="rId3"/>
    <p:sldId id="261" r:id="rId4"/>
    <p:sldId id="284" r:id="rId5"/>
    <p:sldId id="258" r:id="rId6"/>
    <p:sldId id="259"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65" r:id="rId25"/>
    <p:sldId id="295" r:id="rId26"/>
    <p:sldId id="296" r:id="rId27"/>
    <p:sldId id="289" r:id="rId28"/>
    <p:sldId id="291" r:id="rId29"/>
    <p:sldId id="293" r:id="rId30"/>
    <p:sldId id="294" r:id="rId31"/>
    <p:sldId id="286" r:id="rId32"/>
    <p:sldId id="287" r:id="rId33"/>
    <p:sldId id="288" r:id="rId34"/>
    <p:sldId id="292" r:id="rId35"/>
    <p:sldId id="28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970" y="-91"/>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EEF00E-7E51-4C94-86F1-DC9F182118C8}" type="datetimeFigureOut">
              <a:rPr lang="en-US" smtClean="0"/>
              <a:t>3/6/2018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08AF06-237F-46A5-9019-C74D501D4325}" type="slidenum">
              <a:rPr lang="en-US" smtClean="0"/>
              <a:t>‹#›</a:t>
            </a:fld>
            <a:endParaRPr lang="en-US"/>
          </a:p>
        </p:txBody>
      </p:sp>
    </p:spTree>
    <p:extLst>
      <p:ext uri="{BB962C8B-B14F-4D97-AF65-F5344CB8AC3E}">
        <p14:creationId xmlns:p14="http://schemas.microsoft.com/office/powerpoint/2010/main" val="2143231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782EDA-F9C7-4B65-A4FD-08999E08AA9C}" type="slidenum">
              <a:rPr lang="en-US" smtClean="0"/>
              <a:t>1</a:t>
            </a:fld>
            <a:endParaRPr lang="en-US"/>
          </a:p>
        </p:txBody>
      </p:sp>
    </p:spTree>
    <p:extLst>
      <p:ext uri="{BB962C8B-B14F-4D97-AF65-F5344CB8AC3E}">
        <p14:creationId xmlns:p14="http://schemas.microsoft.com/office/powerpoint/2010/main" val="2058429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887F8C-4E5C-49A2-BF00-DD50AF56A296}"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96FE-8257-42AE-8466-104B1656B18E}" type="slidenum">
              <a:rPr lang="en-US" smtClean="0"/>
              <a:t>‹#›</a:t>
            </a:fld>
            <a:endParaRPr lang="en-US"/>
          </a:p>
        </p:txBody>
      </p:sp>
    </p:spTree>
    <p:extLst>
      <p:ext uri="{BB962C8B-B14F-4D97-AF65-F5344CB8AC3E}">
        <p14:creationId xmlns:p14="http://schemas.microsoft.com/office/powerpoint/2010/main" val="2758327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887F8C-4E5C-49A2-BF00-DD50AF56A296}"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96FE-8257-42AE-8466-104B1656B18E}" type="slidenum">
              <a:rPr lang="en-US" smtClean="0"/>
              <a:t>‹#›</a:t>
            </a:fld>
            <a:endParaRPr lang="en-US"/>
          </a:p>
        </p:txBody>
      </p:sp>
    </p:spTree>
    <p:extLst>
      <p:ext uri="{BB962C8B-B14F-4D97-AF65-F5344CB8AC3E}">
        <p14:creationId xmlns:p14="http://schemas.microsoft.com/office/powerpoint/2010/main" val="4238951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887F8C-4E5C-49A2-BF00-DD50AF56A296}"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96FE-8257-42AE-8466-104B1656B18E}" type="slidenum">
              <a:rPr lang="en-US" smtClean="0"/>
              <a:t>‹#›</a:t>
            </a:fld>
            <a:endParaRPr lang="en-US"/>
          </a:p>
        </p:txBody>
      </p:sp>
    </p:spTree>
    <p:extLst>
      <p:ext uri="{BB962C8B-B14F-4D97-AF65-F5344CB8AC3E}">
        <p14:creationId xmlns:p14="http://schemas.microsoft.com/office/powerpoint/2010/main" val="906813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525963"/>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37F7F37-C7FF-4822-B57D-9D997D5DA0E0}" type="slidenum">
              <a:rPr lang="en-US"/>
              <a:pPr>
                <a:defRPr/>
              </a:pPr>
              <a:t>‹#›</a:t>
            </a:fld>
            <a:endParaRPr lang="en-US"/>
          </a:p>
        </p:txBody>
      </p:sp>
    </p:spTree>
    <p:extLst>
      <p:ext uri="{BB962C8B-B14F-4D97-AF65-F5344CB8AC3E}">
        <p14:creationId xmlns:p14="http://schemas.microsoft.com/office/powerpoint/2010/main" val="2180117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64E91E7-B905-49DC-BC7F-8EE38823FD03}" type="slidenum">
              <a:rPr lang="en-US"/>
              <a:pPr>
                <a:defRPr/>
              </a:pPr>
              <a:t>‹#›</a:t>
            </a:fld>
            <a:endParaRPr lang="en-US"/>
          </a:p>
        </p:txBody>
      </p:sp>
    </p:spTree>
    <p:extLst>
      <p:ext uri="{BB962C8B-B14F-4D97-AF65-F5344CB8AC3E}">
        <p14:creationId xmlns:p14="http://schemas.microsoft.com/office/powerpoint/2010/main" val="318810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lvl1pPr>
              <a:defRPr sz="3600"/>
            </a:lvl1p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16546718-A981-4B9D-8557-5230C79FF06B}" type="slidenum">
              <a:rPr lang="en-US"/>
              <a:pPr>
                <a:defRPr/>
              </a:pPr>
              <a:t>‹#›</a:t>
            </a:fld>
            <a:endParaRPr lang="en-US"/>
          </a:p>
        </p:txBody>
      </p:sp>
    </p:spTree>
    <p:extLst>
      <p:ext uri="{BB962C8B-B14F-4D97-AF65-F5344CB8AC3E}">
        <p14:creationId xmlns:p14="http://schemas.microsoft.com/office/powerpoint/2010/main" val="2491733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887F8C-4E5C-49A2-BF00-DD50AF56A296}"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96FE-8257-42AE-8466-104B1656B18E}" type="slidenum">
              <a:rPr lang="en-US" smtClean="0"/>
              <a:t>‹#›</a:t>
            </a:fld>
            <a:endParaRPr lang="en-US"/>
          </a:p>
        </p:txBody>
      </p:sp>
    </p:spTree>
    <p:extLst>
      <p:ext uri="{BB962C8B-B14F-4D97-AF65-F5344CB8AC3E}">
        <p14:creationId xmlns:p14="http://schemas.microsoft.com/office/powerpoint/2010/main" val="3393486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887F8C-4E5C-49A2-BF00-DD50AF56A296}"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96FE-8257-42AE-8466-104B1656B18E}" type="slidenum">
              <a:rPr lang="en-US" smtClean="0"/>
              <a:t>‹#›</a:t>
            </a:fld>
            <a:endParaRPr lang="en-US"/>
          </a:p>
        </p:txBody>
      </p:sp>
    </p:spTree>
    <p:extLst>
      <p:ext uri="{BB962C8B-B14F-4D97-AF65-F5344CB8AC3E}">
        <p14:creationId xmlns:p14="http://schemas.microsoft.com/office/powerpoint/2010/main" val="2777451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887F8C-4E5C-49A2-BF00-DD50AF56A296}"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796FE-8257-42AE-8466-104B1656B18E}" type="slidenum">
              <a:rPr lang="en-US" smtClean="0"/>
              <a:t>‹#›</a:t>
            </a:fld>
            <a:endParaRPr lang="en-US"/>
          </a:p>
        </p:txBody>
      </p:sp>
    </p:spTree>
    <p:extLst>
      <p:ext uri="{BB962C8B-B14F-4D97-AF65-F5344CB8AC3E}">
        <p14:creationId xmlns:p14="http://schemas.microsoft.com/office/powerpoint/2010/main" val="1498813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887F8C-4E5C-49A2-BF00-DD50AF56A296}" type="datetimeFigureOut">
              <a:rPr lang="en-US" smtClean="0"/>
              <a:t>3/6/2018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C796FE-8257-42AE-8466-104B1656B18E}" type="slidenum">
              <a:rPr lang="en-US" smtClean="0"/>
              <a:t>‹#›</a:t>
            </a:fld>
            <a:endParaRPr lang="en-US"/>
          </a:p>
        </p:txBody>
      </p:sp>
    </p:spTree>
    <p:extLst>
      <p:ext uri="{BB962C8B-B14F-4D97-AF65-F5344CB8AC3E}">
        <p14:creationId xmlns:p14="http://schemas.microsoft.com/office/powerpoint/2010/main" val="4156170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887F8C-4E5C-49A2-BF00-DD50AF56A296}" type="datetimeFigureOut">
              <a:rPr lang="en-US" smtClean="0"/>
              <a:t>3/6/2018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C796FE-8257-42AE-8466-104B1656B18E}" type="slidenum">
              <a:rPr lang="en-US" smtClean="0"/>
              <a:t>‹#›</a:t>
            </a:fld>
            <a:endParaRPr lang="en-US"/>
          </a:p>
        </p:txBody>
      </p:sp>
    </p:spTree>
    <p:extLst>
      <p:ext uri="{BB962C8B-B14F-4D97-AF65-F5344CB8AC3E}">
        <p14:creationId xmlns:p14="http://schemas.microsoft.com/office/powerpoint/2010/main" val="3082632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887F8C-4E5C-49A2-BF00-DD50AF56A296}" type="datetimeFigureOut">
              <a:rPr lang="en-US" smtClean="0"/>
              <a:t>3/6/2018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C796FE-8257-42AE-8466-104B1656B18E}" type="slidenum">
              <a:rPr lang="en-US" smtClean="0"/>
              <a:t>‹#›</a:t>
            </a:fld>
            <a:endParaRPr lang="en-US"/>
          </a:p>
        </p:txBody>
      </p:sp>
    </p:spTree>
    <p:extLst>
      <p:ext uri="{BB962C8B-B14F-4D97-AF65-F5344CB8AC3E}">
        <p14:creationId xmlns:p14="http://schemas.microsoft.com/office/powerpoint/2010/main" val="4073782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887F8C-4E5C-49A2-BF00-DD50AF56A296}"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796FE-8257-42AE-8466-104B1656B18E}" type="slidenum">
              <a:rPr lang="en-US" smtClean="0"/>
              <a:t>‹#›</a:t>
            </a:fld>
            <a:endParaRPr lang="en-US"/>
          </a:p>
        </p:txBody>
      </p:sp>
    </p:spTree>
    <p:extLst>
      <p:ext uri="{BB962C8B-B14F-4D97-AF65-F5344CB8AC3E}">
        <p14:creationId xmlns:p14="http://schemas.microsoft.com/office/powerpoint/2010/main" val="2334867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887F8C-4E5C-49A2-BF00-DD50AF56A296}"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796FE-8257-42AE-8466-104B1656B18E}" type="slidenum">
              <a:rPr lang="en-US" smtClean="0"/>
              <a:t>‹#›</a:t>
            </a:fld>
            <a:endParaRPr lang="en-US"/>
          </a:p>
        </p:txBody>
      </p:sp>
    </p:spTree>
    <p:extLst>
      <p:ext uri="{BB962C8B-B14F-4D97-AF65-F5344CB8AC3E}">
        <p14:creationId xmlns:p14="http://schemas.microsoft.com/office/powerpoint/2010/main" val="946081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887F8C-4E5C-49A2-BF00-DD50AF56A296}" type="datetimeFigureOut">
              <a:rPr lang="en-US" smtClean="0"/>
              <a:t>3/6/2018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C796FE-8257-42AE-8466-104B1656B18E}" type="slidenum">
              <a:rPr lang="en-US" smtClean="0"/>
              <a:t>‹#›</a:t>
            </a:fld>
            <a:endParaRPr lang="en-US"/>
          </a:p>
        </p:txBody>
      </p:sp>
    </p:spTree>
    <p:extLst>
      <p:ext uri="{BB962C8B-B14F-4D97-AF65-F5344CB8AC3E}">
        <p14:creationId xmlns:p14="http://schemas.microsoft.com/office/powerpoint/2010/main" val="1651431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sqlite.org/datatype3.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dev.mysql.com/doc/refman/5.5/en/alter-table.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tutorialspoint.com/sqlite/sqlite_alter_command.htm" TargetMode="External"/><Relationship Id="rId2" Type="http://schemas.openxmlformats.org/officeDocument/2006/relationships/hyperlink" Target="https://www.sqlite.org/lang_altertabl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en.wikipedia.org/wiki/Edgar_F._Cod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Databases and SQL II</a:t>
            </a:r>
          </a:p>
        </p:txBody>
      </p:sp>
      <p:sp>
        <p:nvSpPr>
          <p:cNvPr id="2051" name="Rectangle 3"/>
          <p:cNvSpPr>
            <a:spLocks noGrp="1" noChangeArrowheads="1"/>
          </p:cNvSpPr>
          <p:nvPr>
            <p:ph type="subTitle" idx="1"/>
          </p:nvPr>
        </p:nvSpPr>
        <p:spPr/>
        <p:txBody>
          <a:bodyPr/>
          <a:lstStyle/>
          <a:p>
            <a:pPr eaLnBrk="1" hangingPunct="1"/>
            <a:r>
              <a:rPr lang="en-US" altLang="en-US" dirty="0" smtClean="0"/>
              <a:t>Jeffrey R. de Wet</a:t>
            </a:r>
          </a:p>
          <a:p>
            <a:pPr eaLnBrk="1" hangingPunct="1"/>
            <a:r>
              <a:rPr lang="en-US" altLang="en-US" dirty="0" smtClean="0"/>
              <a:t>Winter 2018</a:t>
            </a:r>
          </a:p>
        </p:txBody>
      </p:sp>
    </p:spTree>
    <p:extLst>
      <p:ext uri="{BB962C8B-B14F-4D97-AF65-F5344CB8AC3E}">
        <p14:creationId xmlns:p14="http://schemas.microsoft.com/office/powerpoint/2010/main" val="3706063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Normal Forms (theory)</a:t>
            </a:r>
          </a:p>
        </p:txBody>
      </p:sp>
      <p:sp>
        <p:nvSpPr>
          <p:cNvPr id="6147" name="Rectangle 3"/>
          <p:cNvSpPr>
            <a:spLocks noGrp="1" noChangeArrowheads="1"/>
          </p:cNvSpPr>
          <p:nvPr>
            <p:ph type="body" idx="1"/>
          </p:nvPr>
        </p:nvSpPr>
        <p:spPr/>
        <p:txBody>
          <a:bodyPr/>
          <a:lstStyle/>
          <a:p>
            <a:pPr eaLnBrk="1" hangingPunct="1">
              <a:lnSpc>
                <a:spcPct val="90000"/>
              </a:lnSpc>
            </a:pPr>
            <a:r>
              <a:rPr lang="en-US" altLang="en-US" sz="2400" smtClean="0"/>
              <a:t>The </a:t>
            </a:r>
            <a:r>
              <a:rPr lang="en-US" altLang="en-US" sz="2400" b="1" smtClean="0"/>
              <a:t>First Normal Form (1NF)</a:t>
            </a:r>
            <a:r>
              <a:rPr lang="en-US" altLang="en-US" sz="2400" smtClean="0"/>
              <a:t> addresses the structure of an isolated table</a:t>
            </a:r>
          </a:p>
          <a:p>
            <a:pPr eaLnBrk="1" hangingPunct="1">
              <a:lnSpc>
                <a:spcPct val="90000"/>
              </a:lnSpc>
            </a:pPr>
            <a:r>
              <a:rPr lang="en-US" altLang="en-US" sz="2400" smtClean="0"/>
              <a:t>The </a:t>
            </a:r>
            <a:r>
              <a:rPr lang="en-US" altLang="en-US" sz="2400" b="1" smtClean="0"/>
              <a:t>Second (2NF)</a:t>
            </a:r>
            <a:r>
              <a:rPr lang="en-US" altLang="en-US" sz="2400" smtClean="0"/>
              <a:t>, </a:t>
            </a:r>
            <a:r>
              <a:rPr lang="en-US" altLang="en-US" sz="2400" b="1" smtClean="0"/>
              <a:t>Third (3NF)</a:t>
            </a:r>
            <a:r>
              <a:rPr lang="en-US" altLang="en-US" sz="2400" smtClean="0"/>
              <a:t> (and Boyce-Codd (BCNF) Normal Forms), address one-to-one and one-to-many relationships.</a:t>
            </a:r>
          </a:p>
          <a:p>
            <a:pPr eaLnBrk="1" hangingPunct="1">
              <a:lnSpc>
                <a:spcPct val="90000"/>
              </a:lnSpc>
            </a:pPr>
            <a:r>
              <a:rPr lang="en-US" altLang="en-US" sz="2400" smtClean="0"/>
              <a:t>The </a:t>
            </a:r>
            <a:r>
              <a:rPr lang="en-US" altLang="en-US" sz="2400" b="1" smtClean="0"/>
              <a:t>Fourth (4NF)</a:t>
            </a:r>
            <a:r>
              <a:rPr lang="en-US" altLang="en-US" sz="2400" smtClean="0"/>
              <a:t> and </a:t>
            </a:r>
            <a:r>
              <a:rPr lang="en-US" altLang="en-US" sz="2400" b="1" smtClean="0"/>
              <a:t>Fifth (5NF) Normal Forms</a:t>
            </a:r>
            <a:r>
              <a:rPr lang="en-US" altLang="en-US" sz="2400" smtClean="0"/>
              <a:t> deal with many-to-many relationships.</a:t>
            </a:r>
          </a:p>
          <a:p>
            <a:pPr eaLnBrk="1" hangingPunct="1">
              <a:lnSpc>
                <a:spcPct val="90000"/>
              </a:lnSpc>
              <a:buFontTx/>
              <a:buNone/>
            </a:pPr>
            <a:endParaRPr lang="en-US" altLang="en-US" sz="2400" smtClean="0"/>
          </a:p>
          <a:p>
            <a:pPr eaLnBrk="1" hangingPunct="1">
              <a:lnSpc>
                <a:spcPct val="90000"/>
              </a:lnSpc>
              <a:buFontTx/>
              <a:buNone/>
            </a:pPr>
            <a:r>
              <a:rPr lang="en-US" altLang="en-US" sz="2400" smtClean="0"/>
              <a:t>	These Normal Forms form a hierarchy in such a way that a schema in a higher normal form automatically fulfills all the criteria for all of the lower Normal Forms.  </a:t>
            </a:r>
          </a:p>
        </p:txBody>
      </p:sp>
    </p:spTree>
    <p:extLst>
      <p:ext uri="{BB962C8B-B14F-4D97-AF65-F5344CB8AC3E}">
        <p14:creationId xmlns:p14="http://schemas.microsoft.com/office/powerpoint/2010/main" val="1600215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304800"/>
            <a:ext cx="8229600" cy="1143000"/>
          </a:xfrm>
        </p:spPr>
        <p:txBody>
          <a:bodyPr/>
          <a:lstStyle/>
          <a:p>
            <a:pPr eaLnBrk="1" hangingPunct="1"/>
            <a:r>
              <a:rPr lang="en-US" altLang="en-US" dirty="0" smtClean="0"/>
              <a:t>First Normal (1NF)</a:t>
            </a:r>
          </a:p>
        </p:txBody>
      </p:sp>
      <p:sp>
        <p:nvSpPr>
          <p:cNvPr id="7171" name="Rectangle 5"/>
          <p:cNvSpPr>
            <a:spLocks noChangeArrowheads="1"/>
          </p:cNvSpPr>
          <p:nvPr/>
        </p:nvSpPr>
        <p:spPr bwMode="auto">
          <a:xfrm>
            <a:off x="1281113" y="2590800"/>
            <a:ext cx="12906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cs typeface="Times New Roman" pitchFamily="18" charset="0"/>
              </a:rPr>
              <a:t>NOT in 1NF</a:t>
            </a:r>
            <a:endParaRPr lang="en-US" altLang="en-US" sz="2400" b="1"/>
          </a:p>
        </p:txBody>
      </p:sp>
      <p:graphicFrame>
        <p:nvGraphicFramePr>
          <p:cNvPr id="13374" name="Group 62"/>
          <p:cNvGraphicFramePr>
            <a:graphicFrameLocks noGrp="1"/>
          </p:cNvGraphicFramePr>
          <p:nvPr/>
        </p:nvGraphicFramePr>
        <p:xfrm>
          <a:off x="2728913" y="3063875"/>
          <a:ext cx="4967287" cy="1006476"/>
        </p:xfrm>
        <a:graphic>
          <a:graphicData uri="http://schemas.openxmlformats.org/drawingml/2006/table">
            <a:tbl>
              <a:tblPr/>
              <a:tblGrid>
                <a:gridCol w="593725"/>
                <a:gridCol w="1720850"/>
                <a:gridCol w="2652712"/>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ID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Accession</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Info</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3200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NM_30661, NP_10937</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Homo sapiens, Chr 7, Symbol=HOXA3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54840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NM_017692, NP060162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Human, chr9, symbol APTX</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190" name="Rectangle 63"/>
          <p:cNvSpPr>
            <a:spLocks noChangeArrowheads="1"/>
          </p:cNvSpPr>
          <p:nvPr/>
        </p:nvSpPr>
        <p:spPr bwMode="auto">
          <a:xfrm>
            <a:off x="992188" y="4311650"/>
            <a:ext cx="882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cs typeface="Times New Roman" pitchFamily="18" charset="0"/>
              </a:rPr>
              <a:t>IN  1NF</a:t>
            </a:r>
            <a:endParaRPr lang="en-US" altLang="en-US" sz="2400" b="1"/>
          </a:p>
        </p:txBody>
      </p:sp>
      <p:graphicFrame>
        <p:nvGraphicFramePr>
          <p:cNvPr id="13477" name="Group 165"/>
          <p:cNvGraphicFramePr>
            <a:graphicFrameLocks noGrp="1"/>
          </p:cNvGraphicFramePr>
          <p:nvPr/>
        </p:nvGraphicFramePr>
        <p:xfrm>
          <a:off x="1289050" y="4800600"/>
          <a:ext cx="4014787" cy="1281114"/>
        </p:xfrm>
        <a:graphic>
          <a:graphicData uri="http://schemas.openxmlformats.org/drawingml/2006/table">
            <a:tbl>
              <a:tblPr/>
              <a:tblGrid>
                <a:gridCol w="733425"/>
                <a:gridCol w="763587"/>
                <a:gridCol w="1200150"/>
                <a:gridCol w="1317625"/>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Gene ID</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TaxonID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Gene Accession</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Protein Accession</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3200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9606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NM_030661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NP_109377</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54840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9606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NM_017692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NP_060162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6461</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10090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NM_003028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NP_003019</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218" name="Rectangle 166"/>
          <p:cNvSpPr>
            <a:spLocks noChangeArrowheads="1"/>
          </p:cNvSpPr>
          <p:nvPr/>
        </p:nvSpPr>
        <p:spPr bwMode="auto">
          <a:xfrm>
            <a:off x="0" y="5029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219" name="Text Box 168"/>
          <p:cNvSpPr txBox="1">
            <a:spLocks noChangeArrowheads="1"/>
          </p:cNvSpPr>
          <p:nvPr/>
        </p:nvSpPr>
        <p:spPr bwMode="auto">
          <a:xfrm>
            <a:off x="1143000" y="1524000"/>
            <a:ext cx="7169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dirty="0"/>
              <a:t>A table is in 1NF if all the entries are scalar-values (A single value per column/row) </a:t>
            </a:r>
          </a:p>
        </p:txBody>
      </p:sp>
      <p:sp>
        <p:nvSpPr>
          <p:cNvPr id="2" name="Rectangle 1"/>
          <p:cNvSpPr/>
          <p:nvPr/>
        </p:nvSpPr>
        <p:spPr>
          <a:xfrm>
            <a:off x="6019800" y="49530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dirty="0">
                <a:solidFill>
                  <a:schemeClr val="bg1">
                    <a:lumMod val="65000"/>
                  </a:schemeClr>
                </a:solidFill>
              </a:rPr>
              <a:t>Taxonomy Table</a:t>
            </a:r>
          </a:p>
        </p:txBody>
      </p:sp>
      <p:sp>
        <p:nvSpPr>
          <p:cNvPr id="10" name="Rectangle 9"/>
          <p:cNvSpPr/>
          <p:nvPr/>
        </p:nvSpPr>
        <p:spPr>
          <a:xfrm>
            <a:off x="6719888" y="5372100"/>
            <a:ext cx="1592262"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dirty="0">
                <a:solidFill>
                  <a:schemeClr val="bg1">
                    <a:lumMod val="65000"/>
                  </a:schemeClr>
                </a:solidFill>
              </a:rPr>
              <a:t>Gene location table</a:t>
            </a:r>
          </a:p>
        </p:txBody>
      </p:sp>
      <p:sp>
        <p:nvSpPr>
          <p:cNvPr id="3" name="Plus 2"/>
          <p:cNvSpPr/>
          <p:nvPr/>
        </p:nvSpPr>
        <p:spPr>
          <a:xfrm>
            <a:off x="5486400" y="5257800"/>
            <a:ext cx="457200" cy="4572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7618703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Second Normal (2NF)</a:t>
            </a:r>
          </a:p>
        </p:txBody>
      </p:sp>
      <p:sp>
        <p:nvSpPr>
          <p:cNvPr id="8195" name="Rectangle 3"/>
          <p:cNvSpPr>
            <a:spLocks noGrp="1" noChangeArrowheads="1"/>
          </p:cNvSpPr>
          <p:nvPr>
            <p:ph type="body" idx="1"/>
          </p:nvPr>
        </p:nvSpPr>
        <p:spPr/>
        <p:txBody>
          <a:bodyPr/>
          <a:lstStyle/>
          <a:p>
            <a:pPr eaLnBrk="1" hangingPunct="1"/>
            <a:r>
              <a:rPr lang="en-US" altLang="en-US" smtClean="0"/>
              <a:t>2NF and 3NF address the dependencies of the data in the table to the Keys of that table.	</a:t>
            </a:r>
          </a:p>
          <a:p>
            <a:pPr eaLnBrk="1" hangingPunct="1"/>
            <a:endParaRPr lang="en-US" altLang="en-US" smtClean="0"/>
          </a:p>
        </p:txBody>
      </p:sp>
    </p:spTree>
    <p:extLst>
      <p:ext uri="{BB962C8B-B14F-4D97-AF65-F5344CB8AC3E}">
        <p14:creationId xmlns:p14="http://schemas.microsoft.com/office/powerpoint/2010/main" val="2471419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2NF examples</a:t>
            </a:r>
          </a:p>
        </p:txBody>
      </p:sp>
      <p:sp>
        <p:nvSpPr>
          <p:cNvPr id="9219" name="Rectangle 52"/>
          <p:cNvSpPr>
            <a:spLocks noGrp="1" noChangeArrowheads="1"/>
          </p:cNvSpPr>
          <p:nvPr>
            <p:ph type="body" sz="half" idx="1"/>
          </p:nvPr>
        </p:nvSpPr>
        <p:spPr/>
        <p:txBody>
          <a:bodyPr/>
          <a:lstStyle/>
          <a:p>
            <a:pPr eaLnBrk="1" hangingPunct="1"/>
            <a:r>
              <a:rPr lang="en-US" altLang="en-US" sz="2000" smtClean="0"/>
              <a:t>2NF and 3NF address the dependencies of the data in the table to the Keys of that table. </a:t>
            </a:r>
          </a:p>
          <a:p>
            <a:pPr eaLnBrk="1" hangingPunct="1"/>
            <a:endParaRPr lang="en-US" altLang="en-US" sz="2000" smtClean="0"/>
          </a:p>
          <a:p>
            <a:pPr eaLnBrk="1" hangingPunct="1"/>
            <a:r>
              <a:rPr lang="en-US" altLang="en-US" sz="2000" smtClean="0"/>
              <a:t>To satisfy criteria for 2NF, When a table has a composite key, the data in that table must depend on the ENTIRE Key, not just 1 element.</a:t>
            </a:r>
          </a:p>
        </p:txBody>
      </p:sp>
      <p:graphicFrame>
        <p:nvGraphicFramePr>
          <p:cNvPr id="20530" name="Group 50"/>
          <p:cNvGraphicFramePr>
            <a:graphicFrameLocks noGrp="1"/>
          </p:cNvGraphicFramePr>
          <p:nvPr>
            <p:ph type="clipArt" sz="half" idx="2"/>
          </p:nvPr>
        </p:nvGraphicFramePr>
        <p:xfrm>
          <a:off x="5638800" y="1676400"/>
          <a:ext cx="2971800" cy="3429003"/>
        </p:xfrm>
        <a:graphic>
          <a:graphicData uri="http://schemas.openxmlformats.org/drawingml/2006/table">
            <a:tbl>
              <a:tblPr/>
              <a:tblGrid>
                <a:gridCol w="2971800"/>
              </a:tblGrid>
              <a:tr h="411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ExperimentID  - PK</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7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GeneID - PK</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ExptDescription</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ExpDate</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76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GeneExpressionLevel</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Gene Name</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7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Gene Description</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P-Value</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913281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639" name="Group 87"/>
          <p:cNvGraphicFramePr>
            <a:graphicFrameLocks noGrp="1"/>
          </p:cNvGraphicFramePr>
          <p:nvPr/>
        </p:nvGraphicFramePr>
        <p:xfrm>
          <a:off x="838200" y="1981200"/>
          <a:ext cx="2819400" cy="1828801"/>
        </p:xfrm>
        <a:graphic>
          <a:graphicData uri="http://schemas.openxmlformats.org/drawingml/2006/table">
            <a:tbl>
              <a:tblPr/>
              <a:tblGrid>
                <a:gridCol w="2819400"/>
              </a:tblGrid>
              <a:tr h="4572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ExperimentID</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8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GeneID</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5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GeneExpressionLevel</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P-Value</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3599" name="Group 47"/>
          <p:cNvGraphicFramePr>
            <a:graphicFrameLocks noGrp="1"/>
          </p:cNvGraphicFramePr>
          <p:nvPr/>
        </p:nvGraphicFramePr>
        <p:xfrm>
          <a:off x="5181600" y="2438400"/>
          <a:ext cx="2362200" cy="1374776"/>
        </p:xfrm>
        <a:graphic>
          <a:graphicData uri="http://schemas.openxmlformats.org/drawingml/2006/table">
            <a:tbl>
              <a:tblPr/>
              <a:tblGrid>
                <a:gridCol w="2362200"/>
              </a:tblGrid>
              <a:tr h="458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ExperimentID</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ExptDescription</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8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ExpDate</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3638" name="Group 86"/>
          <p:cNvGraphicFramePr>
            <a:graphicFrameLocks noGrp="1"/>
          </p:cNvGraphicFramePr>
          <p:nvPr/>
        </p:nvGraphicFramePr>
        <p:xfrm>
          <a:off x="3352800" y="4495800"/>
          <a:ext cx="2362200" cy="1371601"/>
        </p:xfrm>
        <a:graphic>
          <a:graphicData uri="http://schemas.openxmlformats.org/drawingml/2006/table">
            <a:tbl>
              <a:tblPr/>
              <a:tblGrid>
                <a:gridCol w="2362200"/>
              </a:tblGrid>
              <a:tr h="455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GeneID</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Gene Name</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8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Gene Description</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274" name="Rectangle 90"/>
          <p:cNvSpPr>
            <a:spLocks noGrp="1" noChangeArrowheads="1"/>
          </p:cNvSpPr>
          <p:nvPr>
            <p:ph type="title"/>
          </p:nvPr>
        </p:nvSpPr>
        <p:spPr/>
        <p:txBody>
          <a:bodyPr/>
          <a:lstStyle/>
          <a:p>
            <a:pPr eaLnBrk="1" hangingPunct="1"/>
            <a:r>
              <a:rPr lang="en-US" altLang="en-US" smtClean="0"/>
              <a:t>2NF Resolved</a:t>
            </a:r>
          </a:p>
        </p:txBody>
      </p:sp>
      <p:cxnSp>
        <p:nvCxnSpPr>
          <p:cNvPr id="10275" name="AutoShape 92"/>
          <p:cNvCxnSpPr>
            <a:cxnSpLocks noChangeShapeType="1"/>
          </p:cNvCxnSpPr>
          <p:nvPr/>
        </p:nvCxnSpPr>
        <p:spPr bwMode="auto">
          <a:xfrm rot="5400000" flipH="1">
            <a:off x="1181894" y="2324894"/>
            <a:ext cx="1827212" cy="2514600"/>
          </a:xfrm>
          <a:prstGeom prst="bentConnector4">
            <a:avLst>
              <a:gd name="adj1" fmla="val 18676"/>
              <a:gd name="adj2" fmla="val 109093"/>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0276" name="AutoShape 93"/>
          <p:cNvCxnSpPr>
            <a:cxnSpLocks noChangeShapeType="1"/>
          </p:cNvCxnSpPr>
          <p:nvPr/>
        </p:nvCxnSpPr>
        <p:spPr bwMode="auto">
          <a:xfrm rot="5400000" flipH="1">
            <a:off x="4191000" y="1447800"/>
            <a:ext cx="457200" cy="1524000"/>
          </a:xfrm>
          <a:prstGeom prst="bentConnector3">
            <a:avLst>
              <a:gd name="adj1" fmla="val 143398"/>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030907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Third Normal (3NF)</a:t>
            </a:r>
          </a:p>
        </p:txBody>
      </p:sp>
      <p:sp>
        <p:nvSpPr>
          <p:cNvPr id="11267" name="Rectangle 3"/>
          <p:cNvSpPr>
            <a:spLocks noGrp="1" noChangeArrowheads="1"/>
          </p:cNvSpPr>
          <p:nvPr>
            <p:ph type="body" sz="half" idx="1"/>
          </p:nvPr>
        </p:nvSpPr>
        <p:spPr>
          <a:xfrm>
            <a:off x="457200" y="1600200"/>
            <a:ext cx="4038600" cy="2819400"/>
          </a:xfrm>
        </p:spPr>
        <p:txBody>
          <a:bodyPr/>
          <a:lstStyle/>
          <a:p>
            <a:pPr eaLnBrk="1" hangingPunct="1"/>
            <a:r>
              <a:rPr lang="en-US" altLang="en-US" sz="2800" smtClean="0"/>
              <a:t>For 3NF, it must comply with 2NF and a relationship must depend solely on the key and not any other non-key field.</a:t>
            </a:r>
          </a:p>
        </p:txBody>
      </p:sp>
      <p:graphicFrame>
        <p:nvGraphicFramePr>
          <p:cNvPr id="25645" name="Group 45"/>
          <p:cNvGraphicFramePr>
            <a:graphicFrameLocks noGrp="1"/>
          </p:cNvGraphicFramePr>
          <p:nvPr>
            <p:ph sz="half" idx="2"/>
          </p:nvPr>
        </p:nvGraphicFramePr>
        <p:xfrm>
          <a:off x="5791200" y="1600200"/>
          <a:ext cx="2514600" cy="2978150"/>
        </p:xfrm>
        <a:graphic>
          <a:graphicData uri="http://schemas.openxmlformats.org/drawingml/2006/table">
            <a:tbl>
              <a:tblPr/>
              <a:tblGrid>
                <a:gridCol w="2514600"/>
              </a:tblGrid>
              <a:tr h="4348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Arial" charset="0"/>
                          <a:ea typeface="Times New Roman" pitchFamily="18" charset="0"/>
                          <a:cs typeface="Arial" charset="0"/>
                        </a:rPr>
                        <a:t>GeneID</a:t>
                      </a:r>
                      <a:endParaRPr kumimoji="0" lang="en-US" sz="28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64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TaxID</a:t>
                      </a:r>
                      <a:endParaRPr kumimoji="0" lang="en-US" sz="28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48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rPr>
                        <a:t>Genus</a:t>
                      </a:r>
                      <a:endParaRPr kumimoji="0" lang="en-US" sz="28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48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rPr>
                        <a:t>Species</a:t>
                      </a:r>
                      <a:endParaRPr kumimoji="0" lang="en-US" sz="28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48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Gene Name</a:t>
                      </a:r>
                      <a:endParaRPr kumimoji="0" lang="en-US" sz="28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64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Gene Description</a:t>
                      </a:r>
                      <a:endParaRPr kumimoji="0" lang="en-US" sz="28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rPr>
                        <a:t>Gene Sequence</a:t>
                      </a:r>
                      <a:endParaRPr kumimoji="0" lang="en-US" sz="28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1286" name="Text Box 46"/>
          <p:cNvSpPr txBox="1">
            <a:spLocks noChangeArrowheads="1"/>
          </p:cNvSpPr>
          <p:nvPr/>
        </p:nvSpPr>
        <p:spPr bwMode="auto">
          <a:xfrm>
            <a:off x="441325" y="4989513"/>
            <a:ext cx="794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1287" name="Text Box 48"/>
          <p:cNvSpPr txBox="1">
            <a:spLocks noChangeArrowheads="1"/>
          </p:cNvSpPr>
          <p:nvPr/>
        </p:nvSpPr>
        <p:spPr bwMode="auto">
          <a:xfrm>
            <a:off x="228600" y="4953000"/>
            <a:ext cx="8610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t>The problem here is that Genus and Species are fields that are not dependent on the GeneID. If you want to update a Genus or Species Name, you have to update all gene records. </a:t>
            </a:r>
          </a:p>
        </p:txBody>
      </p:sp>
    </p:spTree>
    <p:extLst>
      <p:ext uri="{BB962C8B-B14F-4D97-AF65-F5344CB8AC3E}">
        <p14:creationId xmlns:p14="http://schemas.microsoft.com/office/powerpoint/2010/main" val="21902123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smtClean="0"/>
              <a:t>3NF resolved</a:t>
            </a:r>
          </a:p>
        </p:txBody>
      </p:sp>
      <p:graphicFrame>
        <p:nvGraphicFramePr>
          <p:cNvPr id="5" name="Group 45"/>
          <p:cNvGraphicFramePr>
            <a:graphicFrameLocks noGrp="1"/>
          </p:cNvGraphicFramePr>
          <p:nvPr>
            <p:ph sz="half" idx="2"/>
          </p:nvPr>
        </p:nvGraphicFramePr>
        <p:xfrm>
          <a:off x="1600200" y="2057400"/>
          <a:ext cx="2514600" cy="2108202"/>
        </p:xfrm>
        <a:graphic>
          <a:graphicData uri="http://schemas.openxmlformats.org/drawingml/2006/table">
            <a:tbl>
              <a:tblPr/>
              <a:tblGrid>
                <a:gridCol w="2514600"/>
              </a:tblGrid>
              <a:tr h="434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Arial" charset="0"/>
                          <a:ea typeface="Times New Roman" pitchFamily="18" charset="0"/>
                          <a:cs typeface="Arial" charset="0"/>
                        </a:rPr>
                        <a:t>GeneID</a:t>
                      </a:r>
                      <a:endParaRPr kumimoji="0" lang="en-US" sz="28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64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ea typeface="Times New Roman" pitchFamily="18" charset="0"/>
                          <a:cs typeface="Arial" charset="0"/>
                        </a:rPr>
                        <a:t>TaxID</a:t>
                      </a:r>
                      <a:endParaRPr kumimoji="0" lang="en-US" sz="28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4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rPr>
                        <a:t>Gene Name</a:t>
                      </a:r>
                      <a:endParaRPr kumimoji="0" lang="en-US" sz="28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64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Gene Description</a:t>
                      </a:r>
                      <a:endParaRPr kumimoji="0" lang="en-US" sz="28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rPr>
                        <a:t>Gene Sequence</a:t>
                      </a:r>
                      <a:endParaRPr kumimoji="0" lang="en-US" sz="28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6" name="Group 45"/>
          <p:cNvGraphicFramePr>
            <a:graphicFrameLocks/>
          </p:cNvGraphicFramePr>
          <p:nvPr/>
        </p:nvGraphicFramePr>
        <p:xfrm>
          <a:off x="5943600" y="2971800"/>
          <a:ext cx="2514600" cy="1673225"/>
        </p:xfrm>
        <a:graphic>
          <a:graphicData uri="http://schemas.openxmlformats.org/drawingml/2006/table">
            <a:tbl>
              <a:tblPr/>
              <a:tblGrid>
                <a:gridCol w="2514600"/>
              </a:tblGrid>
              <a:tr h="4363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Arial" charset="0"/>
                          <a:ea typeface="Times New Roman" pitchFamily="18" charset="0"/>
                          <a:cs typeface="Arial" charset="0"/>
                        </a:rPr>
                        <a:t>TaxID</a:t>
                      </a:r>
                      <a:endParaRPr kumimoji="0" lang="en-US" sz="2800" b="1" i="0" u="none" strike="noStrike" cap="none" normalizeH="0" baseline="0" dirty="0" smtClean="0">
                        <a:ln>
                          <a:noFill/>
                        </a:ln>
                        <a:solidFill>
                          <a:schemeClr val="tx1"/>
                        </a:solidFill>
                        <a:effectLst/>
                        <a:latin typeface="Arial" charset="0"/>
                        <a:ea typeface="Times New Roman" pitchFamily="18" charset="0"/>
                        <a:cs typeface="Arial" charset="0"/>
                      </a:endParaRP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47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rPr>
                        <a:t>Genus</a:t>
                      </a: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63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rPr>
                        <a:t>Species</a:t>
                      </a:r>
                      <a:endParaRPr kumimoji="0" lang="en-US" sz="28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rPr>
                        <a:t>Common Name</a:t>
                      </a:r>
                      <a:endParaRPr kumimoji="0" lang="en-US" sz="28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cxnSp>
        <p:nvCxnSpPr>
          <p:cNvPr id="8" name="Elbow Connector 7"/>
          <p:cNvCxnSpPr/>
          <p:nvPr/>
        </p:nvCxnSpPr>
        <p:spPr>
          <a:xfrm rot="10800000">
            <a:off x="4114800" y="2667000"/>
            <a:ext cx="1828800" cy="5334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126797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hangingPunct="1"/>
            <a:r>
              <a:rPr lang="en-US" altLang="en-US" sz="4000" smtClean="0"/>
              <a:t>Normalization Oath</a:t>
            </a:r>
            <a:br>
              <a:rPr lang="en-US" altLang="en-US" sz="4000" smtClean="0"/>
            </a:br>
            <a:r>
              <a:rPr lang="en-US" altLang="en-US" sz="4000" smtClean="0"/>
              <a:t>(aka Codd’s Rule)</a:t>
            </a:r>
          </a:p>
        </p:txBody>
      </p:sp>
      <p:sp>
        <p:nvSpPr>
          <p:cNvPr id="27652" name="Rectangle 4"/>
          <p:cNvSpPr>
            <a:spLocks noChangeArrowheads="1"/>
          </p:cNvSpPr>
          <p:nvPr/>
        </p:nvSpPr>
        <p:spPr bwMode="auto">
          <a:xfrm>
            <a:off x="990600" y="2743200"/>
            <a:ext cx="7242175" cy="2041525"/>
          </a:xfrm>
          <a:prstGeom prst="rect">
            <a:avLst/>
          </a:prstGeom>
          <a:noFill/>
          <a:ln w="9525">
            <a:noFill/>
            <a:miter lim="800000"/>
            <a:headEnd/>
            <a:tailEnd/>
          </a:ln>
          <a:effectLst/>
        </p:spPr>
        <p:txBody>
          <a:bodyPr wrap="none" anchor="ctr">
            <a:spAutoFit/>
          </a:bodyPr>
          <a:lstStyle/>
          <a:p>
            <a:pPr algn="ctr">
              <a:defRPr/>
            </a:pPr>
            <a:r>
              <a:rPr lang="en-US" sz="3200" i="1">
                <a:solidFill>
                  <a:schemeClr val="accent2"/>
                </a:solidFill>
                <a:effectLst>
                  <a:outerShdw blurRad="38100" dist="38100" dir="2700000" algn="tl">
                    <a:srgbClr val="C0C0C0"/>
                  </a:outerShdw>
                </a:effectLst>
              </a:rPr>
              <a:t>Every field in a record must depend on </a:t>
            </a:r>
          </a:p>
          <a:p>
            <a:pPr algn="ctr">
              <a:defRPr/>
            </a:pPr>
            <a:r>
              <a:rPr lang="en-US" sz="3200" i="1">
                <a:solidFill>
                  <a:schemeClr val="accent2"/>
                </a:solidFill>
                <a:effectLst>
                  <a:outerShdw blurRad="38100" dist="38100" dir="2700000" algn="tl">
                    <a:srgbClr val="C0C0C0"/>
                  </a:outerShdw>
                </a:effectLst>
              </a:rPr>
              <a:t>The Key (1NF), the Whole Key (2NF),</a:t>
            </a:r>
            <a:endParaRPr lang="en-US" sz="3200">
              <a:solidFill>
                <a:schemeClr val="accent2"/>
              </a:solidFill>
              <a:effectLst>
                <a:outerShdw blurRad="38100" dist="38100" dir="2700000" algn="tl">
                  <a:srgbClr val="C0C0C0"/>
                </a:outerShdw>
              </a:effectLst>
            </a:endParaRPr>
          </a:p>
          <a:p>
            <a:pPr algn="ctr">
              <a:defRPr/>
            </a:pPr>
            <a:r>
              <a:rPr lang="en-US" sz="3200" i="1">
                <a:solidFill>
                  <a:schemeClr val="accent2"/>
                </a:solidFill>
                <a:effectLst>
                  <a:outerShdw blurRad="38100" dist="38100" dir="2700000" algn="tl">
                    <a:srgbClr val="C0C0C0"/>
                  </a:outerShdw>
                </a:effectLst>
              </a:rPr>
              <a:t> and Nothing But The Key (3NF), </a:t>
            </a:r>
          </a:p>
          <a:p>
            <a:pPr algn="ctr">
              <a:defRPr/>
            </a:pPr>
            <a:r>
              <a:rPr lang="en-US" sz="3200" i="1">
                <a:solidFill>
                  <a:schemeClr val="accent2"/>
                </a:solidFill>
                <a:effectLst>
                  <a:outerShdw blurRad="38100" dist="38100" dir="2700000" algn="tl">
                    <a:srgbClr val="C0C0C0"/>
                  </a:outerShdw>
                </a:effectLst>
              </a:rPr>
              <a:t>so help me Codd.</a:t>
            </a:r>
          </a:p>
        </p:txBody>
      </p:sp>
    </p:spTree>
    <p:extLst>
      <p:ext uri="{BB962C8B-B14F-4D97-AF65-F5344CB8AC3E}">
        <p14:creationId xmlns:p14="http://schemas.microsoft.com/office/powerpoint/2010/main" val="42498458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eaLnBrk="1" hangingPunct="1"/>
            <a:r>
              <a:rPr lang="en-US" altLang="en-US" sz="4000" smtClean="0"/>
              <a:t>Final stages of Normalization	</a:t>
            </a:r>
            <a:br>
              <a:rPr lang="en-US" altLang="en-US" sz="4000" smtClean="0"/>
            </a:br>
            <a:r>
              <a:rPr lang="en-US" altLang="en-US" sz="4000" smtClean="0"/>
              <a:t>Fourth and Fifth Normal Forms</a:t>
            </a:r>
          </a:p>
        </p:txBody>
      </p:sp>
      <p:sp>
        <p:nvSpPr>
          <p:cNvPr id="14339" name="Rectangle 3"/>
          <p:cNvSpPr>
            <a:spLocks noGrp="1" noChangeArrowheads="1"/>
          </p:cNvSpPr>
          <p:nvPr>
            <p:ph type="body" idx="1"/>
          </p:nvPr>
        </p:nvSpPr>
        <p:spPr/>
        <p:txBody>
          <a:bodyPr/>
          <a:lstStyle/>
          <a:p>
            <a:pPr eaLnBrk="1" hangingPunct="1"/>
            <a:r>
              <a:rPr lang="en-US" altLang="en-US" sz="2400" dirty="0" smtClean="0"/>
              <a:t>These Many to Many relationship (higher order normalization) </a:t>
            </a:r>
          </a:p>
          <a:p>
            <a:pPr lvl="1" eaLnBrk="1" hangingPunct="1"/>
            <a:r>
              <a:rPr lang="en-US" altLang="en-US" sz="2000" dirty="0" smtClean="0"/>
              <a:t>Most Biological / Scientific databases contain a lot of “Many to Many” relationships.</a:t>
            </a:r>
          </a:p>
          <a:p>
            <a:pPr lvl="1" eaLnBrk="1" hangingPunct="1"/>
            <a:r>
              <a:rPr lang="en-US" altLang="en-US" sz="2000" dirty="0" smtClean="0"/>
              <a:t>normally expressed through cross-reference tables.  </a:t>
            </a:r>
          </a:p>
          <a:p>
            <a:pPr eaLnBrk="1" hangingPunct="1"/>
            <a:endParaRPr lang="en-US" altLang="en-US" sz="2400" dirty="0" smtClean="0"/>
          </a:p>
          <a:p>
            <a:pPr eaLnBrk="1" hangingPunct="1"/>
            <a:r>
              <a:rPr lang="en-US" altLang="en-US" sz="2400" dirty="0" smtClean="0"/>
              <a:t>For Example: </a:t>
            </a:r>
          </a:p>
          <a:p>
            <a:pPr lvl="1"/>
            <a:r>
              <a:rPr lang="en-US" altLang="en-US" sz="2000" dirty="0" smtClean="0"/>
              <a:t>A cell type will express many genes &amp; a gene may be expressed in many cell types</a:t>
            </a:r>
          </a:p>
          <a:p>
            <a:pPr lvl="1"/>
            <a:r>
              <a:rPr lang="en-US" altLang="en-US" sz="2000" dirty="0" smtClean="0"/>
              <a:t>An enzyme may have multiple substrates &amp; organic molecules may be substrates for multiple enzymes</a:t>
            </a:r>
          </a:p>
        </p:txBody>
      </p:sp>
    </p:spTree>
    <p:extLst>
      <p:ext uri="{BB962C8B-B14F-4D97-AF65-F5344CB8AC3E}">
        <p14:creationId xmlns:p14="http://schemas.microsoft.com/office/powerpoint/2010/main" val="17888044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868362"/>
          </a:xfrm>
        </p:spPr>
        <p:txBody>
          <a:bodyPr/>
          <a:lstStyle/>
          <a:p>
            <a:pPr eaLnBrk="1" hangingPunct="1"/>
            <a:r>
              <a:rPr lang="en-US" altLang="en-US" dirty="0" smtClean="0"/>
              <a:t>Fourth Normal Form (4NF)</a:t>
            </a:r>
          </a:p>
        </p:txBody>
      </p:sp>
      <p:sp>
        <p:nvSpPr>
          <p:cNvPr id="15363" name="Rectangle 3"/>
          <p:cNvSpPr>
            <a:spLocks noGrp="1" noChangeArrowheads="1"/>
          </p:cNvSpPr>
          <p:nvPr>
            <p:ph type="body" sz="half" idx="1"/>
          </p:nvPr>
        </p:nvSpPr>
        <p:spPr>
          <a:xfrm>
            <a:off x="304800" y="1143000"/>
            <a:ext cx="8305800" cy="1524000"/>
          </a:xfrm>
        </p:spPr>
        <p:txBody>
          <a:bodyPr/>
          <a:lstStyle/>
          <a:p>
            <a:pPr eaLnBrk="1" hangingPunct="1"/>
            <a:r>
              <a:rPr lang="en-US" altLang="en-US" sz="2800" b="1" dirty="0" smtClean="0"/>
              <a:t>Fourth Normal Form (4NF)</a:t>
            </a:r>
            <a:r>
              <a:rPr lang="en-US" altLang="en-US" sz="2800" dirty="0" smtClean="0"/>
              <a:t> is satisfied if a table is in 3NF, and it doesn’t represent 2 or more independent Many-to-Many relationships.  </a:t>
            </a:r>
          </a:p>
        </p:txBody>
      </p:sp>
      <p:graphicFrame>
        <p:nvGraphicFramePr>
          <p:cNvPr id="29717" name="Group 21"/>
          <p:cNvGraphicFramePr>
            <a:graphicFrameLocks noGrp="1"/>
          </p:cNvGraphicFramePr>
          <p:nvPr>
            <p:ph sz="quarter" idx="2"/>
            <p:extLst>
              <p:ext uri="{D42A27DB-BD31-4B8C-83A1-F6EECF244321}">
                <p14:modId xmlns:p14="http://schemas.microsoft.com/office/powerpoint/2010/main" val="1649013364"/>
              </p:ext>
            </p:extLst>
          </p:nvPr>
        </p:nvGraphicFramePr>
        <p:xfrm>
          <a:off x="304800" y="2667000"/>
          <a:ext cx="2286000" cy="2185989"/>
        </p:xfrm>
        <a:graphic>
          <a:graphicData uri="http://schemas.openxmlformats.org/drawingml/2006/table">
            <a:tbl>
              <a:tblPr/>
              <a:tblGrid>
                <a:gridCol w="2286000"/>
              </a:tblGrid>
              <a:tr h="5445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Arial" charset="0"/>
                          <a:ea typeface="Times New Roman" pitchFamily="18" charset="0"/>
                          <a:cs typeface="Arial" charset="0"/>
                        </a:rPr>
                        <a:t>GeneID</a:t>
                      </a:r>
                      <a:endParaRPr kumimoji="0" lang="en-US" sz="32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61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Times New Roman" pitchFamily="18" charset="0"/>
                          <a:cs typeface="Arial" charset="0"/>
                        </a:rPr>
                        <a:t>Gene Name</a:t>
                      </a:r>
                      <a:endParaRPr kumimoji="0" lang="en-US" sz="32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76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Gene 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76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Chromosome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9732" name="Group 36"/>
          <p:cNvGraphicFramePr>
            <a:graphicFrameLocks noGrp="1"/>
          </p:cNvGraphicFramePr>
          <p:nvPr>
            <p:ph sz="quarter" idx="3"/>
            <p:extLst>
              <p:ext uri="{D42A27DB-BD31-4B8C-83A1-F6EECF244321}">
                <p14:modId xmlns:p14="http://schemas.microsoft.com/office/powerpoint/2010/main" val="2314124334"/>
              </p:ext>
            </p:extLst>
          </p:nvPr>
        </p:nvGraphicFramePr>
        <p:xfrm>
          <a:off x="6781800" y="2667000"/>
          <a:ext cx="2133600" cy="1639888"/>
        </p:xfrm>
        <a:graphic>
          <a:graphicData uri="http://schemas.openxmlformats.org/drawingml/2006/table">
            <a:tbl>
              <a:tblPr/>
              <a:tblGrid>
                <a:gridCol w="2133600"/>
              </a:tblGrid>
              <a:tr h="5445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Arial" charset="0"/>
                          <a:ea typeface="Times New Roman" pitchFamily="18" charset="0"/>
                          <a:cs typeface="Arial" charset="0"/>
                        </a:rPr>
                        <a:t>TranscriptID</a:t>
                      </a:r>
                      <a:endParaRPr kumimoji="0" lang="en-US" sz="32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61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Transcript name</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92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Times New Roman" pitchFamily="18" charset="0"/>
                          <a:cs typeface="Arial"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9746" name="Group 50"/>
          <p:cNvGraphicFramePr>
            <a:graphicFrameLocks noGrp="1"/>
          </p:cNvGraphicFramePr>
          <p:nvPr>
            <p:extLst>
              <p:ext uri="{D42A27DB-BD31-4B8C-83A1-F6EECF244321}">
                <p14:modId xmlns:p14="http://schemas.microsoft.com/office/powerpoint/2010/main" val="1993502515"/>
              </p:ext>
            </p:extLst>
          </p:nvPr>
        </p:nvGraphicFramePr>
        <p:xfrm>
          <a:off x="3429000" y="4495800"/>
          <a:ext cx="2667000" cy="1371601"/>
        </p:xfrm>
        <a:graphic>
          <a:graphicData uri="http://schemas.openxmlformats.org/drawingml/2006/table">
            <a:tbl>
              <a:tblPr/>
              <a:tblGrid>
                <a:gridCol w="2667000"/>
              </a:tblGrid>
              <a:tr h="455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Arial" charset="0"/>
                          <a:ea typeface="Times New Roman" pitchFamily="18" charset="0"/>
                          <a:cs typeface="Arial" charset="0"/>
                        </a:rPr>
                        <a:t>Gene_Transcript_ID</a:t>
                      </a:r>
                      <a:endParaRPr kumimoji="0" lang="en-US" sz="32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charset="0"/>
                          <a:ea typeface="Times New Roman" pitchFamily="18" charset="0"/>
                          <a:cs typeface="Arial" charset="0"/>
                        </a:rPr>
                        <a:t>GeneID</a:t>
                      </a:r>
                      <a:endParaRPr kumimoji="0" lang="en-US" sz="32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8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TranscriptID</a:t>
                      </a:r>
                      <a:endParaRPr kumimoji="0" lang="en-US" sz="32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cxnSp>
        <p:nvCxnSpPr>
          <p:cNvPr id="15396" name="AutoShape 51"/>
          <p:cNvCxnSpPr>
            <a:cxnSpLocks noChangeShapeType="1"/>
          </p:cNvCxnSpPr>
          <p:nvPr/>
        </p:nvCxnSpPr>
        <p:spPr bwMode="auto">
          <a:xfrm>
            <a:off x="2590800" y="2940050"/>
            <a:ext cx="838200" cy="2239963"/>
          </a:xfrm>
          <a:prstGeom prst="bentConnector3">
            <a:avLst>
              <a:gd name="adj1" fmla="val 50000"/>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15397" name="AutoShape 52"/>
          <p:cNvCxnSpPr>
            <a:cxnSpLocks noChangeShapeType="1"/>
          </p:cNvCxnSpPr>
          <p:nvPr/>
        </p:nvCxnSpPr>
        <p:spPr bwMode="auto">
          <a:xfrm rot="10800000" flipV="1">
            <a:off x="6096000" y="2940050"/>
            <a:ext cx="685800" cy="2698750"/>
          </a:xfrm>
          <a:prstGeom prst="bentConnector3">
            <a:avLst>
              <a:gd name="adj1" fmla="val 50000"/>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3" name="Straight Arrow Connector 2"/>
          <p:cNvCxnSpPr/>
          <p:nvPr/>
        </p:nvCxnSpPr>
        <p:spPr>
          <a:xfrm flipH="1" flipV="1">
            <a:off x="6210300" y="5486400"/>
            <a:ext cx="228600" cy="152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6210300" y="5638800"/>
            <a:ext cx="228600" cy="152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124200" y="5181600"/>
            <a:ext cx="228600" cy="165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132138" y="5029200"/>
            <a:ext cx="220662" cy="152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14400" y="5791200"/>
            <a:ext cx="7010400" cy="1015663"/>
          </a:xfrm>
          <a:prstGeom prst="rect">
            <a:avLst/>
          </a:prstGeom>
          <a:noFill/>
        </p:spPr>
        <p:txBody>
          <a:bodyPr wrap="square" rtlCol="0">
            <a:spAutoFit/>
          </a:bodyPr>
          <a:lstStyle/>
          <a:p>
            <a:r>
              <a:rPr lang="en-US" sz="2000" dirty="0" smtClean="0"/>
              <a:t>I think this is actually a many to  one relationship, one gene, many transcripts but not one transcript, many </a:t>
            </a:r>
            <a:r>
              <a:rPr lang="en-US" sz="2000" dirty="0" smtClean="0"/>
              <a:t>genes, maybe gene fusion transcripts?</a:t>
            </a:r>
            <a:endParaRPr lang="en-US" sz="2000" dirty="0"/>
          </a:p>
        </p:txBody>
      </p:sp>
    </p:spTree>
    <p:extLst>
      <p:ext uri="{BB962C8B-B14F-4D97-AF65-F5344CB8AC3E}">
        <p14:creationId xmlns:p14="http://schemas.microsoft.com/office/powerpoint/2010/main" val="3949073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4000" dirty="0" smtClean="0"/>
              <a:t>CREATING TABLES</a:t>
            </a:r>
          </a:p>
        </p:txBody>
      </p:sp>
      <p:sp>
        <p:nvSpPr>
          <p:cNvPr id="8195" name="Rectangle 3"/>
          <p:cNvSpPr>
            <a:spLocks noGrp="1" noChangeArrowheads="1"/>
          </p:cNvSpPr>
          <p:nvPr>
            <p:ph type="body" idx="1"/>
          </p:nvPr>
        </p:nvSpPr>
        <p:spPr>
          <a:xfrm>
            <a:off x="914400" y="1295400"/>
            <a:ext cx="8001000" cy="5029200"/>
          </a:xfrm>
        </p:spPr>
        <p:txBody>
          <a:bodyPr>
            <a:normAutofit fontScale="92500" lnSpcReduction="10000"/>
          </a:bodyPr>
          <a:lstStyle/>
          <a:p>
            <a:pPr>
              <a:buFontTx/>
              <a:buNone/>
            </a:pPr>
            <a:r>
              <a:rPr lang="en-US" sz="2400" dirty="0" smtClean="0"/>
              <a:t>CREATE TABLE </a:t>
            </a:r>
            <a:r>
              <a:rPr lang="en-US" sz="2400" dirty="0" err="1" smtClean="0"/>
              <a:t>table_name</a:t>
            </a:r>
            <a:r>
              <a:rPr lang="en-US" sz="2400" dirty="0" smtClean="0"/>
              <a:t> </a:t>
            </a:r>
          </a:p>
          <a:p>
            <a:pPr>
              <a:buFontTx/>
              <a:buNone/>
            </a:pPr>
            <a:r>
              <a:rPr lang="en-US" sz="2400" dirty="0" smtClean="0"/>
              <a:t>(ColumnName1 datatype &lt;options&gt;,</a:t>
            </a:r>
          </a:p>
          <a:p>
            <a:pPr>
              <a:buFontTx/>
              <a:buNone/>
            </a:pPr>
            <a:r>
              <a:rPr lang="en-US" sz="2400" dirty="0" smtClean="0"/>
              <a:t>ColumnName2 datatype,</a:t>
            </a:r>
          </a:p>
          <a:p>
            <a:pPr>
              <a:buFontTx/>
              <a:buNone/>
            </a:pPr>
            <a:r>
              <a:rPr lang="en-US" sz="2400" dirty="0" smtClean="0"/>
              <a:t>ColumnName3 datatype ); </a:t>
            </a:r>
          </a:p>
          <a:p>
            <a:pPr>
              <a:buFontTx/>
              <a:buNone/>
            </a:pPr>
            <a:endParaRPr lang="en-US" sz="2400" dirty="0" smtClean="0"/>
          </a:p>
          <a:p>
            <a:pPr>
              <a:buFontTx/>
              <a:buNone/>
            </a:pPr>
            <a:r>
              <a:rPr lang="en-US" sz="2400" dirty="0" err="1" smtClean="0"/>
              <a:t>sql</a:t>
            </a:r>
            <a:r>
              <a:rPr lang="en-US" sz="2400" dirty="0" smtClean="0"/>
              <a:t> </a:t>
            </a:r>
            <a:r>
              <a:rPr lang="en-US" sz="2400" dirty="0"/>
              <a:t>= '''CREATE TABLE </a:t>
            </a:r>
            <a:r>
              <a:rPr lang="en-US" sz="2400" dirty="0" err="1" smtClean="0"/>
              <a:t>gene_ontology</a:t>
            </a:r>
            <a:endParaRPr lang="en-US" sz="2400" dirty="0" smtClean="0"/>
          </a:p>
          <a:p>
            <a:pPr>
              <a:buFontTx/>
              <a:buNone/>
            </a:pPr>
            <a:r>
              <a:rPr lang="en-US" sz="2400" dirty="0" smtClean="0"/>
              <a:t>(</a:t>
            </a:r>
            <a:r>
              <a:rPr lang="en-US" sz="2400" dirty="0" err="1" smtClean="0"/>
              <a:t>pfamA_acc</a:t>
            </a:r>
            <a:r>
              <a:rPr lang="en-US" sz="2400" dirty="0" smtClean="0"/>
              <a:t> </a:t>
            </a:r>
            <a:r>
              <a:rPr lang="en-US" sz="2400" dirty="0"/>
              <a:t>TEXT NOT NULL</a:t>
            </a:r>
            <a:r>
              <a:rPr lang="en-US" sz="2400" dirty="0" smtClean="0"/>
              <a:t>,</a:t>
            </a:r>
          </a:p>
          <a:p>
            <a:pPr>
              <a:buFontTx/>
              <a:buNone/>
            </a:pPr>
            <a:r>
              <a:rPr lang="en-US" sz="2400" dirty="0" err="1" smtClean="0"/>
              <a:t>go_id</a:t>
            </a:r>
            <a:r>
              <a:rPr lang="en-US" sz="2400" dirty="0" smtClean="0"/>
              <a:t> </a:t>
            </a:r>
            <a:r>
              <a:rPr lang="en-US" sz="2400" dirty="0"/>
              <a:t>TEXT NOT NULL</a:t>
            </a:r>
            <a:r>
              <a:rPr lang="en-US" sz="2400" dirty="0" smtClean="0"/>
              <a:t>,</a:t>
            </a:r>
          </a:p>
          <a:p>
            <a:pPr>
              <a:buFontTx/>
              <a:buNone/>
            </a:pPr>
            <a:r>
              <a:rPr lang="en-US" sz="2400" dirty="0" smtClean="0"/>
              <a:t>term </a:t>
            </a:r>
            <a:r>
              <a:rPr lang="en-US" sz="2400" dirty="0"/>
              <a:t>TEXT NOT NULL</a:t>
            </a:r>
            <a:r>
              <a:rPr lang="en-US" sz="2400" dirty="0" smtClean="0"/>
              <a:t>,</a:t>
            </a:r>
          </a:p>
          <a:p>
            <a:pPr>
              <a:buFontTx/>
              <a:buNone/>
            </a:pPr>
            <a:r>
              <a:rPr lang="en-US" sz="2400" dirty="0" smtClean="0"/>
              <a:t>category </a:t>
            </a:r>
            <a:r>
              <a:rPr lang="en-US" sz="2400" dirty="0"/>
              <a:t>TEXT NOT NULL</a:t>
            </a:r>
            <a:r>
              <a:rPr lang="en-US" sz="2400" dirty="0" smtClean="0"/>
              <a:t>);'''</a:t>
            </a:r>
          </a:p>
          <a:p>
            <a:pPr>
              <a:buFontTx/>
              <a:buNone/>
            </a:pPr>
            <a:endParaRPr lang="en-US" sz="2400" dirty="0"/>
          </a:p>
          <a:p>
            <a:pPr>
              <a:buFontTx/>
              <a:buNone/>
            </a:pPr>
            <a:r>
              <a:rPr lang="en-US" sz="2400" dirty="0" smtClean="0"/>
              <a:t>Not NULL means that data must be inserted in that field</a:t>
            </a:r>
          </a:p>
          <a:p>
            <a:pPr>
              <a:buFontTx/>
              <a:buNone/>
            </a:pPr>
            <a:r>
              <a:rPr lang="en-US" sz="2400" dirty="0" smtClean="0"/>
              <a:t>Can also declare default values</a:t>
            </a:r>
            <a:endParaRPr lang="en-US" sz="2400" dirty="0"/>
          </a:p>
          <a:p>
            <a:pPr>
              <a:buFontTx/>
              <a:buNone/>
            </a:pPr>
            <a:endParaRPr lang="en-US" sz="2400" dirty="0" smtClean="0"/>
          </a:p>
        </p:txBody>
      </p:sp>
    </p:spTree>
    <p:extLst>
      <p:ext uri="{BB962C8B-B14F-4D97-AF65-F5344CB8AC3E}">
        <p14:creationId xmlns:p14="http://schemas.microsoft.com/office/powerpoint/2010/main" val="25303244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0"/>
            <a:ext cx="8229600" cy="1066800"/>
          </a:xfrm>
        </p:spPr>
        <p:txBody>
          <a:bodyPr/>
          <a:lstStyle/>
          <a:p>
            <a:pPr eaLnBrk="1" hangingPunct="1"/>
            <a:r>
              <a:rPr lang="en-US" altLang="en-US" smtClean="0"/>
              <a:t>Keys</a:t>
            </a:r>
          </a:p>
        </p:txBody>
      </p:sp>
      <p:sp>
        <p:nvSpPr>
          <p:cNvPr id="16387" name="Rectangle 3"/>
          <p:cNvSpPr>
            <a:spLocks noGrp="1" noChangeArrowheads="1"/>
          </p:cNvSpPr>
          <p:nvPr>
            <p:ph type="body" idx="1"/>
          </p:nvPr>
        </p:nvSpPr>
        <p:spPr>
          <a:xfrm>
            <a:off x="228600" y="1143000"/>
            <a:ext cx="8610600" cy="5181600"/>
          </a:xfrm>
        </p:spPr>
        <p:txBody>
          <a:bodyPr/>
          <a:lstStyle/>
          <a:p>
            <a:pPr eaLnBrk="1" hangingPunct="1">
              <a:lnSpc>
                <a:spcPct val="80000"/>
              </a:lnSpc>
              <a:spcAft>
                <a:spcPts val="600"/>
              </a:spcAft>
            </a:pPr>
            <a:r>
              <a:rPr lang="en-US" altLang="en-US" sz="2000" dirty="0" smtClean="0"/>
              <a:t>The</a:t>
            </a:r>
            <a:r>
              <a:rPr lang="en-US" altLang="en-US" sz="2000" b="1" dirty="0" smtClean="0"/>
              <a:t> Primary Key</a:t>
            </a:r>
            <a:r>
              <a:rPr lang="en-US" altLang="en-US" sz="2000" dirty="0" smtClean="0"/>
              <a:t> is the most important key to understand.  It is recommended to be a serial value and not something related to the business needs of the data in the table.</a:t>
            </a:r>
          </a:p>
          <a:p>
            <a:pPr eaLnBrk="1" hangingPunct="1">
              <a:lnSpc>
                <a:spcPct val="80000"/>
              </a:lnSpc>
              <a:spcAft>
                <a:spcPts val="600"/>
              </a:spcAft>
            </a:pPr>
            <a:endParaRPr lang="en-US" altLang="en-US" sz="2000" dirty="0" smtClean="0"/>
          </a:p>
          <a:p>
            <a:pPr lvl="1" eaLnBrk="1" hangingPunct="1">
              <a:lnSpc>
                <a:spcPct val="80000"/>
              </a:lnSpc>
              <a:spcAft>
                <a:spcPts val="600"/>
              </a:spcAft>
            </a:pPr>
            <a:r>
              <a:rPr lang="en-US" altLang="en-US" sz="1800" dirty="0" smtClean="0"/>
              <a:t>The Primary key is used to uniquely identify a row of data; combined with a column name, uniquely locates a data entry.</a:t>
            </a:r>
          </a:p>
          <a:p>
            <a:pPr lvl="1" eaLnBrk="1" hangingPunct="1">
              <a:lnSpc>
                <a:spcPct val="80000"/>
              </a:lnSpc>
              <a:spcAft>
                <a:spcPts val="600"/>
              </a:spcAft>
            </a:pPr>
            <a:r>
              <a:rPr lang="en-US" altLang="en-US" sz="1800" dirty="0" smtClean="0"/>
              <a:t>A primary key by definition must be UNIQUE and NOT NULL.  </a:t>
            </a:r>
          </a:p>
          <a:p>
            <a:pPr lvl="1" eaLnBrk="1" hangingPunct="1">
              <a:lnSpc>
                <a:spcPct val="80000"/>
              </a:lnSpc>
              <a:spcAft>
                <a:spcPts val="600"/>
              </a:spcAft>
            </a:pPr>
            <a:r>
              <a:rPr lang="en-US" altLang="en-US" sz="1800" dirty="0" smtClean="0"/>
              <a:t>The primary key of a table, should not be </a:t>
            </a:r>
            <a:r>
              <a:rPr lang="en-US" altLang="en-US" sz="1800" dirty="0" err="1" smtClean="0"/>
              <a:t>GENE_Accession</a:t>
            </a:r>
            <a:r>
              <a:rPr lang="en-US" altLang="en-US" sz="1800" dirty="0" smtClean="0"/>
              <a:t>, but rather should be a sequential non-repeating and not null value (</a:t>
            </a:r>
            <a:r>
              <a:rPr lang="en-US" altLang="en-US" sz="1800" dirty="0" err="1" smtClean="0"/>
              <a:t>Gene_ID</a:t>
            </a:r>
            <a:r>
              <a:rPr lang="en-US" altLang="en-US" sz="1800" dirty="0" smtClean="0"/>
              <a:t>).  I disagree with this example – the accession no. is supposed to be unique, and primary key will enforce that.</a:t>
            </a:r>
          </a:p>
          <a:p>
            <a:pPr lvl="1" eaLnBrk="1" hangingPunct="1">
              <a:lnSpc>
                <a:spcPct val="80000"/>
              </a:lnSpc>
              <a:spcAft>
                <a:spcPts val="600"/>
              </a:spcAft>
            </a:pPr>
            <a:r>
              <a:rPr lang="en-US" altLang="en-US" sz="1800" dirty="0" smtClean="0"/>
              <a:t>Primary keys are generally identified at time of table creation.  A common method for generating a primary key, is to set the datatype to INTEGER and declare AUTO-INCREMENT which will function when data is inserted into the table.</a:t>
            </a:r>
          </a:p>
          <a:p>
            <a:pPr lvl="1" eaLnBrk="1" hangingPunct="1">
              <a:lnSpc>
                <a:spcPct val="80000"/>
              </a:lnSpc>
              <a:spcAft>
                <a:spcPts val="600"/>
              </a:spcAft>
            </a:pPr>
            <a:r>
              <a:rPr lang="en-US" altLang="en-US" sz="1800" dirty="0" smtClean="0"/>
              <a:t>Primary keys can be a composite of 2 or more columns that uniquely identify the data in the table.</a:t>
            </a:r>
          </a:p>
          <a:p>
            <a:pPr eaLnBrk="1" hangingPunct="1">
              <a:lnSpc>
                <a:spcPct val="80000"/>
              </a:lnSpc>
              <a:spcAft>
                <a:spcPts val="600"/>
              </a:spcAft>
            </a:pPr>
            <a:endParaRPr lang="en-US" altLang="en-US" sz="2000" dirty="0" smtClean="0"/>
          </a:p>
        </p:txBody>
      </p:sp>
    </p:spTree>
    <p:extLst>
      <p:ext uri="{BB962C8B-B14F-4D97-AF65-F5344CB8AC3E}">
        <p14:creationId xmlns:p14="http://schemas.microsoft.com/office/powerpoint/2010/main" val="4609342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smtClean="0"/>
              <a:t>Keys cont’d</a:t>
            </a:r>
          </a:p>
        </p:txBody>
      </p:sp>
      <p:sp>
        <p:nvSpPr>
          <p:cNvPr id="17411" name="Content Placeholder 2"/>
          <p:cNvSpPr>
            <a:spLocks noGrp="1"/>
          </p:cNvSpPr>
          <p:nvPr>
            <p:ph idx="1"/>
          </p:nvPr>
        </p:nvSpPr>
        <p:spPr/>
        <p:txBody>
          <a:bodyPr/>
          <a:lstStyle/>
          <a:p>
            <a:pPr eaLnBrk="1" hangingPunct="1">
              <a:lnSpc>
                <a:spcPct val="80000"/>
              </a:lnSpc>
            </a:pPr>
            <a:r>
              <a:rPr lang="en-US" altLang="en-US" sz="2000" b="1" smtClean="0"/>
              <a:t>A Foreign Key</a:t>
            </a:r>
            <a:r>
              <a:rPr lang="en-US" altLang="en-US" sz="2000" smtClean="0"/>
              <a:t> is a field(s) that points to the primary key of another table. </a:t>
            </a:r>
          </a:p>
          <a:p>
            <a:pPr lvl="1" eaLnBrk="1" hangingPunct="1">
              <a:lnSpc>
                <a:spcPct val="80000"/>
              </a:lnSpc>
            </a:pPr>
            <a:r>
              <a:rPr lang="en-US" altLang="en-US" sz="1800" smtClean="0"/>
              <a:t>The purpose of the foreign key is to ensure referential integrity of the data. In other words, only values that are supposed to appear in the database are permitted.   </a:t>
            </a:r>
          </a:p>
          <a:p>
            <a:pPr lvl="1" eaLnBrk="1" hangingPunct="1">
              <a:lnSpc>
                <a:spcPct val="80000"/>
              </a:lnSpc>
            </a:pPr>
            <a:endParaRPr lang="en-US" altLang="en-US" sz="1800" smtClean="0"/>
          </a:p>
          <a:p>
            <a:pPr lvl="1" eaLnBrk="1" hangingPunct="1">
              <a:lnSpc>
                <a:spcPct val="80000"/>
              </a:lnSpc>
            </a:pPr>
            <a:r>
              <a:rPr lang="en-US" altLang="en-US" sz="1800" smtClean="0"/>
              <a:t>They are also the underpinning of how tables are joined and relationships portrayed in the DB.</a:t>
            </a:r>
          </a:p>
        </p:txBody>
      </p:sp>
    </p:spTree>
    <p:extLst>
      <p:ext uri="{BB962C8B-B14F-4D97-AF65-F5344CB8AC3E}">
        <p14:creationId xmlns:p14="http://schemas.microsoft.com/office/powerpoint/2010/main" val="20223402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3"/>
          <p:cNvSpPr>
            <a:spLocks noGrp="1" noChangeArrowheads="1"/>
          </p:cNvSpPr>
          <p:nvPr>
            <p:ph type="title"/>
          </p:nvPr>
        </p:nvSpPr>
        <p:spPr/>
        <p:txBody>
          <a:bodyPr/>
          <a:lstStyle/>
          <a:p>
            <a:pPr eaLnBrk="1" hangingPunct="1"/>
            <a:r>
              <a:rPr lang="en-US" altLang="en-US" smtClean="0"/>
              <a:t>Table keys </a:t>
            </a:r>
          </a:p>
        </p:txBody>
      </p:sp>
      <p:graphicFrame>
        <p:nvGraphicFramePr>
          <p:cNvPr id="17465" name="Group 57"/>
          <p:cNvGraphicFramePr>
            <a:graphicFrameLocks noGrp="1"/>
          </p:cNvGraphicFramePr>
          <p:nvPr>
            <p:ph sz="half" idx="1"/>
          </p:nvPr>
        </p:nvGraphicFramePr>
        <p:xfrm>
          <a:off x="1066800" y="2590800"/>
          <a:ext cx="2209800" cy="2286000"/>
        </p:xfrm>
        <a:graphic>
          <a:graphicData uri="http://schemas.openxmlformats.org/drawingml/2006/table">
            <a:tbl>
              <a:tblPr/>
              <a:tblGrid>
                <a:gridCol w="2209800"/>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GeneID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GeneName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GeneDescription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Symbol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charset="0"/>
                        </a:rPr>
                        <a:t>TaxID</a:t>
                      </a:r>
                      <a:endParaRPr kumimoji="0" lang="en-US" sz="2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466" name="Group 58"/>
          <p:cNvGraphicFramePr>
            <a:graphicFrameLocks noGrp="1"/>
          </p:cNvGraphicFramePr>
          <p:nvPr>
            <p:ph sz="half" idx="2"/>
          </p:nvPr>
        </p:nvGraphicFramePr>
        <p:xfrm>
          <a:off x="5257800" y="1981200"/>
          <a:ext cx="1905000" cy="1882775"/>
        </p:xfrm>
        <a:graphic>
          <a:graphicData uri="http://schemas.openxmlformats.org/drawingml/2006/table">
            <a:tbl>
              <a:tblPr/>
              <a:tblGrid>
                <a:gridCol w="1905000"/>
              </a:tblGrid>
              <a:tr h="444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TaxID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Genus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Species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CommonName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461" name="Text Box 59"/>
          <p:cNvSpPr txBox="1">
            <a:spLocks noChangeArrowheads="1"/>
          </p:cNvSpPr>
          <p:nvPr/>
        </p:nvSpPr>
        <p:spPr bwMode="auto">
          <a:xfrm>
            <a:off x="1143000" y="5410200"/>
            <a:ext cx="6470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t>What are the Primary Keys and Foreign Keys?</a:t>
            </a:r>
          </a:p>
        </p:txBody>
      </p:sp>
      <p:grpSp>
        <p:nvGrpSpPr>
          <p:cNvPr id="2" name="Group 63"/>
          <p:cNvGrpSpPr>
            <a:grpSpLocks/>
          </p:cNvGrpSpPr>
          <p:nvPr/>
        </p:nvGrpSpPr>
        <p:grpSpPr bwMode="auto">
          <a:xfrm>
            <a:off x="50800" y="1905000"/>
            <a:ext cx="5105400" cy="2971800"/>
            <a:chOff x="32" y="1200"/>
            <a:chExt cx="3216" cy="1872"/>
          </a:xfrm>
        </p:grpSpPr>
        <p:sp>
          <p:nvSpPr>
            <p:cNvPr id="18465" name="Text Box 60"/>
            <p:cNvSpPr txBox="1">
              <a:spLocks noChangeArrowheads="1"/>
            </p:cNvSpPr>
            <p:nvPr/>
          </p:nvSpPr>
          <p:spPr bwMode="auto">
            <a:xfrm>
              <a:off x="32" y="1632"/>
              <a:ext cx="5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solidFill>
                    <a:srgbClr val="FF0000"/>
                  </a:solidFill>
                </a:rPr>
                <a:t>PK</a:t>
              </a:r>
              <a:r>
                <a:rPr lang="en-US" altLang="en-US" sz="2400">
                  <a:solidFill>
                    <a:srgbClr val="FF0000"/>
                  </a:solidFill>
                  <a:sym typeface="Wingdings" pitchFamily="2" charset="2"/>
                </a:rPr>
                <a:t></a:t>
              </a:r>
              <a:endParaRPr lang="en-US" altLang="en-US" sz="2400">
                <a:solidFill>
                  <a:srgbClr val="FF0000"/>
                </a:solidFill>
              </a:endParaRPr>
            </a:p>
          </p:txBody>
        </p:sp>
        <p:sp>
          <p:nvSpPr>
            <p:cNvPr id="18466" name="Text Box 61"/>
            <p:cNvSpPr txBox="1">
              <a:spLocks noChangeArrowheads="1"/>
            </p:cNvSpPr>
            <p:nvPr/>
          </p:nvSpPr>
          <p:spPr bwMode="auto">
            <a:xfrm>
              <a:off x="2688" y="1200"/>
              <a:ext cx="5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solidFill>
                    <a:srgbClr val="FF0000"/>
                  </a:solidFill>
                </a:rPr>
                <a:t>PK</a:t>
              </a:r>
              <a:r>
                <a:rPr lang="en-US" altLang="en-US" sz="2400">
                  <a:solidFill>
                    <a:srgbClr val="FF0000"/>
                  </a:solidFill>
                  <a:sym typeface="Wingdings" pitchFamily="2" charset="2"/>
                </a:rPr>
                <a:t></a:t>
              </a:r>
              <a:endParaRPr lang="en-US" altLang="en-US" sz="2400">
                <a:solidFill>
                  <a:srgbClr val="FF0000"/>
                </a:solidFill>
              </a:endParaRPr>
            </a:p>
          </p:txBody>
        </p:sp>
        <p:sp>
          <p:nvSpPr>
            <p:cNvPr id="18467" name="Text Box 62"/>
            <p:cNvSpPr txBox="1">
              <a:spLocks noChangeArrowheads="1"/>
            </p:cNvSpPr>
            <p:nvPr/>
          </p:nvSpPr>
          <p:spPr bwMode="auto">
            <a:xfrm>
              <a:off x="63" y="2784"/>
              <a:ext cx="5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solidFill>
                    <a:srgbClr val="FF0000"/>
                  </a:solidFill>
                </a:rPr>
                <a:t>FK</a:t>
              </a:r>
              <a:r>
                <a:rPr lang="en-US" altLang="en-US" sz="2400">
                  <a:solidFill>
                    <a:srgbClr val="FF0000"/>
                  </a:solidFill>
                  <a:sym typeface="Wingdings" pitchFamily="2" charset="2"/>
                </a:rPr>
                <a:t></a:t>
              </a:r>
              <a:endParaRPr lang="en-US" altLang="en-US" sz="2400">
                <a:solidFill>
                  <a:srgbClr val="FF0000"/>
                </a:solidFill>
              </a:endParaRPr>
            </a:p>
          </p:txBody>
        </p:sp>
      </p:grpSp>
      <p:sp>
        <p:nvSpPr>
          <p:cNvPr id="18463" name="TextBox 2"/>
          <p:cNvSpPr txBox="1">
            <a:spLocks noChangeArrowheads="1"/>
          </p:cNvSpPr>
          <p:nvPr/>
        </p:nvSpPr>
        <p:spPr bwMode="auto">
          <a:xfrm>
            <a:off x="762000" y="2057400"/>
            <a:ext cx="1360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Gene Table</a:t>
            </a:r>
          </a:p>
        </p:txBody>
      </p:sp>
      <p:sp>
        <p:nvSpPr>
          <p:cNvPr id="18464" name="TextBox 10"/>
          <p:cNvSpPr txBox="1">
            <a:spLocks noChangeArrowheads="1"/>
          </p:cNvSpPr>
          <p:nvPr/>
        </p:nvSpPr>
        <p:spPr bwMode="auto">
          <a:xfrm>
            <a:off x="5029200" y="1535113"/>
            <a:ext cx="184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Taxonomy Table</a:t>
            </a:r>
          </a:p>
        </p:txBody>
      </p:sp>
    </p:spTree>
    <p:extLst>
      <p:ext uri="{BB962C8B-B14F-4D97-AF65-F5344CB8AC3E}">
        <p14:creationId xmlns:p14="http://schemas.microsoft.com/office/powerpoint/2010/main" val="306322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3"/>
          <p:cNvSpPr>
            <a:spLocks noGrp="1" noChangeArrowheads="1"/>
          </p:cNvSpPr>
          <p:nvPr>
            <p:ph type="title"/>
          </p:nvPr>
        </p:nvSpPr>
        <p:spPr/>
        <p:txBody>
          <a:bodyPr/>
          <a:lstStyle/>
          <a:p>
            <a:pPr eaLnBrk="1" hangingPunct="1"/>
            <a:r>
              <a:rPr lang="en-US" altLang="en-US" dirty="0" smtClean="0"/>
              <a:t>A different philosophy</a:t>
            </a:r>
          </a:p>
        </p:txBody>
      </p:sp>
      <p:grpSp>
        <p:nvGrpSpPr>
          <p:cNvPr id="2" name="Group 63"/>
          <p:cNvGrpSpPr>
            <a:grpSpLocks/>
          </p:cNvGrpSpPr>
          <p:nvPr/>
        </p:nvGrpSpPr>
        <p:grpSpPr bwMode="auto">
          <a:xfrm>
            <a:off x="50800" y="1828800"/>
            <a:ext cx="5105400" cy="2819400"/>
            <a:chOff x="32" y="1296"/>
            <a:chExt cx="3216" cy="1776"/>
          </a:xfrm>
        </p:grpSpPr>
        <p:sp>
          <p:nvSpPr>
            <p:cNvPr id="19491" name="Text Box 60"/>
            <p:cNvSpPr txBox="1">
              <a:spLocks noChangeArrowheads="1"/>
            </p:cNvSpPr>
            <p:nvPr/>
          </p:nvSpPr>
          <p:spPr bwMode="auto">
            <a:xfrm>
              <a:off x="32" y="1632"/>
              <a:ext cx="5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solidFill>
                    <a:srgbClr val="FF0000"/>
                  </a:solidFill>
                </a:rPr>
                <a:t>PK</a:t>
              </a:r>
              <a:r>
                <a:rPr lang="en-US" altLang="en-US" sz="2400">
                  <a:solidFill>
                    <a:srgbClr val="FF0000"/>
                  </a:solidFill>
                  <a:sym typeface="Wingdings" pitchFamily="2" charset="2"/>
                </a:rPr>
                <a:t></a:t>
              </a:r>
              <a:endParaRPr lang="en-US" altLang="en-US" sz="2400">
                <a:solidFill>
                  <a:srgbClr val="FF0000"/>
                </a:solidFill>
              </a:endParaRPr>
            </a:p>
          </p:txBody>
        </p:sp>
        <p:sp>
          <p:nvSpPr>
            <p:cNvPr id="19492" name="Text Box 61"/>
            <p:cNvSpPr txBox="1">
              <a:spLocks noChangeArrowheads="1"/>
            </p:cNvSpPr>
            <p:nvPr/>
          </p:nvSpPr>
          <p:spPr bwMode="auto">
            <a:xfrm>
              <a:off x="2688" y="1296"/>
              <a:ext cx="5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dirty="0">
                  <a:solidFill>
                    <a:srgbClr val="FF0000"/>
                  </a:solidFill>
                </a:rPr>
                <a:t>PK</a:t>
              </a:r>
              <a:r>
                <a:rPr lang="en-US" altLang="en-US" sz="2400" dirty="0">
                  <a:solidFill>
                    <a:srgbClr val="FF0000"/>
                  </a:solidFill>
                  <a:sym typeface="Wingdings" pitchFamily="2" charset="2"/>
                </a:rPr>
                <a:t></a:t>
              </a:r>
              <a:endParaRPr lang="en-US" altLang="en-US" sz="2400" dirty="0">
                <a:solidFill>
                  <a:srgbClr val="FF0000"/>
                </a:solidFill>
              </a:endParaRPr>
            </a:p>
          </p:txBody>
        </p:sp>
        <p:sp>
          <p:nvSpPr>
            <p:cNvPr id="19493" name="Text Box 62"/>
            <p:cNvSpPr txBox="1">
              <a:spLocks noChangeArrowheads="1"/>
            </p:cNvSpPr>
            <p:nvPr/>
          </p:nvSpPr>
          <p:spPr bwMode="auto">
            <a:xfrm>
              <a:off x="63" y="2784"/>
              <a:ext cx="5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solidFill>
                    <a:srgbClr val="FF0000"/>
                  </a:solidFill>
                </a:rPr>
                <a:t>FK</a:t>
              </a:r>
              <a:r>
                <a:rPr lang="en-US" altLang="en-US" sz="2400">
                  <a:solidFill>
                    <a:srgbClr val="FF0000"/>
                  </a:solidFill>
                  <a:sym typeface="Wingdings" pitchFamily="2" charset="2"/>
                </a:rPr>
                <a:t></a:t>
              </a:r>
              <a:endParaRPr lang="en-US" altLang="en-US" sz="2400">
                <a:solidFill>
                  <a:srgbClr val="FF0000"/>
                </a:solidFill>
              </a:endParaRPr>
            </a:p>
          </p:txBody>
        </p:sp>
      </p:grpSp>
      <p:sp>
        <p:nvSpPr>
          <p:cNvPr id="19461" name="TextBox 2"/>
          <p:cNvSpPr txBox="1">
            <a:spLocks noChangeArrowheads="1"/>
          </p:cNvSpPr>
          <p:nvPr/>
        </p:nvSpPr>
        <p:spPr bwMode="auto">
          <a:xfrm>
            <a:off x="762000" y="1766887"/>
            <a:ext cx="1360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dirty="0"/>
              <a:t>Gene Table</a:t>
            </a:r>
          </a:p>
        </p:txBody>
      </p:sp>
      <p:sp>
        <p:nvSpPr>
          <p:cNvPr id="19462" name="TextBox 10"/>
          <p:cNvSpPr txBox="1">
            <a:spLocks noChangeArrowheads="1"/>
          </p:cNvSpPr>
          <p:nvPr/>
        </p:nvSpPr>
        <p:spPr bwMode="auto">
          <a:xfrm>
            <a:off x="5029200" y="1371600"/>
            <a:ext cx="184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Taxonomy Table</a:t>
            </a:r>
          </a:p>
        </p:txBody>
      </p:sp>
      <p:graphicFrame>
        <p:nvGraphicFramePr>
          <p:cNvPr id="5" name="Table 4"/>
          <p:cNvGraphicFramePr>
            <a:graphicFrameLocks noGrp="1"/>
          </p:cNvGraphicFramePr>
          <p:nvPr>
            <p:extLst>
              <p:ext uri="{D42A27DB-BD31-4B8C-83A1-F6EECF244321}">
                <p14:modId xmlns:p14="http://schemas.microsoft.com/office/powerpoint/2010/main" val="2228559757"/>
              </p:ext>
            </p:extLst>
          </p:nvPr>
        </p:nvGraphicFramePr>
        <p:xfrm>
          <a:off x="1066800" y="2314575"/>
          <a:ext cx="2120900" cy="2409825"/>
        </p:xfrm>
        <a:graphic>
          <a:graphicData uri="http://schemas.openxmlformats.org/drawingml/2006/table">
            <a:tbl>
              <a:tblPr>
                <a:tableStyleId>{5C22544A-7EE6-4342-B048-85BDC9FD1C3A}</a:tableStyleId>
              </a:tblPr>
              <a:tblGrid>
                <a:gridCol w="2120900"/>
              </a:tblGrid>
              <a:tr h="481965">
                <a:tc>
                  <a:txBody>
                    <a:bodyPr/>
                    <a:lstStyle/>
                    <a:p>
                      <a:pPr algn="l" fontAlgn="b"/>
                      <a:r>
                        <a:rPr lang="en-US" sz="2000" u="none" strike="noStrike" dirty="0" err="1">
                          <a:effectLst/>
                        </a:rPr>
                        <a:t>Gene_PK</a:t>
                      </a:r>
                      <a:endParaRPr lang="en-US" sz="2000" b="0" i="0" u="none" strike="noStrike" dirty="0">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1965">
                <a:tc>
                  <a:txBody>
                    <a:bodyPr/>
                    <a:lstStyle/>
                    <a:p>
                      <a:pPr algn="l" fontAlgn="b"/>
                      <a:r>
                        <a:rPr lang="en-US" sz="2000" u="none" strike="noStrike">
                          <a:effectLst/>
                        </a:rPr>
                        <a:t>GeneID</a:t>
                      </a:r>
                      <a:endParaRPr lang="en-US" sz="20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1965">
                <a:tc>
                  <a:txBody>
                    <a:bodyPr/>
                    <a:lstStyle/>
                    <a:p>
                      <a:pPr algn="l" fontAlgn="b"/>
                      <a:r>
                        <a:rPr lang="en-US" sz="2000" u="none" strike="noStrike" dirty="0" err="1">
                          <a:effectLst/>
                        </a:rPr>
                        <a:t>GeneName</a:t>
                      </a:r>
                      <a:endParaRPr lang="en-US" sz="2000" b="0" i="0" u="none" strike="noStrike" dirty="0">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1965">
                <a:tc>
                  <a:txBody>
                    <a:bodyPr/>
                    <a:lstStyle/>
                    <a:p>
                      <a:pPr algn="l" fontAlgn="b"/>
                      <a:r>
                        <a:rPr lang="en-US" sz="2000" u="none" strike="noStrike">
                          <a:effectLst/>
                        </a:rPr>
                        <a:t>Symbol</a:t>
                      </a:r>
                      <a:endParaRPr lang="en-US" sz="20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1965">
                <a:tc>
                  <a:txBody>
                    <a:bodyPr/>
                    <a:lstStyle/>
                    <a:p>
                      <a:pPr algn="l" fontAlgn="b"/>
                      <a:r>
                        <a:rPr lang="en-US" sz="2000" u="none" strike="noStrike" dirty="0" err="1" smtClean="0">
                          <a:effectLst/>
                        </a:rPr>
                        <a:t>Taxonomy_PK</a:t>
                      </a:r>
                      <a:endParaRPr lang="en-US" sz="2000" b="0" i="0" u="none" strike="noStrike" dirty="0">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463079174"/>
              </p:ext>
            </p:extLst>
          </p:nvPr>
        </p:nvGraphicFramePr>
        <p:xfrm>
          <a:off x="5156200" y="1846262"/>
          <a:ext cx="2159000" cy="2638425"/>
        </p:xfrm>
        <a:graphic>
          <a:graphicData uri="http://schemas.openxmlformats.org/drawingml/2006/table">
            <a:tbl>
              <a:tblPr>
                <a:tableStyleId>{5C22544A-7EE6-4342-B048-85BDC9FD1C3A}</a:tableStyleId>
              </a:tblPr>
              <a:tblGrid>
                <a:gridCol w="2159000"/>
              </a:tblGrid>
              <a:tr h="527685">
                <a:tc>
                  <a:txBody>
                    <a:bodyPr/>
                    <a:lstStyle/>
                    <a:p>
                      <a:pPr algn="l" fontAlgn="b"/>
                      <a:r>
                        <a:rPr lang="en-US" sz="2000" u="none" strike="noStrike">
                          <a:effectLst/>
                        </a:rPr>
                        <a:t>Taxonomy_PK</a:t>
                      </a:r>
                      <a:endParaRPr lang="en-US" sz="20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7685">
                <a:tc>
                  <a:txBody>
                    <a:bodyPr/>
                    <a:lstStyle/>
                    <a:p>
                      <a:pPr algn="l" fontAlgn="b"/>
                      <a:r>
                        <a:rPr lang="en-US" sz="2000" u="none" strike="noStrike">
                          <a:effectLst/>
                        </a:rPr>
                        <a:t>TaxID</a:t>
                      </a:r>
                      <a:endParaRPr lang="en-US" sz="20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7685">
                <a:tc>
                  <a:txBody>
                    <a:bodyPr/>
                    <a:lstStyle/>
                    <a:p>
                      <a:pPr algn="l" fontAlgn="b"/>
                      <a:r>
                        <a:rPr lang="en-US" sz="2000" u="none" strike="noStrike">
                          <a:effectLst/>
                        </a:rPr>
                        <a:t>Genus</a:t>
                      </a:r>
                      <a:endParaRPr lang="en-US" sz="20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7685">
                <a:tc>
                  <a:txBody>
                    <a:bodyPr/>
                    <a:lstStyle/>
                    <a:p>
                      <a:pPr algn="l" fontAlgn="b"/>
                      <a:r>
                        <a:rPr lang="en-US" sz="2000" u="none" strike="noStrike">
                          <a:effectLst/>
                        </a:rPr>
                        <a:t>Species</a:t>
                      </a:r>
                      <a:endParaRPr lang="en-US" sz="20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7685">
                <a:tc>
                  <a:txBody>
                    <a:bodyPr/>
                    <a:lstStyle/>
                    <a:p>
                      <a:pPr algn="l" fontAlgn="b"/>
                      <a:r>
                        <a:rPr lang="en-US" sz="2000" u="none" strike="noStrike" dirty="0" err="1">
                          <a:effectLst/>
                        </a:rPr>
                        <a:t>CommonName</a:t>
                      </a:r>
                      <a:endParaRPr lang="en-US" sz="2000" b="0" i="0" u="none" strike="noStrike" dirty="0">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505656" y="5179874"/>
            <a:ext cx="8229600" cy="1754326"/>
          </a:xfrm>
          <a:prstGeom prst="rect">
            <a:avLst/>
          </a:prstGeom>
          <a:noFill/>
        </p:spPr>
        <p:txBody>
          <a:bodyPr wrap="square" rtlCol="0">
            <a:spAutoFit/>
          </a:bodyPr>
          <a:lstStyle/>
          <a:p>
            <a:r>
              <a:rPr lang="en-US" altLang="en-US" dirty="0"/>
              <a:t>Data is not lost or confounded if </a:t>
            </a:r>
            <a:r>
              <a:rPr lang="en-US" altLang="en-US" dirty="0" err="1"/>
              <a:t>geneID</a:t>
            </a:r>
            <a:r>
              <a:rPr lang="en-US" altLang="en-US" dirty="0"/>
              <a:t> or </a:t>
            </a:r>
            <a:r>
              <a:rPr lang="en-US" altLang="en-US" dirty="0" err="1"/>
              <a:t>TaxID</a:t>
            </a:r>
            <a:r>
              <a:rPr lang="en-US" altLang="en-US" dirty="0"/>
              <a:t> is revised.</a:t>
            </a:r>
          </a:p>
          <a:p>
            <a:r>
              <a:rPr lang="en-US" altLang="en-US" dirty="0"/>
              <a:t>Note: </a:t>
            </a:r>
            <a:r>
              <a:rPr lang="en-US" altLang="en-US" dirty="0" smtClean="0"/>
              <a:t>Many people </a:t>
            </a:r>
            <a:r>
              <a:rPr lang="en-US" altLang="en-US" dirty="0"/>
              <a:t>argue that things like accession numbers should </a:t>
            </a:r>
            <a:r>
              <a:rPr lang="en-US" altLang="en-US" dirty="0" smtClean="0"/>
              <a:t>be primary keys because that helps ensure data integrity – if you try to insert a new row with an already used key, the database should give an error instead of creating a potential conflict &amp; accession numbers should be unique.</a:t>
            </a:r>
            <a:endParaRPr lang="en-US" altLang="en-US" dirty="0"/>
          </a:p>
          <a:p>
            <a:endParaRPr lang="en-US" dirty="0"/>
          </a:p>
        </p:txBody>
      </p:sp>
    </p:spTree>
    <p:extLst>
      <p:ext uri="{BB962C8B-B14F-4D97-AF65-F5344CB8AC3E}">
        <p14:creationId xmlns:p14="http://schemas.microsoft.com/office/powerpoint/2010/main" val="30313516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Creating a “View”</a:t>
            </a:r>
          </a:p>
        </p:txBody>
      </p:sp>
      <p:sp>
        <p:nvSpPr>
          <p:cNvPr id="13315" name="Content Placeholder 2"/>
          <p:cNvSpPr>
            <a:spLocks noGrp="1"/>
          </p:cNvSpPr>
          <p:nvPr>
            <p:ph idx="1"/>
          </p:nvPr>
        </p:nvSpPr>
        <p:spPr>
          <a:xfrm>
            <a:off x="457200" y="1600200"/>
            <a:ext cx="8229600" cy="2743200"/>
          </a:xfrm>
        </p:spPr>
        <p:txBody>
          <a:bodyPr/>
          <a:lstStyle/>
          <a:p>
            <a:r>
              <a:rPr lang="en-US" smtClean="0"/>
              <a:t>A view is a virtual table which can be created from a query on existing tables</a:t>
            </a:r>
          </a:p>
          <a:p>
            <a:r>
              <a:rPr lang="en-US" smtClean="0"/>
              <a:t>Views are created to give a more human readable version of the normalized data / tables.</a:t>
            </a:r>
          </a:p>
          <a:p>
            <a:endParaRPr lang="en-US" smtClean="0"/>
          </a:p>
        </p:txBody>
      </p:sp>
      <p:sp>
        <p:nvSpPr>
          <p:cNvPr id="13316" name="TextBox 3"/>
          <p:cNvSpPr txBox="1">
            <a:spLocks noChangeArrowheads="1"/>
          </p:cNvSpPr>
          <p:nvPr/>
        </p:nvSpPr>
        <p:spPr bwMode="auto">
          <a:xfrm>
            <a:off x="533400" y="4398963"/>
            <a:ext cx="83058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Create VIEW gene_accession as </a:t>
            </a:r>
          </a:p>
          <a:p>
            <a:pPr eaLnBrk="1" hangingPunct="1"/>
            <a:r>
              <a:rPr lang="en-US"/>
              <a:t>(SELECT g.symbol ‘GeneSymbol’, a.rnanucleotideaccession ‘RNA_ID’, a.proteinaccession ‘Protein_ID’</a:t>
            </a:r>
          </a:p>
          <a:p>
            <a:pPr eaLnBrk="1" hangingPunct="1"/>
            <a:r>
              <a:rPr lang="en-US"/>
              <a:t>FROM short_gene g JOIN short_gene2accession a ON (g.geneid=a.geneid));</a:t>
            </a:r>
          </a:p>
          <a:p>
            <a:pPr eaLnBrk="1" hangingPunct="1"/>
            <a:endParaRPr lang="en-US"/>
          </a:p>
        </p:txBody>
      </p:sp>
    </p:spTree>
    <p:extLst>
      <p:ext uri="{BB962C8B-B14F-4D97-AF65-F5344CB8AC3E}">
        <p14:creationId xmlns:p14="http://schemas.microsoft.com/office/powerpoint/2010/main" val="7741751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Defining a table</a:t>
            </a:r>
            <a:endParaRPr lang="en-US" sz="3600" dirty="0"/>
          </a:p>
        </p:txBody>
      </p:sp>
      <p:sp>
        <p:nvSpPr>
          <p:cNvPr id="3" name="Content Placeholder 2"/>
          <p:cNvSpPr>
            <a:spLocks noGrp="1"/>
          </p:cNvSpPr>
          <p:nvPr>
            <p:ph idx="1"/>
          </p:nvPr>
        </p:nvSpPr>
        <p:spPr>
          <a:xfrm>
            <a:off x="457200" y="1143000"/>
            <a:ext cx="8229600" cy="5410200"/>
          </a:xfrm>
        </p:spPr>
        <p:txBody>
          <a:bodyPr>
            <a:normAutofit fontScale="92500" lnSpcReduction="20000"/>
          </a:bodyPr>
          <a:lstStyle/>
          <a:p>
            <a:r>
              <a:rPr lang="en-US" sz="2800" dirty="0" smtClean="0"/>
              <a:t>In </a:t>
            </a:r>
            <a:r>
              <a:rPr lang="en-US" sz="2800" dirty="0" err="1" smtClean="0"/>
              <a:t>Sqlite</a:t>
            </a:r>
            <a:r>
              <a:rPr lang="en-US" sz="2800" dirty="0" smtClean="0"/>
              <a:t> you create a database by simply connecting to a file name that doesn't already exist</a:t>
            </a:r>
          </a:p>
          <a:p>
            <a:r>
              <a:rPr lang="en-US" sz="2800" dirty="0" smtClean="0"/>
              <a:t>You should first have designed the database</a:t>
            </a:r>
          </a:p>
          <a:p>
            <a:endParaRPr lang="en-US" sz="2800" dirty="0" smtClean="0"/>
          </a:p>
          <a:p>
            <a:r>
              <a:rPr lang="en-US" sz="2800" dirty="0" smtClean="0"/>
              <a:t>To define a table the </a:t>
            </a:r>
            <a:r>
              <a:rPr lang="en-US" sz="2800" dirty="0" err="1" smtClean="0"/>
              <a:t>sql</a:t>
            </a:r>
            <a:r>
              <a:rPr lang="en-US" sz="2800" dirty="0" smtClean="0"/>
              <a:t> is:</a:t>
            </a:r>
          </a:p>
          <a:p>
            <a:pPr marL="457200" lvl="1" indent="0">
              <a:buNone/>
            </a:pPr>
            <a:r>
              <a:rPr lang="en-US" sz="2400" dirty="0" smtClean="0"/>
              <a:t>CREATE TABLE &lt;</a:t>
            </a:r>
            <a:r>
              <a:rPr lang="en-US" sz="2400" dirty="0" err="1" smtClean="0"/>
              <a:t>tablename</a:t>
            </a:r>
            <a:r>
              <a:rPr lang="en-US" sz="2400" dirty="0" smtClean="0"/>
              <a:t>&gt;(</a:t>
            </a:r>
          </a:p>
          <a:p>
            <a:pPr marL="457200" lvl="1" indent="0">
              <a:buNone/>
            </a:pPr>
            <a:r>
              <a:rPr lang="en-US" sz="2400" dirty="0" smtClean="0"/>
              <a:t>&lt;column1Name&gt; &lt;</a:t>
            </a:r>
            <a:r>
              <a:rPr lang="en-US" sz="2400" dirty="0" err="1" smtClean="0"/>
              <a:t>columnType</a:t>
            </a:r>
            <a:r>
              <a:rPr lang="en-US" sz="2400" dirty="0" smtClean="0"/>
              <a:t>&gt; [optiona</a:t>
            </a:r>
            <a:r>
              <a:rPr lang="en-US" sz="2400" dirty="0"/>
              <a:t>l</a:t>
            </a:r>
            <a:r>
              <a:rPr lang="en-US" sz="2400" dirty="0" smtClean="0"/>
              <a:t> qualifiers],</a:t>
            </a:r>
          </a:p>
          <a:p>
            <a:pPr marL="457200" lvl="1" indent="0">
              <a:buNone/>
            </a:pPr>
            <a:r>
              <a:rPr lang="en-US" sz="2400" dirty="0"/>
              <a:t>&lt;column1Name&gt; &lt;</a:t>
            </a:r>
            <a:r>
              <a:rPr lang="en-US" sz="2400" dirty="0" err="1"/>
              <a:t>columnType</a:t>
            </a:r>
            <a:r>
              <a:rPr lang="en-US" sz="2400" dirty="0"/>
              <a:t>&gt; [</a:t>
            </a:r>
            <a:r>
              <a:rPr lang="en-US" sz="2400" dirty="0" smtClean="0"/>
              <a:t>optional </a:t>
            </a:r>
            <a:r>
              <a:rPr lang="en-US" sz="2400" dirty="0"/>
              <a:t>qualifiers</a:t>
            </a:r>
            <a:r>
              <a:rPr lang="en-US" sz="2400" dirty="0" smtClean="0"/>
              <a:t>], </a:t>
            </a:r>
            <a:r>
              <a:rPr lang="en-US" sz="2400" dirty="0"/>
              <a:t>&lt;column1Name&gt; &lt;</a:t>
            </a:r>
            <a:r>
              <a:rPr lang="en-US" sz="2400" dirty="0" err="1"/>
              <a:t>columnType</a:t>
            </a:r>
            <a:r>
              <a:rPr lang="en-US" sz="2400" dirty="0"/>
              <a:t>&gt; [</a:t>
            </a:r>
            <a:r>
              <a:rPr lang="en-US" sz="2400" dirty="0" smtClean="0"/>
              <a:t>optional </a:t>
            </a:r>
            <a:r>
              <a:rPr lang="en-US" sz="2400" dirty="0"/>
              <a:t>qualifiers</a:t>
            </a:r>
            <a:r>
              <a:rPr lang="en-US" sz="2400" dirty="0" smtClean="0"/>
              <a:t>])</a:t>
            </a:r>
          </a:p>
          <a:p>
            <a:pPr marL="457200" lvl="1" indent="0">
              <a:buNone/>
            </a:pPr>
            <a:endParaRPr lang="en-US" sz="2400" dirty="0"/>
          </a:p>
          <a:p>
            <a:pPr marL="457200" lvl="1" indent="0">
              <a:buNone/>
            </a:pPr>
            <a:r>
              <a:rPr lang="en-US" sz="2400" dirty="0" smtClean="0"/>
              <a:t>In SQLite:</a:t>
            </a:r>
            <a:br>
              <a:rPr lang="en-US" sz="2400" dirty="0" smtClean="0"/>
            </a:br>
            <a:r>
              <a:rPr lang="en-US" sz="2400" dirty="0" smtClean="0"/>
              <a:t>Column types are TEXT, INTEGER, REAL, BLOB, </a:t>
            </a:r>
            <a:r>
              <a:rPr lang="en-US" sz="2400" dirty="0" smtClean="0"/>
              <a:t>NUMERIC</a:t>
            </a:r>
            <a:endParaRPr lang="en-US" sz="2400" dirty="0" smtClean="0"/>
          </a:p>
          <a:p>
            <a:pPr marL="457200" lvl="1" indent="0">
              <a:buNone/>
            </a:pPr>
            <a:r>
              <a:rPr lang="en-US" sz="2400" dirty="0" smtClean="0"/>
              <a:t>Qualifiers are </a:t>
            </a:r>
            <a:r>
              <a:rPr lang="en-US" sz="2400" dirty="0"/>
              <a:t>PRIMARY KEY, </a:t>
            </a:r>
            <a:r>
              <a:rPr lang="en-US" sz="2400" dirty="0" smtClean="0"/>
              <a:t>UNIQUE, NOT NULL,</a:t>
            </a:r>
            <a:br>
              <a:rPr lang="en-US" sz="2400" dirty="0" smtClean="0"/>
            </a:br>
            <a:r>
              <a:rPr lang="en-US" sz="2400" dirty="0" smtClean="0"/>
              <a:t>DEFAULT &lt;value&gt;, AUTOINCREMENT (for integers)</a:t>
            </a:r>
          </a:p>
          <a:p>
            <a:pPr marL="457200" lvl="1" indent="0">
              <a:buNone/>
            </a:pPr>
            <a:r>
              <a:rPr lang="en-US" sz="2400" dirty="0"/>
              <a:t>	</a:t>
            </a:r>
            <a:r>
              <a:rPr lang="en-US" sz="2000" dirty="0" smtClean="0"/>
              <a:t>(PRIMARY KEY implies UNIQUE NOT NULL)</a:t>
            </a:r>
          </a:p>
          <a:p>
            <a:pPr marL="457200" lvl="1" indent="0">
              <a:buNone/>
            </a:pPr>
            <a:r>
              <a:rPr lang="en-US" sz="2000" dirty="0"/>
              <a:t>	</a:t>
            </a:r>
          </a:p>
          <a:p>
            <a:pPr marL="457200" lvl="1" indent="0">
              <a:buNone/>
            </a:pPr>
            <a:endParaRPr lang="en-US" sz="2400" dirty="0"/>
          </a:p>
          <a:p>
            <a:pPr marL="457200" lvl="1" indent="0">
              <a:buNone/>
            </a:pPr>
            <a:endParaRPr lang="en-US" sz="2400" dirty="0"/>
          </a:p>
          <a:p>
            <a:pPr marL="457200" lvl="1" indent="0">
              <a:buNone/>
            </a:pPr>
            <a:endParaRPr lang="en-US" sz="2400" dirty="0"/>
          </a:p>
        </p:txBody>
      </p:sp>
    </p:spTree>
    <p:extLst>
      <p:ext uri="{BB962C8B-B14F-4D97-AF65-F5344CB8AC3E}">
        <p14:creationId xmlns:p14="http://schemas.microsoft.com/office/powerpoint/2010/main" val="2656933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types are suggestions</a:t>
            </a:r>
            <a:endParaRPr lang="en-US" dirty="0"/>
          </a:p>
        </p:txBody>
      </p:sp>
      <p:sp>
        <p:nvSpPr>
          <p:cNvPr id="3" name="Content Placeholder 2"/>
          <p:cNvSpPr>
            <a:spLocks noGrp="1"/>
          </p:cNvSpPr>
          <p:nvPr>
            <p:ph idx="1"/>
          </p:nvPr>
        </p:nvSpPr>
        <p:spPr/>
        <p:txBody>
          <a:bodyPr/>
          <a:lstStyle/>
          <a:p>
            <a:r>
              <a:rPr lang="en-US" dirty="0" smtClean="0"/>
              <a:t>In SQLite, column types are called affinities</a:t>
            </a:r>
          </a:p>
          <a:p>
            <a:r>
              <a:rPr lang="en-US" dirty="0" smtClean="0"/>
              <a:t>They are suggestions of how to deal with the data</a:t>
            </a:r>
          </a:p>
          <a:p>
            <a:r>
              <a:rPr lang="en-US" dirty="0" smtClean="0"/>
              <a:t>They can actually store multiple data types</a:t>
            </a:r>
          </a:p>
          <a:p>
            <a:r>
              <a:rPr lang="en-US" dirty="0"/>
              <a:t>See </a:t>
            </a:r>
            <a:r>
              <a:rPr lang="en-US" dirty="0">
                <a:hlinkClick r:id="rId2"/>
              </a:rPr>
              <a:t>https://</a:t>
            </a:r>
            <a:r>
              <a:rPr lang="en-US" dirty="0" smtClean="0">
                <a:hlinkClick r:id="rId2"/>
              </a:rPr>
              <a:t>www.sqlite.org/datatype3.html</a:t>
            </a:r>
            <a:endParaRPr lang="en-US" dirty="0" smtClean="0"/>
          </a:p>
          <a:p>
            <a:r>
              <a:rPr lang="en-US" dirty="0" smtClean="0"/>
              <a:t>The NUMERIC column affinity can store any data type</a:t>
            </a:r>
            <a:endParaRPr lang="en-US" dirty="0"/>
          </a:p>
        </p:txBody>
      </p:sp>
    </p:spTree>
    <p:extLst>
      <p:ext uri="{BB962C8B-B14F-4D97-AF65-F5344CB8AC3E}">
        <p14:creationId xmlns:p14="http://schemas.microsoft.com/office/powerpoint/2010/main" val="1392234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Foreign Key in </a:t>
            </a:r>
            <a:r>
              <a:rPr lang="en-US" dirty="0" err="1" smtClean="0"/>
              <a:t>Sqlite</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err="1"/>
              <a:t>sql</a:t>
            </a:r>
            <a:r>
              <a:rPr lang="en-US" sz="2400" dirty="0"/>
              <a:t> = '''CREATE TABLE </a:t>
            </a:r>
            <a:r>
              <a:rPr lang="en-US" sz="2400" dirty="0" err="1"/>
              <a:t>pfamA_interactions</a:t>
            </a:r>
            <a:r>
              <a:rPr lang="en-US" sz="2400" dirty="0"/>
              <a:t> </a:t>
            </a:r>
            <a:r>
              <a:rPr lang="en-US" sz="2400" dirty="0" smtClean="0"/>
              <a:t>(</a:t>
            </a:r>
            <a:br>
              <a:rPr lang="en-US" sz="2400" dirty="0" smtClean="0"/>
            </a:br>
            <a:r>
              <a:rPr lang="en-US" sz="2400" dirty="0" err="1" smtClean="0"/>
              <a:t>pfamA_acc_A</a:t>
            </a:r>
            <a:r>
              <a:rPr lang="en-US" sz="2400" dirty="0" smtClean="0"/>
              <a:t> </a:t>
            </a:r>
            <a:r>
              <a:rPr lang="en-US" sz="2400" dirty="0"/>
              <a:t>TEXT NOT </a:t>
            </a:r>
            <a:r>
              <a:rPr lang="en-US" sz="2400" dirty="0" smtClean="0"/>
              <a:t>NULL,</a:t>
            </a:r>
            <a:br>
              <a:rPr lang="en-US" sz="2400" dirty="0" smtClean="0"/>
            </a:br>
            <a:r>
              <a:rPr lang="en-US" sz="2400" dirty="0" err="1" smtClean="0"/>
              <a:t>pfamA_acc_B</a:t>
            </a:r>
            <a:r>
              <a:rPr lang="en-US" sz="2400" dirty="0" smtClean="0"/>
              <a:t> </a:t>
            </a:r>
            <a:r>
              <a:rPr lang="en-US" sz="2400" dirty="0"/>
              <a:t>TEXT NOT NULL</a:t>
            </a:r>
            <a:r>
              <a:rPr lang="en-US" sz="2400" dirty="0" smtClean="0"/>
              <a:t>,</a:t>
            </a:r>
            <a:br>
              <a:rPr lang="en-US" sz="2400" dirty="0" smtClean="0"/>
            </a:br>
            <a:r>
              <a:rPr lang="en-US" sz="2400" dirty="0" smtClean="0"/>
              <a:t>FOREIGN KEY(</a:t>
            </a:r>
            <a:r>
              <a:rPr lang="en-US" sz="2400" dirty="0" err="1" smtClean="0"/>
              <a:t>pfamA_acc_A</a:t>
            </a:r>
            <a:r>
              <a:rPr lang="en-US" sz="2400" dirty="0"/>
              <a:t>) REFERENCES </a:t>
            </a:r>
            <a:r>
              <a:rPr lang="en-US" sz="2400" dirty="0" err="1" smtClean="0"/>
              <a:t>pfamA</a:t>
            </a:r>
            <a:r>
              <a:rPr lang="en-US" sz="2400" dirty="0" smtClean="0"/>
              <a:t> (</a:t>
            </a:r>
            <a:r>
              <a:rPr lang="en-US" sz="2400" dirty="0" err="1"/>
              <a:t>pfamA_acc</a:t>
            </a:r>
            <a:r>
              <a:rPr lang="en-US" sz="2400" dirty="0" smtClean="0"/>
              <a:t>),</a:t>
            </a:r>
            <a:br>
              <a:rPr lang="en-US" sz="2400" dirty="0" smtClean="0"/>
            </a:br>
            <a:r>
              <a:rPr lang="en-US" sz="2400" dirty="0" smtClean="0"/>
              <a:t>FOREIGN KEY(</a:t>
            </a:r>
            <a:r>
              <a:rPr lang="en-US" sz="2400" dirty="0" err="1" smtClean="0"/>
              <a:t>pfamA_acc_B</a:t>
            </a:r>
            <a:r>
              <a:rPr lang="en-US" sz="2400" dirty="0"/>
              <a:t>) REFERENCES </a:t>
            </a:r>
            <a:r>
              <a:rPr lang="en-US" sz="2400" dirty="0" err="1" smtClean="0"/>
              <a:t>pfamA</a:t>
            </a:r>
            <a:r>
              <a:rPr lang="en-US" sz="2400" dirty="0" smtClean="0"/>
              <a:t>(</a:t>
            </a:r>
            <a:r>
              <a:rPr lang="en-US" sz="2400" dirty="0" err="1" smtClean="0"/>
              <a:t>pfamA_acc</a:t>
            </a:r>
            <a:r>
              <a:rPr lang="en-US" sz="2400" dirty="0" smtClean="0"/>
              <a:t>)</a:t>
            </a:r>
            <a:br>
              <a:rPr lang="en-US" sz="2400" dirty="0" smtClean="0"/>
            </a:br>
            <a:r>
              <a:rPr lang="en-US" sz="2400" dirty="0" smtClean="0"/>
              <a:t>);'''</a:t>
            </a:r>
            <a:endParaRPr lang="en-US" sz="2400" dirty="0"/>
          </a:p>
          <a:p>
            <a:endParaRPr lang="en-US" sz="2400" dirty="0" smtClean="0"/>
          </a:p>
          <a:p>
            <a:r>
              <a:rPr lang="en-US" sz="2400" dirty="0" smtClean="0"/>
              <a:t>Note: All of the foreign key definitions must come </a:t>
            </a:r>
            <a:r>
              <a:rPr lang="en-US" sz="2400" u="sng" dirty="0" smtClean="0"/>
              <a:t>after all</a:t>
            </a:r>
            <a:r>
              <a:rPr lang="en-US" sz="2400" dirty="0" smtClean="0"/>
              <a:t> of the column definitions</a:t>
            </a:r>
            <a:endParaRPr lang="en-US" sz="2400" dirty="0"/>
          </a:p>
        </p:txBody>
      </p:sp>
    </p:spTree>
    <p:extLst>
      <p:ext uri="{BB962C8B-B14F-4D97-AF65-F5344CB8AC3E}">
        <p14:creationId xmlns:p14="http://schemas.microsoft.com/office/powerpoint/2010/main" val="28280624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70000" lnSpcReduction="20000"/>
          </a:bodyPr>
          <a:lstStyle/>
          <a:p>
            <a:pPr marL="0" indent="0">
              <a:buNone/>
            </a:pPr>
            <a:r>
              <a:rPr lang="en-US" sz="2800" dirty="0" smtClean="0"/>
              <a:t>select </a:t>
            </a:r>
            <a:r>
              <a:rPr lang="en-US" sz="2800" dirty="0" err="1"/>
              <a:t>pfamA_acc_A</a:t>
            </a:r>
            <a:r>
              <a:rPr lang="en-US" sz="2800" dirty="0"/>
              <a:t>, count(*)</a:t>
            </a:r>
          </a:p>
          <a:p>
            <a:pPr marL="0" indent="0">
              <a:buNone/>
            </a:pPr>
            <a:r>
              <a:rPr lang="en-US" sz="2800" dirty="0" smtClean="0"/>
              <a:t>from </a:t>
            </a:r>
            <a:r>
              <a:rPr lang="en-US" sz="2800" dirty="0" err="1"/>
              <a:t>pfamA_interactions</a:t>
            </a:r>
            <a:endParaRPr lang="en-US" sz="2800" dirty="0"/>
          </a:p>
          <a:p>
            <a:pPr marL="0" indent="0">
              <a:buNone/>
            </a:pPr>
            <a:r>
              <a:rPr lang="en-US" sz="2800" dirty="0" smtClean="0"/>
              <a:t>group </a:t>
            </a:r>
            <a:r>
              <a:rPr lang="en-US" sz="2800" dirty="0"/>
              <a:t>by </a:t>
            </a:r>
            <a:r>
              <a:rPr lang="en-US" sz="2800" dirty="0" err="1"/>
              <a:t>pfamA_acc_A</a:t>
            </a:r>
            <a:endParaRPr lang="en-US" sz="2800" dirty="0"/>
          </a:p>
          <a:p>
            <a:pPr marL="0" indent="0">
              <a:buNone/>
            </a:pPr>
            <a:r>
              <a:rPr lang="en-US" sz="2800" dirty="0" smtClean="0"/>
              <a:t>order </a:t>
            </a:r>
            <a:r>
              <a:rPr lang="en-US" sz="2800" dirty="0"/>
              <a:t>by count(*) </a:t>
            </a:r>
            <a:r>
              <a:rPr lang="en-US" sz="2800" dirty="0" err="1"/>
              <a:t>desc</a:t>
            </a:r>
            <a:endParaRPr lang="en-US" sz="2800" dirty="0"/>
          </a:p>
          <a:p>
            <a:pPr marL="0" indent="0">
              <a:buNone/>
            </a:pPr>
            <a:r>
              <a:rPr lang="en-US" sz="2800" dirty="0" smtClean="0"/>
              <a:t>limit </a:t>
            </a:r>
            <a:r>
              <a:rPr lang="en-US" sz="2800" dirty="0"/>
              <a:t>10</a:t>
            </a:r>
            <a:r>
              <a:rPr lang="en-US" sz="2800" dirty="0" smtClean="0"/>
              <a:t>;</a:t>
            </a:r>
          </a:p>
          <a:p>
            <a:pPr marL="0" indent="0">
              <a:buNone/>
            </a:pPr>
            <a:endParaRPr lang="en-US" sz="2800" dirty="0" smtClean="0"/>
          </a:p>
          <a:p>
            <a:pPr marL="0" indent="0">
              <a:buNone/>
            </a:pPr>
            <a:r>
              <a:rPr lang="en-US" sz="2800" dirty="0"/>
              <a:t>PF00129|60</a:t>
            </a:r>
          </a:p>
          <a:p>
            <a:pPr marL="0" indent="0">
              <a:buNone/>
            </a:pPr>
            <a:r>
              <a:rPr lang="en-US" sz="2800" dirty="0"/>
              <a:t>PF00069|50</a:t>
            </a:r>
          </a:p>
          <a:p>
            <a:pPr marL="0" indent="0">
              <a:buNone/>
            </a:pPr>
            <a:r>
              <a:rPr lang="en-US" sz="2800" dirty="0"/>
              <a:t>PF00071|45</a:t>
            </a:r>
          </a:p>
          <a:p>
            <a:pPr marL="0" indent="0">
              <a:buNone/>
            </a:pPr>
            <a:r>
              <a:rPr lang="en-US" sz="2800" dirty="0"/>
              <a:t>PF00089|39</a:t>
            </a:r>
          </a:p>
          <a:p>
            <a:pPr marL="0" indent="0">
              <a:buNone/>
            </a:pPr>
            <a:r>
              <a:rPr lang="en-US" sz="2800" dirty="0"/>
              <a:t>PF00240|39</a:t>
            </a:r>
          </a:p>
          <a:p>
            <a:pPr marL="0" indent="0">
              <a:buNone/>
            </a:pPr>
            <a:r>
              <a:rPr lang="en-US" sz="2800" dirty="0"/>
              <a:t>PF07686|39</a:t>
            </a:r>
          </a:p>
          <a:p>
            <a:pPr marL="0" indent="0">
              <a:buNone/>
            </a:pPr>
            <a:r>
              <a:rPr lang="en-US" sz="2800" dirty="0"/>
              <a:t>PF00400|29</a:t>
            </a:r>
          </a:p>
          <a:p>
            <a:pPr marL="0" indent="0">
              <a:buNone/>
            </a:pPr>
            <a:r>
              <a:rPr lang="en-US" sz="2800" dirty="0"/>
              <a:t>PF01248|27</a:t>
            </a:r>
          </a:p>
          <a:p>
            <a:pPr marL="0" indent="0">
              <a:buNone/>
            </a:pPr>
            <a:r>
              <a:rPr lang="en-US" sz="2800" dirty="0"/>
              <a:t>PF07654|25</a:t>
            </a:r>
          </a:p>
          <a:p>
            <a:pPr marL="0" indent="0">
              <a:buNone/>
            </a:pPr>
            <a:r>
              <a:rPr lang="en-US" sz="2800" dirty="0"/>
              <a:t>PF00271|24</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25237362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Autofit/>
          </a:bodyPr>
          <a:lstStyle/>
          <a:p>
            <a:pPr marL="0" indent="0">
              <a:buNone/>
            </a:pPr>
            <a:r>
              <a:rPr lang="en-US" sz="1800" dirty="0" smtClean="0"/>
              <a:t>SELECT </a:t>
            </a:r>
            <a:r>
              <a:rPr lang="en-US" sz="1800" dirty="0" err="1" smtClean="0"/>
              <a:t>pfamA_acc_A</a:t>
            </a:r>
            <a:r>
              <a:rPr lang="en-US" sz="1800" dirty="0" smtClean="0"/>
              <a:t>, </a:t>
            </a:r>
            <a:r>
              <a:rPr lang="en-US" sz="1800" dirty="0" err="1" smtClean="0"/>
              <a:t>pfamA_acc_B</a:t>
            </a:r>
            <a:r>
              <a:rPr lang="en-US" sz="1800" dirty="0"/>
              <a:t>, </a:t>
            </a:r>
            <a:r>
              <a:rPr lang="en-US" sz="1800" dirty="0" err="1"/>
              <a:t>pfamA.pfamA_id</a:t>
            </a:r>
            <a:r>
              <a:rPr lang="en-US" sz="1800" dirty="0"/>
              <a:t>, </a:t>
            </a:r>
            <a:r>
              <a:rPr lang="en-US" sz="1800" dirty="0" err="1" smtClean="0"/>
              <a:t>pfamA.description</a:t>
            </a:r>
            <a:endParaRPr lang="en-US" sz="1800" dirty="0" smtClean="0"/>
          </a:p>
          <a:p>
            <a:pPr marL="0" indent="0">
              <a:buNone/>
            </a:pPr>
            <a:r>
              <a:rPr lang="en-US" sz="1800" dirty="0" smtClean="0"/>
              <a:t>FROM </a:t>
            </a:r>
            <a:r>
              <a:rPr lang="en-US" sz="1800" dirty="0" err="1" smtClean="0"/>
              <a:t>pfamA_interactions</a:t>
            </a:r>
            <a:endParaRPr lang="en-US" sz="1800" dirty="0" smtClean="0"/>
          </a:p>
          <a:p>
            <a:pPr marL="0" indent="0">
              <a:buNone/>
            </a:pPr>
            <a:r>
              <a:rPr lang="en-US" sz="1800" dirty="0" smtClean="0"/>
              <a:t>JOIN </a:t>
            </a:r>
            <a:r>
              <a:rPr lang="en-US" sz="1800" dirty="0" err="1"/>
              <a:t>pfamA</a:t>
            </a:r>
            <a:r>
              <a:rPr lang="en-US" sz="1800" dirty="0"/>
              <a:t> </a:t>
            </a:r>
            <a:r>
              <a:rPr lang="en-US" sz="1800" dirty="0" smtClean="0"/>
              <a:t>ON </a:t>
            </a:r>
            <a:r>
              <a:rPr lang="en-US" sz="1800" dirty="0" err="1"/>
              <a:t>pfamA_acc_B</a:t>
            </a:r>
            <a:r>
              <a:rPr lang="en-US" sz="1800" dirty="0"/>
              <a:t> = </a:t>
            </a:r>
            <a:r>
              <a:rPr lang="en-US" sz="1800" dirty="0" err="1"/>
              <a:t>pfamA.pfamA_acc</a:t>
            </a:r>
            <a:endParaRPr lang="en-US" sz="1800" dirty="0"/>
          </a:p>
          <a:p>
            <a:pPr marL="0" indent="0">
              <a:buNone/>
            </a:pPr>
            <a:r>
              <a:rPr lang="en-US" sz="1800" dirty="0" smtClean="0"/>
              <a:t>WHERE </a:t>
            </a:r>
            <a:r>
              <a:rPr lang="en-US" sz="1800" dirty="0" err="1" smtClean="0"/>
              <a:t>pfamA_interactions.pfamA_acc_A</a:t>
            </a:r>
            <a:r>
              <a:rPr lang="en-US" sz="1800" dirty="0" smtClean="0"/>
              <a:t>  =  </a:t>
            </a:r>
            <a:r>
              <a:rPr lang="en-US" sz="1800" dirty="0"/>
              <a:t>'PF00271</a:t>
            </a:r>
            <a:r>
              <a:rPr lang="en-US" sz="1800" dirty="0" smtClean="0"/>
              <a:t>';</a:t>
            </a:r>
          </a:p>
          <a:p>
            <a:pPr marL="0" indent="0">
              <a:buNone/>
            </a:pPr>
            <a:endParaRPr lang="en-US" sz="1600" dirty="0"/>
          </a:p>
          <a:p>
            <a:pPr marL="0" indent="0">
              <a:buNone/>
            </a:pPr>
            <a:r>
              <a:rPr lang="en-US" sz="1600" dirty="0"/>
              <a:t>PF00271|PF00270|DEAD|DEAD/DEAH box helicase</a:t>
            </a:r>
          </a:p>
          <a:p>
            <a:pPr marL="0" indent="0">
              <a:buNone/>
            </a:pPr>
            <a:r>
              <a:rPr lang="en-US" sz="1600" dirty="0"/>
              <a:t>PF00271|PF02847|MA3|MA3 domain</a:t>
            </a:r>
          </a:p>
          <a:p>
            <a:pPr marL="0" indent="0">
              <a:buNone/>
            </a:pPr>
            <a:r>
              <a:rPr lang="en-US" sz="1600" dirty="0"/>
              <a:t>PF00271|PF07516|SecA_SW|SecA Wing and Scaffold domain</a:t>
            </a:r>
          </a:p>
          <a:p>
            <a:pPr marL="0" indent="0">
              <a:buNone/>
            </a:pPr>
            <a:r>
              <a:rPr lang="en-US" sz="1600" dirty="0"/>
              <a:t>PF00271|PF00344|SecY|SecY translocase</a:t>
            </a:r>
          </a:p>
          <a:p>
            <a:pPr marL="0" indent="0">
              <a:buNone/>
            </a:pPr>
            <a:r>
              <a:rPr lang="en-US" sz="1600" dirty="0"/>
              <a:t>PF00271|PF02151|UVR|UvrB/</a:t>
            </a:r>
            <a:r>
              <a:rPr lang="en-US" sz="1600" dirty="0" err="1"/>
              <a:t>uvrC</a:t>
            </a:r>
            <a:r>
              <a:rPr lang="en-US" sz="1600" dirty="0"/>
              <a:t> motif</a:t>
            </a:r>
          </a:p>
          <a:p>
            <a:pPr marL="0" indent="0">
              <a:buNone/>
            </a:pPr>
            <a:r>
              <a:rPr lang="en-US" sz="1600" dirty="0"/>
              <a:t>PF00271|PF12344|UvrB|Ultra-violet resistance protein B</a:t>
            </a:r>
          </a:p>
          <a:p>
            <a:pPr marL="0" indent="0">
              <a:buNone/>
            </a:pPr>
            <a:r>
              <a:rPr lang="en-US" sz="1600" dirty="0"/>
              <a:t>PF00271|PF07652|Flavi_DEAD|Flavivirus DEAD domain</a:t>
            </a:r>
          </a:p>
          <a:p>
            <a:pPr marL="0" indent="0">
              <a:buNone/>
            </a:pPr>
            <a:r>
              <a:rPr lang="en-US" sz="1600" dirty="0"/>
              <a:t>PF00271|PF13234|rRNA_proc-arch|rRNA-processing arch domain</a:t>
            </a:r>
          </a:p>
          <a:p>
            <a:pPr marL="0" indent="0">
              <a:buNone/>
            </a:pPr>
            <a:r>
              <a:rPr lang="en-US" sz="1600" dirty="0"/>
              <a:t>PF00271|PF08148|DSHCT|DSHCT (NUC185) domain</a:t>
            </a:r>
          </a:p>
          <a:p>
            <a:pPr marL="0" indent="0">
              <a:buNone/>
            </a:pPr>
            <a:r>
              <a:rPr lang="en-US" sz="1600" dirty="0"/>
              <a:t>PF00271|PF11648|RIG-I_C-RD|C-terminal domain of RIG-I</a:t>
            </a:r>
          </a:p>
          <a:p>
            <a:pPr marL="0" indent="0">
              <a:buNone/>
            </a:pPr>
            <a:r>
              <a:rPr lang="en-US" sz="1600" dirty="0"/>
              <a:t>PF00271|PF00271|Helicase_C|Helicase conserved C-terminal domain</a:t>
            </a:r>
          </a:p>
          <a:p>
            <a:pPr marL="0" indent="0">
              <a:buNone/>
            </a:pPr>
            <a:r>
              <a:rPr lang="en-US" sz="1600" dirty="0"/>
              <a:t>PF00271|PF07817|GLE1|GLE1-like protein</a:t>
            </a:r>
          </a:p>
          <a:p>
            <a:pPr marL="0" indent="0">
              <a:buNone/>
            </a:pPr>
            <a:r>
              <a:rPr lang="en-US" sz="1600" dirty="0"/>
              <a:t>PF00271|PF09532|FDF|FDF domain</a:t>
            </a:r>
          </a:p>
          <a:p>
            <a:pPr marL="0" indent="0">
              <a:buNone/>
            </a:pPr>
            <a:r>
              <a:rPr lang="en-US" sz="1600" dirty="0" smtClean="0"/>
              <a:t>… (more results deleted for clarity)</a:t>
            </a:r>
          </a:p>
          <a:p>
            <a:pPr marL="0" indent="0">
              <a:buNone/>
            </a:pPr>
            <a:r>
              <a:rPr lang="en-US" sz="1600" dirty="0" smtClean="0"/>
              <a:t>Note: PF00271 interacts with itself, third from bottom</a:t>
            </a:r>
            <a:endParaRPr lang="en-US" sz="1600" dirty="0"/>
          </a:p>
          <a:p>
            <a:pPr marL="0" indent="0">
              <a:buNone/>
            </a:pPr>
            <a:endParaRPr lang="en-US" sz="1600" dirty="0"/>
          </a:p>
        </p:txBody>
      </p:sp>
    </p:spTree>
    <p:extLst>
      <p:ext uri="{BB962C8B-B14F-4D97-AF65-F5344CB8AC3E}">
        <p14:creationId xmlns:p14="http://schemas.microsoft.com/office/powerpoint/2010/main" val="2013580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Modifying Tables	</a:t>
            </a:r>
          </a:p>
        </p:txBody>
      </p:sp>
      <p:sp>
        <p:nvSpPr>
          <p:cNvPr id="9219" name="Rectangle 3"/>
          <p:cNvSpPr>
            <a:spLocks noGrp="1" noChangeArrowheads="1"/>
          </p:cNvSpPr>
          <p:nvPr>
            <p:ph type="body" idx="1"/>
          </p:nvPr>
        </p:nvSpPr>
        <p:spPr>
          <a:xfrm>
            <a:off x="381000" y="1600993"/>
            <a:ext cx="8229600" cy="4525963"/>
          </a:xfrm>
        </p:spPr>
        <p:txBody>
          <a:bodyPr/>
          <a:lstStyle/>
          <a:p>
            <a:r>
              <a:rPr lang="en-US" dirty="0" smtClean="0"/>
              <a:t>Alter Table to change column names or </a:t>
            </a:r>
            <a:r>
              <a:rPr lang="en-US" dirty="0" err="1" smtClean="0"/>
              <a:t>datatypes</a:t>
            </a:r>
            <a:r>
              <a:rPr lang="en-US" dirty="0" smtClean="0"/>
              <a:t> (when empty), or add constraints</a:t>
            </a:r>
          </a:p>
          <a:p>
            <a:pPr lvl="2">
              <a:buFontTx/>
              <a:buNone/>
            </a:pPr>
            <a:r>
              <a:rPr lang="en-US" dirty="0" smtClean="0"/>
              <a:t>Alter Table </a:t>
            </a:r>
            <a:r>
              <a:rPr lang="en-US" dirty="0" err="1" smtClean="0"/>
              <a:t>Test_gene</a:t>
            </a:r>
            <a:r>
              <a:rPr lang="en-US" dirty="0" smtClean="0"/>
              <a:t> change </a:t>
            </a:r>
            <a:r>
              <a:rPr lang="en-US" dirty="0" err="1" smtClean="0"/>
              <a:t>geneid</a:t>
            </a:r>
            <a:r>
              <a:rPr lang="en-US" dirty="0" smtClean="0"/>
              <a:t> </a:t>
            </a:r>
            <a:r>
              <a:rPr lang="en-US" dirty="0" err="1" smtClean="0"/>
              <a:t>gene_ID</a:t>
            </a:r>
            <a:r>
              <a:rPr lang="en-US" dirty="0" smtClean="0"/>
              <a:t> </a:t>
            </a:r>
            <a:r>
              <a:rPr lang="en-US" dirty="0" err="1" smtClean="0"/>
              <a:t>varchar</a:t>
            </a:r>
            <a:r>
              <a:rPr lang="en-US" dirty="0" smtClean="0"/>
              <a:t>(255);</a:t>
            </a:r>
          </a:p>
          <a:p>
            <a:pPr lvl="2">
              <a:buFontTx/>
              <a:buNone/>
            </a:pPr>
            <a:endParaRPr lang="en-US" dirty="0" smtClean="0"/>
          </a:p>
          <a:p>
            <a:r>
              <a:rPr lang="en-US" dirty="0" smtClean="0"/>
              <a:t>Can Add, Modify and Drop attributes like columns and keys</a:t>
            </a:r>
          </a:p>
          <a:p>
            <a:pPr lvl="2"/>
            <a:r>
              <a:rPr lang="en-US" dirty="0" smtClean="0"/>
              <a:t> Alter table </a:t>
            </a:r>
            <a:r>
              <a:rPr lang="en-US" dirty="0" err="1" smtClean="0"/>
              <a:t>test_gene</a:t>
            </a:r>
            <a:r>
              <a:rPr lang="en-US" dirty="0" smtClean="0"/>
              <a:t> add column </a:t>
            </a:r>
            <a:r>
              <a:rPr lang="en-US" dirty="0" err="1" smtClean="0"/>
              <a:t>alt_gene_symbol</a:t>
            </a:r>
            <a:r>
              <a:rPr lang="en-US" dirty="0" smtClean="0"/>
              <a:t> </a:t>
            </a:r>
            <a:r>
              <a:rPr lang="en-US" dirty="0" err="1" smtClean="0"/>
              <a:t>varchar</a:t>
            </a:r>
            <a:r>
              <a:rPr lang="en-US" dirty="0" smtClean="0"/>
              <a:t>(255) after symbol; </a:t>
            </a:r>
          </a:p>
        </p:txBody>
      </p:sp>
      <p:sp>
        <p:nvSpPr>
          <p:cNvPr id="9220" name="Text Box 4"/>
          <p:cNvSpPr txBox="1">
            <a:spLocks noChangeArrowheads="1"/>
          </p:cNvSpPr>
          <p:nvPr/>
        </p:nvSpPr>
        <p:spPr bwMode="auto">
          <a:xfrm>
            <a:off x="2057400" y="5943600"/>
            <a:ext cx="59255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hlinkClick r:id="rId2"/>
              </a:rPr>
              <a:t>http://</a:t>
            </a:r>
            <a:r>
              <a:rPr lang="en-US" dirty="0" smtClean="0">
                <a:hlinkClick r:id="rId2"/>
              </a:rPr>
              <a:t>dev.mysql.com/doc/refman/5.5/en/alter-table.html</a:t>
            </a:r>
            <a:r>
              <a:rPr lang="en-US" dirty="0" smtClean="0"/>
              <a:t> </a:t>
            </a:r>
            <a:endParaRPr lang="en-US" dirty="0"/>
          </a:p>
        </p:txBody>
      </p:sp>
    </p:spTree>
    <p:extLst>
      <p:ext uri="{BB962C8B-B14F-4D97-AF65-F5344CB8AC3E}">
        <p14:creationId xmlns:p14="http://schemas.microsoft.com/office/powerpoint/2010/main" val="3881699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1143000"/>
          </a:xfrm>
        </p:spPr>
        <p:txBody>
          <a:bodyPr>
            <a:noAutofit/>
          </a:bodyPr>
          <a:lstStyle/>
          <a:p>
            <a:r>
              <a:rPr lang="en-US" sz="2800" dirty="0" smtClean="0"/>
              <a:t>From the big database that includes </a:t>
            </a:r>
            <a:r>
              <a:rPr lang="en-US" sz="2800" dirty="0" err="1" smtClean="0"/>
              <a:t>pfamA_reg_full_significant</a:t>
            </a:r>
            <a:r>
              <a:rPr lang="en-US" sz="2800" dirty="0"/>
              <a:t> (</a:t>
            </a:r>
            <a:r>
              <a:rPr lang="en-US" sz="2800" dirty="0" smtClean="0"/>
              <a:t>19,263,149 rows, adds ~7G)</a:t>
            </a:r>
            <a:endParaRPr lang="en-US" sz="2800" dirty="0"/>
          </a:p>
        </p:txBody>
      </p:sp>
      <p:sp>
        <p:nvSpPr>
          <p:cNvPr id="3" name="Content Placeholder 2"/>
          <p:cNvSpPr>
            <a:spLocks noGrp="1"/>
          </p:cNvSpPr>
          <p:nvPr>
            <p:ph idx="1"/>
          </p:nvPr>
        </p:nvSpPr>
        <p:spPr>
          <a:xfrm>
            <a:off x="457200" y="1600200"/>
            <a:ext cx="8229600" cy="5029200"/>
          </a:xfrm>
        </p:spPr>
        <p:txBody>
          <a:bodyPr>
            <a:normAutofit fontScale="62500" lnSpcReduction="20000"/>
          </a:bodyPr>
          <a:lstStyle/>
          <a:p>
            <a:pPr marL="0" indent="0">
              <a:buNone/>
            </a:pPr>
            <a:r>
              <a:rPr lang="en-US" dirty="0" smtClean="0"/>
              <a:t>select </a:t>
            </a:r>
            <a:r>
              <a:rPr lang="en-US" dirty="0" err="1"/>
              <a:t>pfamA_acc</a:t>
            </a:r>
            <a:r>
              <a:rPr lang="en-US" dirty="0"/>
              <a:t>, count(*)</a:t>
            </a:r>
          </a:p>
          <a:p>
            <a:pPr marL="0" indent="0">
              <a:buNone/>
            </a:pPr>
            <a:r>
              <a:rPr lang="en-US" dirty="0" smtClean="0"/>
              <a:t>from </a:t>
            </a:r>
            <a:r>
              <a:rPr lang="en-US" dirty="0" err="1"/>
              <a:t>pfamA_reg_full_significant</a:t>
            </a:r>
            <a:endParaRPr lang="en-US" dirty="0"/>
          </a:p>
          <a:p>
            <a:pPr marL="0" indent="0">
              <a:buNone/>
            </a:pPr>
            <a:r>
              <a:rPr lang="en-US" dirty="0" smtClean="0"/>
              <a:t>group </a:t>
            </a:r>
            <a:r>
              <a:rPr lang="en-US" dirty="0"/>
              <a:t>by </a:t>
            </a:r>
            <a:r>
              <a:rPr lang="en-US" dirty="0" err="1"/>
              <a:t>pfamA_acc</a:t>
            </a:r>
            <a:endParaRPr lang="en-US" dirty="0"/>
          </a:p>
          <a:p>
            <a:pPr marL="0" indent="0">
              <a:buNone/>
            </a:pPr>
            <a:r>
              <a:rPr lang="en-US" dirty="0" smtClean="0"/>
              <a:t>having </a:t>
            </a:r>
            <a:r>
              <a:rPr lang="en-US" dirty="0"/>
              <a:t>count(*) = 5</a:t>
            </a:r>
          </a:p>
          <a:p>
            <a:pPr marL="0" indent="0">
              <a:buNone/>
            </a:pPr>
            <a:r>
              <a:rPr lang="en-US" dirty="0" smtClean="0"/>
              <a:t>limit </a:t>
            </a:r>
            <a:r>
              <a:rPr lang="en-US" dirty="0"/>
              <a:t>10</a:t>
            </a:r>
            <a:r>
              <a:rPr lang="en-US" dirty="0" smtClean="0"/>
              <a:t>;</a:t>
            </a:r>
          </a:p>
          <a:p>
            <a:pPr marL="0" indent="0">
              <a:buNone/>
            </a:pPr>
            <a:endParaRPr lang="en-US" dirty="0" smtClean="0"/>
          </a:p>
          <a:p>
            <a:pPr marL="0" indent="0">
              <a:buNone/>
            </a:pPr>
            <a:r>
              <a:rPr lang="en-US" dirty="0"/>
              <a:t>PF00604|5</a:t>
            </a:r>
          </a:p>
          <a:p>
            <a:pPr marL="0" indent="0">
              <a:buNone/>
            </a:pPr>
            <a:r>
              <a:rPr lang="en-US" dirty="0"/>
              <a:t>PF00944|5</a:t>
            </a:r>
          </a:p>
          <a:p>
            <a:pPr marL="0" indent="0">
              <a:buNone/>
            </a:pPr>
            <a:r>
              <a:rPr lang="en-US" dirty="0"/>
              <a:t>PF01308|5</a:t>
            </a:r>
          </a:p>
          <a:p>
            <a:pPr marL="0" indent="0">
              <a:buNone/>
            </a:pPr>
            <a:r>
              <a:rPr lang="en-US" dirty="0"/>
              <a:t>PF01310|5</a:t>
            </a:r>
          </a:p>
          <a:p>
            <a:pPr marL="0" indent="0">
              <a:buNone/>
            </a:pPr>
            <a:r>
              <a:rPr lang="en-US" dirty="0"/>
              <a:t>PF01537|5</a:t>
            </a:r>
          </a:p>
          <a:p>
            <a:pPr marL="0" indent="0">
              <a:buNone/>
            </a:pPr>
            <a:r>
              <a:rPr lang="en-US" dirty="0"/>
              <a:t>PF01577|5</a:t>
            </a:r>
          </a:p>
          <a:p>
            <a:pPr marL="0" indent="0">
              <a:buNone/>
            </a:pPr>
            <a:r>
              <a:rPr lang="en-US" dirty="0"/>
              <a:t>PF01611|5</a:t>
            </a:r>
          </a:p>
          <a:p>
            <a:pPr marL="0" indent="0">
              <a:buNone/>
            </a:pPr>
            <a:r>
              <a:rPr lang="en-US" dirty="0"/>
              <a:t>PF01688|5</a:t>
            </a:r>
          </a:p>
          <a:p>
            <a:pPr marL="0" indent="0">
              <a:buNone/>
            </a:pPr>
            <a:r>
              <a:rPr lang="en-US" dirty="0"/>
              <a:t>PF01696|5</a:t>
            </a:r>
          </a:p>
          <a:p>
            <a:pPr marL="0" indent="0">
              <a:buNone/>
            </a:pPr>
            <a:r>
              <a:rPr lang="en-US" dirty="0" smtClean="0"/>
              <a:t>PF02053|5</a:t>
            </a:r>
            <a:endParaRPr lang="en-US" dirty="0"/>
          </a:p>
        </p:txBody>
      </p:sp>
    </p:spTree>
    <p:extLst>
      <p:ext uri="{BB962C8B-B14F-4D97-AF65-F5344CB8AC3E}">
        <p14:creationId xmlns:p14="http://schemas.microsoft.com/office/powerpoint/2010/main" val="33452806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Some Guidelines for Making a Database</a:t>
            </a:r>
            <a:endParaRPr lang="en-US" sz="3200" dirty="0"/>
          </a:p>
        </p:txBody>
      </p:sp>
      <p:sp>
        <p:nvSpPr>
          <p:cNvPr id="3" name="Content Placeholder 2"/>
          <p:cNvSpPr>
            <a:spLocks noGrp="1"/>
          </p:cNvSpPr>
          <p:nvPr>
            <p:ph idx="1"/>
          </p:nvPr>
        </p:nvSpPr>
        <p:spPr>
          <a:xfrm>
            <a:off x="457200" y="1371600"/>
            <a:ext cx="8229600" cy="4754563"/>
          </a:xfrm>
        </p:spPr>
        <p:txBody>
          <a:bodyPr>
            <a:normAutofit fontScale="85000" lnSpcReduction="20000"/>
          </a:bodyPr>
          <a:lstStyle/>
          <a:p>
            <a:r>
              <a:rPr lang="en-US" dirty="0" smtClean="0"/>
              <a:t>Primary keys should not be data</a:t>
            </a:r>
          </a:p>
          <a:p>
            <a:pPr lvl="1"/>
            <a:r>
              <a:rPr lang="en-US" dirty="0" smtClean="0"/>
              <a:t>Data associated with a particular primary key value should be uniquely associated with that key</a:t>
            </a:r>
          </a:p>
          <a:p>
            <a:pPr lvl="2"/>
            <a:r>
              <a:rPr lang="en-US" dirty="0" smtClean="0"/>
              <a:t>An accession number is not data, it is by definition a unique identifier (key)</a:t>
            </a:r>
          </a:p>
          <a:p>
            <a:pPr lvl="1"/>
            <a:r>
              <a:rPr lang="en-US" dirty="0" smtClean="0"/>
              <a:t>If a primary key will be used as a foreign key, explicitly define the primary key column</a:t>
            </a:r>
          </a:p>
          <a:p>
            <a:pPr lvl="2"/>
            <a:r>
              <a:rPr lang="en-US" dirty="0" smtClean="0"/>
              <a:t>Don't rely on the automated </a:t>
            </a:r>
            <a:r>
              <a:rPr lang="en-US" dirty="0" err="1" smtClean="0"/>
              <a:t>row_id</a:t>
            </a:r>
            <a:r>
              <a:rPr lang="en-US" dirty="0" smtClean="0"/>
              <a:t> generation</a:t>
            </a:r>
          </a:p>
          <a:p>
            <a:pPr lvl="2"/>
            <a:r>
              <a:rPr lang="en-US" dirty="0" smtClean="0"/>
              <a:t>This makes the relationship explicit</a:t>
            </a:r>
            <a:endParaRPr lang="en-US" dirty="0"/>
          </a:p>
          <a:p>
            <a:r>
              <a:rPr lang="en-US" dirty="0" smtClean="0"/>
              <a:t>Tables names should not be data</a:t>
            </a:r>
          </a:p>
          <a:p>
            <a:pPr lvl="1"/>
            <a:r>
              <a:rPr lang="en-US" dirty="0" smtClean="0"/>
              <a:t>Do not have a Chr1 gene table and a Chr2 gene table … </a:t>
            </a:r>
          </a:p>
          <a:p>
            <a:pPr lvl="1"/>
            <a:r>
              <a:rPr lang="en-US" dirty="0" smtClean="0"/>
              <a:t>Have a Gene Table with one column that is </a:t>
            </a:r>
            <a:r>
              <a:rPr lang="en-US" dirty="0" err="1" smtClean="0"/>
              <a:t>Chr</a:t>
            </a:r>
            <a:r>
              <a:rPr lang="en-US" dirty="0" smtClean="0"/>
              <a:t> #</a:t>
            </a:r>
          </a:p>
          <a:p>
            <a:pPr lvl="2"/>
            <a:r>
              <a:rPr lang="en-US" dirty="0" smtClean="0"/>
              <a:t>And index it</a:t>
            </a:r>
          </a:p>
        </p:txBody>
      </p:sp>
    </p:spTree>
    <p:extLst>
      <p:ext uri="{BB962C8B-B14F-4D97-AF65-F5344CB8AC3E}">
        <p14:creationId xmlns:p14="http://schemas.microsoft.com/office/powerpoint/2010/main" val="833077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Some Guidelines for Making a Database</a:t>
            </a:r>
            <a:endParaRPr lang="en-US" sz="3200" dirty="0"/>
          </a:p>
        </p:txBody>
      </p:sp>
      <p:sp>
        <p:nvSpPr>
          <p:cNvPr id="3" name="Content Placeholder 2"/>
          <p:cNvSpPr>
            <a:spLocks noGrp="1"/>
          </p:cNvSpPr>
          <p:nvPr>
            <p:ph idx="1"/>
          </p:nvPr>
        </p:nvSpPr>
        <p:spPr/>
        <p:txBody>
          <a:bodyPr>
            <a:normAutofit fontScale="77500" lnSpcReduction="20000"/>
          </a:bodyPr>
          <a:lstStyle/>
          <a:p>
            <a:r>
              <a:rPr lang="en-US" dirty="0" smtClean="0"/>
              <a:t>All fields in a table should hold a single value</a:t>
            </a:r>
          </a:p>
          <a:p>
            <a:r>
              <a:rPr lang="en-US" dirty="0" smtClean="0"/>
              <a:t>If you find yourself wanting to list several values in a field, make a new table</a:t>
            </a:r>
          </a:p>
          <a:p>
            <a:pPr lvl="1"/>
            <a:r>
              <a:rPr lang="en-US" dirty="0" smtClean="0"/>
              <a:t>Use a foreign key to refer to the table you where you wanted to list multiple items</a:t>
            </a:r>
          </a:p>
          <a:p>
            <a:r>
              <a:rPr lang="en-US" dirty="0" smtClean="0"/>
              <a:t>If you have a many-to-many relationship, you need to take the relationship information and put it in a linking table</a:t>
            </a:r>
          </a:p>
          <a:p>
            <a:pPr lvl="1"/>
            <a:r>
              <a:rPr lang="en-US" dirty="0" smtClean="0"/>
              <a:t>The linking table will consist at minimum of a row identifier and pairs of values, often foreign keys that refer to two other tables</a:t>
            </a:r>
          </a:p>
          <a:p>
            <a:pPr lvl="1"/>
            <a:r>
              <a:rPr lang="en-US" dirty="0" smtClean="0"/>
              <a:t>You might have additional information about the relationship, if it uniquely belongs to a combination of foreign keys</a:t>
            </a:r>
          </a:p>
          <a:p>
            <a:pPr lvl="2"/>
            <a:endParaRPr lang="en-US" dirty="0" smtClean="0"/>
          </a:p>
        </p:txBody>
      </p:sp>
    </p:spTree>
    <p:extLst>
      <p:ext uri="{BB962C8B-B14F-4D97-AF65-F5344CB8AC3E}">
        <p14:creationId xmlns:p14="http://schemas.microsoft.com/office/powerpoint/2010/main" val="34570243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Some Guidelines for Making a Database</a:t>
            </a:r>
            <a:endParaRPr lang="en-US" sz="3200" dirty="0"/>
          </a:p>
        </p:txBody>
      </p:sp>
      <p:sp>
        <p:nvSpPr>
          <p:cNvPr id="3" name="Content Placeholder 2"/>
          <p:cNvSpPr>
            <a:spLocks noGrp="1"/>
          </p:cNvSpPr>
          <p:nvPr>
            <p:ph idx="1"/>
          </p:nvPr>
        </p:nvSpPr>
        <p:spPr>
          <a:xfrm>
            <a:off x="457200" y="1295400"/>
            <a:ext cx="8229600" cy="4953000"/>
          </a:xfrm>
        </p:spPr>
        <p:txBody>
          <a:bodyPr>
            <a:normAutofit fontScale="92500" lnSpcReduction="10000"/>
          </a:bodyPr>
          <a:lstStyle/>
          <a:p>
            <a:r>
              <a:rPr lang="en-US" dirty="0" smtClean="0"/>
              <a:t>Primary keys are automatically indexed</a:t>
            </a:r>
          </a:p>
          <a:p>
            <a:r>
              <a:rPr lang="en-US" dirty="0" smtClean="0"/>
              <a:t>If there are fields (columns) that are going to be frequently used in WHERE clauses, index them to greatly accelerate queries</a:t>
            </a:r>
          </a:p>
          <a:p>
            <a:r>
              <a:rPr lang="en-US" dirty="0" smtClean="0"/>
              <a:t>Indexing free-text strings will not gain you anything</a:t>
            </a:r>
          </a:p>
          <a:p>
            <a:pPr lvl="1"/>
            <a:r>
              <a:rPr lang="en-US" dirty="0" smtClean="0"/>
              <a:t>Many database have full-text indexing extensions – including SQLite</a:t>
            </a:r>
          </a:p>
          <a:p>
            <a:r>
              <a:rPr lang="en-US" dirty="0" smtClean="0"/>
              <a:t>If you are loading all of the data into a database at one time, create an index after loading data</a:t>
            </a:r>
          </a:p>
          <a:p>
            <a:pPr lvl="1"/>
            <a:r>
              <a:rPr lang="en-US" dirty="0" smtClean="0"/>
              <a:t>Indexing in one step is faster</a:t>
            </a:r>
          </a:p>
          <a:p>
            <a:endParaRPr lang="en-US" dirty="0" smtClean="0"/>
          </a:p>
          <a:p>
            <a:pPr lvl="1"/>
            <a:endParaRPr lang="en-US" dirty="0" smtClean="0"/>
          </a:p>
          <a:p>
            <a:endParaRPr lang="en-US" dirty="0" smtClean="0"/>
          </a:p>
          <a:p>
            <a:pPr lvl="2"/>
            <a:endParaRPr lang="en-US" dirty="0" smtClean="0"/>
          </a:p>
        </p:txBody>
      </p:sp>
    </p:spTree>
    <p:extLst>
      <p:ext uri="{BB962C8B-B14F-4D97-AF65-F5344CB8AC3E}">
        <p14:creationId xmlns:p14="http://schemas.microsoft.com/office/powerpoint/2010/main" val="38417357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Some Guidelines for Making a Database</a:t>
            </a:r>
            <a:endParaRPr lang="en-US" sz="3200" dirty="0"/>
          </a:p>
        </p:txBody>
      </p:sp>
      <p:sp>
        <p:nvSpPr>
          <p:cNvPr id="3" name="Content Placeholder 2"/>
          <p:cNvSpPr>
            <a:spLocks noGrp="1"/>
          </p:cNvSpPr>
          <p:nvPr>
            <p:ph idx="1"/>
          </p:nvPr>
        </p:nvSpPr>
        <p:spPr>
          <a:xfrm>
            <a:off x="457200" y="1295400"/>
            <a:ext cx="8229600" cy="4830763"/>
          </a:xfrm>
        </p:spPr>
        <p:txBody>
          <a:bodyPr>
            <a:normAutofit/>
          </a:bodyPr>
          <a:lstStyle/>
          <a:p>
            <a:r>
              <a:rPr lang="en-US" dirty="0" smtClean="0"/>
              <a:t>Some data is best stored in other forms</a:t>
            </a:r>
          </a:p>
          <a:p>
            <a:pPr lvl="1"/>
            <a:r>
              <a:rPr lang="en-US" dirty="0" smtClean="0"/>
              <a:t>HDF5 system</a:t>
            </a:r>
          </a:p>
          <a:p>
            <a:pPr lvl="1"/>
            <a:r>
              <a:rPr lang="en-US" dirty="0" smtClean="0"/>
              <a:t>Collections of files simply using the operating system and recording path and file name in the database</a:t>
            </a:r>
          </a:p>
          <a:p>
            <a:pPr lvl="1"/>
            <a:r>
              <a:rPr lang="en-US" dirty="0" smtClean="0"/>
              <a:t>A NoSQL database such as MongoDB or </a:t>
            </a:r>
            <a:r>
              <a:rPr lang="en-US" dirty="0" err="1" smtClean="0"/>
              <a:t>MonetDB</a:t>
            </a:r>
            <a:endParaRPr lang="en-US" dirty="0" smtClean="0"/>
          </a:p>
          <a:p>
            <a:pPr lvl="2"/>
            <a:r>
              <a:rPr lang="en-US" dirty="0" smtClean="0"/>
              <a:t>There are many types of NoSQL databases with different strengths and weaknesses</a:t>
            </a:r>
          </a:p>
          <a:p>
            <a:pPr lvl="2"/>
            <a:r>
              <a:rPr lang="en-US" dirty="0"/>
              <a:t>http://nosql-database.org/</a:t>
            </a:r>
            <a:endParaRPr lang="en-US" dirty="0" smtClean="0"/>
          </a:p>
          <a:p>
            <a:pPr lvl="2"/>
            <a:endParaRPr lang="en-US" dirty="0" smtClean="0"/>
          </a:p>
        </p:txBody>
      </p:sp>
    </p:spTree>
    <p:extLst>
      <p:ext uri="{BB962C8B-B14F-4D97-AF65-F5344CB8AC3E}">
        <p14:creationId xmlns:p14="http://schemas.microsoft.com/office/powerpoint/2010/main" val="23320954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This slide set based on a presentation by J. Cavalcoli</a:t>
            </a:r>
            <a:endParaRPr lang="en-US" dirty="0"/>
          </a:p>
        </p:txBody>
      </p:sp>
    </p:spTree>
    <p:extLst>
      <p:ext uri="{BB962C8B-B14F-4D97-AF65-F5344CB8AC3E}">
        <p14:creationId xmlns:p14="http://schemas.microsoft.com/office/powerpoint/2010/main" val="3667964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 on altering tables</a:t>
            </a:r>
            <a:endParaRPr lang="en-US" dirty="0"/>
          </a:p>
        </p:txBody>
      </p:sp>
      <p:sp>
        <p:nvSpPr>
          <p:cNvPr id="3" name="Content Placeholder 2"/>
          <p:cNvSpPr>
            <a:spLocks noGrp="1"/>
          </p:cNvSpPr>
          <p:nvPr>
            <p:ph idx="1"/>
          </p:nvPr>
        </p:nvSpPr>
        <p:spPr/>
        <p:txBody>
          <a:bodyPr/>
          <a:lstStyle/>
          <a:p>
            <a:r>
              <a:rPr lang="en-US" dirty="0" err="1" smtClean="0"/>
              <a:t>Sqlite</a:t>
            </a:r>
            <a:r>
              <a:rPr lang="en-US" dirty="0" smtClean="0"/>
              <a:t> documentation</a:t>
            </a:r>
          </a:p>
          <a:p>
            <a:r>
              <a:rPr lang="en-US" dirty="0">
                <a:hlinkClick r:id="rId2"/>
              </a:rPr>
              <a:t>https://</a:t>
            </a:r>
            <a:r>
              <a:rPr lang="en-US" dirty="0" smtClean="0">
                <a:hlinkClick r:id="rId2"/>
              </a:rPr>
              <a:t>www.sqlite.org/lang_altertable.html</a:t>
            </a:r>
            <a:endParaRPr lang="en-US" dirty="0" smtClean="0"/>
          </a:p>
          <a:p>
            <a:endParaRPr lang="en-US" dirty="0"/>
          </a:p>
          <a:p>
            <a:r>
              <a:rPr lang="en-US" dirty="0" smtClean="0"/>
              <a:t>Tutorials point</a:t>
            </a:r>
          </a:p>
          <a:p>
            <a:r>
              <a:rPr lang="en-US" dirty="0">
                <a:hlinkClick r:id="rId3"/>
              </a:rPr>
              <a:t>http://</a:t>
            </a:r>
            <a:r>
              <a:rPr lang="en-US" dirty="0" smtClean="0">
                <a:hlinkClick r:id="rId3"/>
              </a:rPr>
              <a:t>www.tutorialspoint.com/sqlite/sqlite_alter_command.htm</a:t>
            </a:r>
            <a:endParaRPr lang="en-US" dirty="0" smtClean="0"/>
          </a:p>
          <a:p>
            <a:endParaRPr lang="en-US" dirty="0"/>
          </a:p>
        </p:txBody>
      </p:sp>
    </p:spTree>
    <p:extLst>
      <p:ext uri="{BB962C8B-B14F-4D97-AF65-F5344CB8AC3E}">
        <p14:creationId xmlns:p14="http://schemas.microsoft.com/office/powerpoint/2010/main" val="3918451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Database Design</a:t>
            </a:r>
          </a:p>
        </p:txBody>
      </p:sp>
      <p:sp>
        <p:nvSpPr>
          <p:cNvPr id="4099" name="Rectangle 3"/>
          <p:cNvSpPr>
            <a:spLocks noGrp="1" noChangeArrowheads="1"/>
          </p:cNvSpPr>
          <p:nvPr>
            <p:ph type="body" idx="1"/>
          </p:nvPr>
        </p:nvSpPr>
        <p:spPr/>
        <p:txBody>
          <a:bodyPr/>
          <a:lstStyle/>
          <a:p>
            <a:pPr eaLnBrk="1" hangingPunct="1">
              <a:lnSpc>
                <a:spcPct val="90000"/>
              </a:lnSpc>
            </a:pPr>
            <a:r>
              <a:rPr lang="en-US" sz="2400" smtClean="0"/>
              <a:t>There are conceptual thoughts about your database before you pick up pencil (or mouse) to begin design.</a:t>
            </a:r>
          </a:p>
          <a:p>
            <a:pPr eaLnBrk="1" hangingPunct="1">
              <a:lnSpc>
                <a:spcPct val="90000"/>
              </a:lnSpc>
            </a:pPr>
            <a:r>
              <a:rPr lang="en-US" sz="2400" smtClean="0"/>
              <a:t>Know your data – what is the nature of the data?</a:t>
            </a:r>
          </a:p>
          <a:p>
            <a:pPr eaLnBrk="1" hangingPunct="1">
              <a:lnSpc>
                <a:spcPct val="90000"/>
              </a:lnSpc>
            </a:pPr>
            <a:r>
              <a:rPr lang="en-US" sz="2400" smtClean="0"/>
              <a:t>Knowing your expectations (planning for output)</a:t>
            </a:r>
          </a:p>
          <a:p>
            <a:pPr lvl="1" eaLnBrk="1" hangingPunct="1">
              <a:lnSpc>
                <a:spcPct val="90000"/>
              </a:lnSpc>
            </a:pPr>
            <a:r>
              <a:rPr lang="en-US" sz="2000" smtClean="0"/>
              <a:t>What is the purpose of your database?</a:t>
            </a:r>
          </a:p>
          <a:p>
            <a:pPr lvl="1" eaLnBrk="1" hangingPunct="1">
              <a:lnSpc>
                <a:spcPct val="90000"/>
              </a:lnSpc>
            </a:pPr>
            <a:r>
              <a:rPr lang="en-US" sz="2000" smtClean="0"/>
              <a:t>What data will you include? (data types and sources)</a:t>
            </a:r>
          </a:p>
          <a:p>
            <a:pPr lvl="1" eaLnBrk="1" hangingPunct="1">
              <a:lnSpc>
                <a:spcPct val="90000"/>
              </a:lnSpc>
            </a:pPr>
            <a:r>
              <a:rPr lang="en-US" sz="2000" smtClean="0"/>
              <a:t>Will people be adding data (like experiments) to your database regularly? Or will it be only queried?</a:t>
            </a:r>
          </a:p>
          <a:p>
            <a:pPr lvl="1" eaLnBrk="1" hangingPunct="1">
              <a:lnSpc>
                <a:spcPct val="90000"/>
              </a:lnSpc>
            </a:pPr>
            <a:r>
              <a:rPr lang="en-US" sz="2000" smtClean="0"/>
              <a:t>How much data will be expected? </a:t>
            </a:r>
          </a:p>
          <a:p>
            <a:pPr lvl="1" eaLnBrk="1" hangingPunct="1">
              <a:lnSpc>
                <a:spcPct val="90000"/>
              </a:lnSpc>
            </a:pPr>
            <a:r>
              <a:rPr lang="en-US" sz="2000" smtClean="0"/>
              <a:t>Will the database be regularly updated and frequently changing (Transactional) or will the database be primarily a repository for data with occasional additions / queries? (Data warehouse)?</a:t>
            </a:r>
          </a:p>
          <a:p>
            <a:pPr eaLnBrk="1" hangingPunct="1">
              <a:lnSpc>
                <a:spcPct val="90000"/>
              </a:lnSpc>
            </a:pPr>
            <a:endParaRPr lang="en-US" sz="2400" smtClean="0"/>
          </a:p>
        </p:txBody>
      </p:sp>
    </p:spTree>
    <p:extLst>
      <p:ext uri="{BB962C8B-B14F-4D97-AF65-F5344CB8AC3E}">
        <p14:creationId xmlns:p14="http://schemas.microsoft.com/office/powerpoint/2010/main" val="3998643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3200" smtClean="0"/>
              <a:t>Tools for designing databases:  Building Entity Relationship Diagrams (ERD)</a:t>
            </a:r>
          </a:p>
        </p:txBody>
      </p:sp>
      <p:sp>
        <p:nvSpPr>
          <p:cNvPr id="5123" name="Rectangle 3"/>
          <p:cNvSpPr>
            <a:spLocks noGrp="1" noChangeArrowheads="1"/>
          </p:cNvSpPr>
          <p:nvPr>
            <p:ph type="body" idx="1"/>
          </p:nvPr>
        </p:nvSpPr>
        <p:spPr/>
        <p:txBody>
          <a:bodyPr/>
          <a:lstStyle/>
          <a:p>
            <a:pPr eaLnBrk="1" hangingPunct="1">
              <a:lnSpc>
                <a:spcPct val="90000"/>
              </a:lnSpc>
            </a:pPr>
            <a:r>
              <a:rPr lang="en-US" sz="2400" smtClean="0"/>
              <a:t>Whiteboard, paper, group discussion are all important and should not be overlooked.  A few extra days or hours discussing the data with the scientists, and other computer folks will save you Huge Headaches in the long-run !!</a:t>
            </a:r>
          </a:p>
          <a:p>
            <a:pPr eaLnBrk="1" hangingPunct="1">
              <a:lnSpc>
                <a:spcPct val="90000"/>
              </a:lnSpc>
            </a:pPr>
            <a:r>
              <a:rPr lang="en-US" sz="2400" smtClean="0"/>
              <a:t>ERDs are essentially pictures of the tables and the relationships between the data in the tables.  It contains enough information to actually generate the database itself (using a Data Definition Language DDL) via scripts.</a:t>
            </a:r>
          </a:p>
          <a:p>
            <a:pPr eaLnBrk="1" hangingPunct="1">
              <a:lnSpc>
                <a:spcPct val="90000"/>
              </a:lnSpc>
            </a:pPr>
            <a:r>
              <a:rPr lang="en-US" sz="2400" smtClean="0"/>
              <a:t>Software tools exist for database design. There are no standard tools, and they are platform specific for the most part. We won’t go into using these tools as part of this class, it is outside the scope of what time we have.</a:t>
            </a:r>
          </a:p>
        </p:txBody>
      </p:sp>
    </p:spTree>
    <p:extLst>
      <p:ext uri="{BB962C8B-B14F-4D97-AF65-F5344CB8AC3E}">
        <p14:creationId xmlns:p14="http://schemas.microsoft.com/office/powerpoint/2010/main" val="139395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a:noFill/>
        </p:spPr>
        <p:txBody>
          <a:bodyPr/>
          <a:lstStyle/>
          <a:p>
            <a:pPr eaLnBrk="1" hangingPunct="1"/>
            <a:r>
              <a:rPr lang="en-US" smtClean="0"/>
              <a:t>Bad Example</a:t>
            </a:r>
          </a:p>
        </p:txBody>
      </p:sp>
      <p:sp>
        <p:nvSpPr>
          <p:cNvPr id="41987" name="Rectangle 5"/>
          <p:cNvSpPr>
            <a:spLocks noChangeArrowheads="1"/>
          </p:cNvSpPr>
          <p:nvPr/>
        </p:nvSpPr>
        <p:spPr bwMode="auto">
          <a:xfrm>
            <a:off x="381000" y="1952625"/>
            <a:ext cx="1693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400">
                <a:cs typeface="Times New Roman" pitchFamily="18" charset="0"/>
              </a:rPr>
              <a:t>GeneTable</a:t>
            </a:r>
            <a:endParaRPr lang="en-US" sz="3600"/>
          </a:p>
        </p:txBody>
      </p:sp>
      <p:graphicFrame>
        <p:nvGraphicFramePr>
          <p:cNvPr id="7237" name="Group 69"/>
          <p:cNvGraphicFramePr>
            <a:graphicFrameLocks noGrp="1"/>
          </p:cNvGraphicFramePr>
          <p:nvPr/>
        </p:nvGraphicFramePr>
        <p:xfrm>
          <a:off x="609600" y="2562225"/>
          <a:ext cx="8153400" cy="1554186"/>
        </p:xfrm>
        <a:graphic>
          <a:graphicData uri="http://schemas.openxmlformats.org/drawingml/2006/table">
            <a:tbl>
              <a:tblPr/>
              <a:tblGrid>
                <a:gridCol w="1447800"/>
                <a:gridCol w="3200400"/>
                <a:gridCol w="3505200"/>
              </a:tblGrid>
              <a:tr h="4569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ID</a:t>
                      </a:r>
                      <a:endParaRPr kumimoji="0" lang="en-US" sz="3200" b="0" i="0" u="none" strike="noStrike" cap="none" normalizeH="0" baseline="0" smtClean="0">
                        <a:ln>
                          <a:noFill/>
                        </a:ln>
                        <a:solidFill>
                          <a:schemeClr val="tx1"/>
                        </a:solidFill>
                        <a:effectLst/>
                        <a:latin typeface="Arial" charset="0"/>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Accession</a:t>
                      </a:r>
                      <a:endParaRPr kumimoji="0" lang="en-US" sz="3200" b="0" i="0" u="none" strike="noStrike" cap="none" normalizeH="0" baseline="0" smtClean="0">
                        <a:ln>
                          <a:noFill/>
                        </a:ln>
                        <a:solidFill>
                          <a:schemeClr val="tx1"/>
                        </a:solidFill>
                        <a:effectLst/>
                        <a:latin typeface="Arial" charset="0"/>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Info</a:t>
                      </a:r>
                      <a:endParaRPr kumimoji="0" lang="en-US" sz="3200" b="0" i="0" u="none" strike="noStrike" cap="none" normalizeH="0" baseline="0" smtClean="0">
                        <a:ln>
                          <a:noFill/>
                        </a:ln>
                        <a:solidFill>
                          <a:schemeClr val="tx1"/>
                        </a:solidFill>
                        <a:effectLst/>
                        <a:latin typeface="Arial" charset="0"/>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09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3200</a:t>
                      </a:r>
                      <a:endParaRPr kumimoji="0" lang="en-US" sz="3200" b="0" i="0" u="none" strike="noStrike" cap="none" normalizeH="0" baseline="0" smtClean="0">
                        <a:ln>
                          <a:noFill/>
                        </a:ln>
                        <a:solidFill>
                          <a:schemeClr val="tx1"/>
                        </a:solidFill>
                        <a:effectLst/>
                        <a:latin typeface="Arial" charset="0"/>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NM_30661, NP_10937</a:t>
                      </a:r>
                      <a:endParaRPr kumimoji="0" lang="en-US" sz="3200" b="0" i="0" u="none" strike="noStrike" cap="none" normalizeH="0" baseline="0" smtClean="0">
                        <a:ln>
                          <a:noFill/>
                        </a:ln>
                        <a:solidFill>
                          <a:schemeClr val="tx1"/>
                        </a:solidFill>
                        <a:effectLst/>
                        <a:latin typeface="Arial" charset="0"/>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Homo sapiens, Chr 7, Symbol=HOXA3</a:t>
                      </a:r>
                      <a:endParaRPr kumimoji="0" lang="en-US" sz="3200" b="0" i="0" u="none" strike="noStrike" cap="none" normalizeH="0" baseline="0" smtClean="0">
                        <a:ln>
                          <a:noFill/>
                        </a:ln>
                        <a:solidFill>
                          <a:schemeClr val="tx1"/>
                        </a:solidFill>
                        <a:effectLst/>
                        <a:latin typeface="Arial" charset="0"/>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54840</a:t>
                      </a:r>
                      <a:endParaRPr kumimoji="0" lang="en-US" sz="3200" b="0" i="0" u="none" strike="noStrike" cap="none" normalizeH="0" baseline="0" smtClean="0">
                        <a:ln>
                          <a:noFill/>
                        </a:ln>
                        <a:solidFill>
                          <a:schemeClr val="tx1"/>
                        </a:solidFill>
                        <a:effectLst/>
                        <a:latin typeface="Arial" charset="0"/>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NM_017692, NP060162</a:t>
                      </a:r>
                      <a:endParaRPr kumimoji="0" lang="en-US" sz="3200" b="0" i="0" u="none" strike="noStrike" cap="none" normalizeH="0" baseline="0" smtClean="0">
                        <a:ln>
                          <a:noFill/>
                        </a:ln>
                        <a:solidFill>
                          <a:schemeClr val="tx1"/>
                        </a:solidFill>
                        <a:effectLst/>
                        <a:latin typeface="Arial" charset="0"/>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Human, chr9, symbol APTX</a:t>
                      </a:r>
                      <a:endParaRPr kumimoji="0" lang="en-US" sz="3200" b="0" i="0" u="none" strike="noStrike" cap="none" normalizeH="0" baseline="0" dirty="0" smtClean="0">
                        <a:ln>
                          <a:noFill/>
                        </a:ln>
                        <a:solidFill>
                          <a:schemeClr val="tx1"/>
                        </a:solidFill>
                        <a:effectLst/>
                        <a:latin typeface="Arial" charset="0"/>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2006" name="Text Box 70"/>
          <p:cNvSpPr txBox="1">
            <a:spLocks noChangeArrowheads="1"/>
          </p:cNvSpPr>
          <p:nvPr/>
        </p:nvSpPr>
        <p:spPr bwMode="auto">
          <a:xfrm>
            <a:off x="2438400" y="1143000"/>
            <a:ext cx="5646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800" i="1"/>
              <a:t>Find at least 7 errors in this table!! </a:t>
            </a:r>
          </a:p>
        </p:txBody>
      </p:sp>
      <p:sp>
        <p:nvSpPr>
          <p:cNvPr id="42007" name="Text Box 71"/>
          <p:cNvSpPr txBox="1">
            <a:spLocks noChangeArrowheads="1"/>
          </p:cNvSpPr>
          <p:nvPr/>
        </p:nvSpPr>
        <p:spPr bwMode="auto">
          <a:xfrm rot="10800000">
            <a:off x="381000" y="5410200"/>
            <a:ext cx="85344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 Homo sapiens and human are mixed names (2) Chr and chr (cases don’t match) (3) Chr 7 vs. chr9 (case and spacing) (4-5) Symbol=, symbol . (space and capitalization) (6) 2 accessions in accession field (7) Info and ID are not descriptive names for columns</a:t>
            </a:r>
          </a:p>
        </p:txBody>
      </p:sp>
    </p:spTree>
    <p:extLst>
      <p:ext uri="{BB962C8B-B14F-4D97-AF65-F5344CB8AC3E}">
        <p14:creationId xmlns:p14="http://schemas.microsoft.com/office/powerpoint/2010/main" val="42715492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mtClean="0"/>
              <a:t>Normalization	</a:t>
            </a:r>
          </a:p>
        </p:txBody>
      </p:sp>
      <p:sp>
        <p:nvSpPr>
          <p:cNvPr id="4099" name="Rectangle 3"/>
          <p:cNvSpPr>
            <a:spLocks noGrp="1" noChangeArrowheads="1"/>
          </p:cNvSpPr>
          <p:nvPr>
            <p:ph type="body" idx="1"/>
          </p:nvPr>
        </p:nvSpPr>
        <p:spPr/>
        <p:txBody>
          <a:bodyPr/>
          <a:lstStyle/>
          <a:p>
            <a:pPr eaLnBrk="1" hangingPunct="1"/>
            <a:r>
              <a:rPr lang="en-US" altLang="en-US" smtClean="0"/>
              <a:t>Core elements of good database design</a:t>
            </a:r>
            <a:endParaRPr lang="en-US" altLang="en-US" sz="2800" smtClean="0"/>
          </a:p>
          <a:p>
            <a:pPr eaLnBrk="1" hangingPunct="1"/>
            <a:r>
              <a:rPr lang="en-US" altLang="en-US" sz="2800" smtClean="0"/>
              <a:t>Much of the utility and structure of relational databases comes from the pioneering efforts of Dr. Edgar F. Codd </a:t>
            </a:r>
            <a:r>
              <a:rPr lang="en-US" altLang="en-US" sz="2000" smtClean="0">
                <a:hlinkClick r:id="rId2"/>
              </a:rPr>
              <a:t>http://en.wikipedia.org/wiki/Edgar_F._Codd</a:t>
            </a:r>
            <a:r>
              <a:rPr lang="en-US" altLang="en-US" sz="2000" smtClean="0"/>
              <a:t> </a:t>
            </a:r>
            <a:endParaRPr lang="en-US" altLang="en-US" sz="2800" smtClean="0"/>
          </a:p>
          <a:p>
            <a:pPr eaLnBrk="1" hangingPunct="1"/>
            <a:r>
              <a:rPr lang="en-US" altLang="en-US" sz="2400" smtClean="0"/>
              <a:t>Rec’d his Ph.D in Computer Science at UM, Ann Arbor, 1963</a:t>
            </a:r>
          </a:p>
          <a:p>
            <a:pPr eaLnBrk="1" hangingPunct="1"/>
            <a:endParaRPr lang="en-US" altLang="en-US" sz="2400" smtClean="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4343400"/>
            <a:ext cx="142875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5562600" y="6172200"/>
            <a:ext cx="1039813" cy="307975"/>
          </a:xfrm>
          <a:prstGeom prst="rect">
            <a:avLst/>
          </a:prstGeom>
          <a:noFill/>
        </p:spPr>
        <p:txBody>
          <a:bodyPr wrap="none">
            <a:spAutoFit/>
          </a:bodyPr>
          <a:lstStyle/>
          <a:p>
            <a:pPr>
              <a:defRPr/>
            </a:pPr>
            <a:r>
              <a:rPr lang="en-US" sz="1400" i="1" dirty="0">
                <a:effectLst>
                  <a:outerShdw blurRad="38100" dist="38100" dir="2700000" algn="tl">
                    <a:srgbClr val="000000">
                      <a:alpha val="43137"/>
                    </a:srgbClr>
                  </a:outerShdw>
                </a:effectLst>
              </a:rPr>
              <a:t>1923-2003</a:t>
            </a:r>
          </a:p>
        </p:txBody>
      </p:sp>
    </p:spTree>
    <p:extLst>
      <p:ext uri="{BB962C8B-B14F-4D97-AF65-F5344CB8AC3E}">
        <p14:creationId xmlns:p14="http://schemas.microsoft.com/office/powerpoint/2010/main" val="3628350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Normalization</a:t>
            </a:r>
          </a:p>
        </p:txBody>
      </p:sp>
      <p:sp>
        <p:nvSpPr>
          <p:cNvPr id="5123" name="Rectangle 3"/>
          <p:cNvSpPr>
            <a:spLocks noGrp="1" noChangeArrowheads="1"/>
          </p:cNvSpPr>
          <p:nvPr>
            <p:ph type="body" idx="1"/>
          </p:nvPr>
        </p:nvSpPr>
        <p:spPr/>
        <p:txBody>
          <a:bodyPr/>
          <a:lstStyle/>
          <a:p>
            <a:pPr eaLnBrk="1" hangingPunct="1">
              <a:lnSpc>
                <a:spcPct val="90000"/>
              </a:lnSpc>
              <a:spcAft>
                <a:spcPts val="600"/>
              </a:spcAft>
            </a:pPr>
            <a:r>
              <a:rPr lang="en-US" altLang="en-US" sz="2400" smtClean="0"/>
              <a:t>Normalization is the process of creating or re-arranging data relationships so that it will be easy to store and retrieve data efficiently.  Data is normalized to achieve the following goals: </a:t>
            </a:r>
          </a:p>
          <a:p>
            <a:pPr lvl="1" eaLnBrk="1" hangingPunct="1">
              <a:lnSpc>
                <a:spcPct val="90000"/>
              </a:lnSpc>
              <a:spcAft>
                <a:spcPts val="600"/>
              </a:spcAft>
            </a:pPr>
            <a:r>
              <a:rPr lang="en-US" altLang="en-US" sz="2000" smtClean="0"/>
              <a:t>Eliminate data redundancies and save space </a:t>
            </a:r>
          </a:p>
          <a:p>
            <a:pPr lvl="1" eaLnBrk="1" hangingPunct="1">
              <a:lnSpc>
                <a:spcPct val="90000"/>
              </a:lnSpc>
              <a:spcAft>
                <a:spcPts val="600"/>
              </a:spcAft>
            </a:pPr>
            <a:r>
              <a:rPr lang="en-US" altLang="en-US" sz="2000" smtClean="0"/>
              <a:t>Make it easier to change data </a:t>
            </a:r>
          </a:p>
          <a:p>
            <a:pPr lvl="1" eaLnBrk="1" hangingPunct="1">
              <a:lnSpc>
                <a:spcPct val="90000"/>
              </a:lnSpc>
              <a:spcAft>
                <a:spcPts val="600"/>
              </a:spcAft>
            </a:pPr>
            <a:r>
              <a:rPr lang="en-US" altLang="en-US" sz="2000" smtClean="0"/>
              <a:t>Simplify the enforcement of referential integrity constraints </a:t>
            </a:r>
          </a:p>
          <a:p>
            <a:pPr lvl="1" eaLnBrk="1" hangingPunct="1">
              <a:lnSpc>
                <a:spcPct val="90000"/>
              </a:lnSpc>
              <a:spcAft>
                <a:spcPts val="600"/>
              </a:spcAft>
            </a:pPr>
            <a:r>
              <a:rPr lang="en-US" altLang="en-US" sz="2000" smtClean="0"/>
              <a:t>Avoid modification anomalies. For example, an insertion anomaly occurs when the insertion of a fact about one attribute requires an additional fact about a second attribute. </a:t>
            </a:r>
          </a:p>
          <a:p>
            <a:pPr lvl="1" eaLnBrk="1" hangingPunct="1">
              <a:lnSpc>
                <a:spcPct val="90000"/>
              </a:lnSpc>
              <a:spcAft>
                <a:spcPts val="600"/>
              </a:spcAft>
            </a:pPr>
            <a:r>
              <a:rPr lang="en-US" altLang="en-US" sz="2000" smtClean="0"/>
              <a:t>Produce a design that is a 'good' representation of the real world (one that is intuitively easy to understand and a good base for further growth)</a:t>
            </a:r>
          </a:p>
        </p:txBody>
      </p:sp>
    </p:spTree>
    <p:extLst>
      <p:ext uri="{BB962C8B-B14F-4D97-AF65-F5344CB8AC3E}">
        <p14:creationId xmlns:p14="http://schemas.microsoft.com/office/powerpoint/2010/main" val="36291183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886</TotalTime>
  <Words>2251</Words>
  <Application>Microsoft Office PowerPoint</Application>
  <PresentationFormat>On-screen Show (4:3)</PresentationFormat>
  <Paragraphs>344</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Databases and SQL II</vt:lpstr>
      <vt:lpstr>CREATING TABLES</vt:lpstr>
      <vt:lpstr>Modifying Tables </vt:lpstr>
      <vt:lpstr>Info on altering tables</vt:lpstr>
      <vt:lpstr>Database Design</vt:lpstr>
      <vt:lpstr>Tools for designing databases:  Building Entity Relationship Diagrams (ERD)</vt:lpstr>
      <vt:lpstr>Bad Example</vt:lpstr>
      <vt:lpstr>Normalization </vt:lpstr>
      <vt:lpstr>Normalization</vt:lpstr>
      <vt:lpstr>Normal Forms (theory)</vt:lpstr>
      <vt:lpstr>First Normal (1NF)</vt:lpstr>
      <vt:lpstr>Second Normal (2NF)</vt:lpstr>
      <vt:lpstr>2NF examples</vt:lpstr>
      <vt:lpstr>2NF Resolved</vt:lpstr>
      <vt:lpstr>Third Normal (3NF)</vt:lpstr>
      <vt:lpstr>3NF resolved</vt:lpstr>
      <vt:lpstr>Normalization Oath (aka Codd’s Rule)</vt:lpstr>
      <vt:lpstr>Final stages of Normalization  Fourth and Fifth Normal Forms</vt:lpstr>
      <vt:lpstr>Fourth Normal Form (4NF)</vt:lpstr>
      <vt:lpstr>Keys</vt:lpstr>
      <vt:lpstr>Keys cont’d</vt:lpstr>
      <vt:lpstr>Table keys </vt:lpstr>
      <vt:lpstr>A different philosophy</vt:lpstr>
      <vt:lpstr>Creating a “View”</vt:lpstr>
      <vt:lpstr>Defining a table</vt:lpstr>
      <vt:lpstr>Column types are suggestions</vt:lpstr>
      <vt:lpstr>Defining a Foreign Key in Sqlite</vt:lpstr>
      <vt:lpstr>PowerPoint Presentation</vt:lpstr>
      <vt:lpstr>PowerPoint Presentation</vt:lpstr>
      <vt:lpstr>From the big database that includes pfamA_reg_full_significant (19,263,149 rows, adds ~7G)</vt:lpstr>
      <vt:lpstr>Some Guidelines for Making a Database</vt:lpstr>
      <vt:lpstr>Some Guidelines for Making a Database</vt:lpstr>
      <vt:lpstr>Some Guidelines for Making a Database</vt:lpstr>
      <vt:lpstr>Some Guidelines for Making a Database</vt:lpstr>
      <vt:lpstr>PowerPoint Presentation</vt:lpstr>
    </vt:vector>
  </TitlesOfParts>
  <Company>UM Medical 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James Cavalcoli</dc:creator>
  <cp:lastModifiedBy>Jeffrey R. de Wet</cp:lastModifiedBy>
  <cp:revision>46</cp:revision>
  <dcterms:created xsi:type="dcterms:W3CDTF">2014-02-10T14:16:32Z</dcterms:created>
  <dcterms:modified xsi:type="dcterms:W3CDTF">2018-03-06T15:04:01Z</dcterms:modified>
</cp:coreProperties>
</file>