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7" r:id="rId2"/>
    <p:sldId id="292" r:id="rId3"/>
    <p:sldId id="267" r:id="rId4"/>
    <p:sldId id="269" r:id="rId5"/>
    <p:sldId id="258" r:id="rId6"/>
    <p:sldId id="289" r:id="rId7"/>
    <p:sldId id="260" r:id="rId8"/>
    <p:sldId id="261" r:id="rId9"/>
    <p:sldId id="262" r:id="rId10"/>
    <p:sldId id="288" r:id="rId11"/>
    <p:sldId id="263" r:id="rId12"/>
    <p:sldId id="264" r:id="rId13"/>
    <p:sldId id="265" r:id="rId14"/>
    <p:sldId id="266" r:id="rId15"/>
    <p:sldId id="301" r:id="rId16"/>
    <p:sldId id="302" r:id="rId17"/>
    <p:sldId id="274" r:id="rId18"/>
    <p:sldId id="297" r:id="rId19"/>
    <p:sldId id="281" r:id="rId20"/>
    <p:sldId id="298" r:id="rId21"/>
    <p:sldId id="283" r:id="rId22"/>
    <p:sldId id="300" r:id="rId23"/>
    <p:sldId id="28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437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5DDC5-33B8-42FB-BA3D-1340EB4F5DC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A13D-A8D7-4CBD-A52F-657600FC3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11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82EDA-F9C7-4B65-A4FD-08999E08AA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2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534E-6399-4AE1-AF23-88BC6BCB967B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7D6F-7AA6-4241-B8ED-A522C3295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2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534E-6399-4AE1-AF23-88BC6BCB967B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7D6F-7AA6-4241-B8ED-A522C3295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6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534E-6399-4AE1-AF23-88BC6BCB967B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7D6F-7AA6-4241-B8ED-A522C3295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5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534E-6399-4AE1-AF23-88BC6BCB967B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7D6F-7AA6-4241-B8ED-A522C3295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4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534E-6399-4AE1-AF23-88BC6BCB967B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7D6F-7AA6-4241-B8ED-A522C3295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0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534E-6399-4AE1-AF23-88BC6BCB967B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7D6F-7AA6-4241-B8ED-A522C3295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0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534E-6399-4AE1-AF23-88BC6BCB967B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7D6F-7AA6-4241-B8ED-A522C3295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6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534E-6399-4AE1-AF23-88BC6BCB967B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7D6F-7AA6-4241-B8ED-A522C3295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1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534E-6399-4AE1-AF23-88BC6BCB967B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7D6F-7AA6-4241-B8ED-A522C3295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2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534E-6399-4AE1-AF23-88BC6BCB967B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7D6F-7AA6-4241-B8ED-A522C3295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7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534E-6399-4AE1-AF23-88BC6BCB967B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7D6F-7AA6-4241-B8ED-A522C3295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3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3534E-6399-4AE1-AF23-88BC6BCB967B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37D6F-7AA6-4241-B8ED-A522C3295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8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qlite.org/cli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ite.org/lang_createtrigger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5.7/en/grant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Databases and SQL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 Lecture 3 </a:t>
            </a:r>
          </a:p>
          <a:p>
            <a:pPr eaLnBrk="1" hangingPunct="1"/>
            <a:r>
              <a:rPr lang="en-US" altLang="en-US" dirty="0" smtClean="0"/>
              <a:t>Jeffrey de Wet</a:t>
            </a:r>
          </a:p>
          <a:p>
            <a:pPr eaLnBrk="1" hangingPunct="1"/>
            <a:r>
              <a:rPr lang="en-US" altLang="en-US" dirty="0" smtClean="0"/>
              <a:t>Winter 2017</a:t>
            </a:r>
          </a:p>
        </p:txBody>
      </p:sp>
    </p:spTree>
    <p:extLst>
      <p:ext uri="{BB962C8B-B14F-4D97-AF65-F5344CB8AC3E}">
        <p14:creationId xmlns:p14="http://schemas.microsoft.com/office/powerpoint/2010/main" val="214098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Aliasing table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save typing we can alias a table name</a:t>
            </a:r>
            <a:endParaRPr lang="en-US" dirty="0"/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257823" y="5257800"/>
            <a:ext cx="8550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SELECT </a:t>
            </a:r>
            <a:r>
              <a:rPr lang="en-US" dirty="0" err="1"/>
              <a:t>g.symbol</a:t>
            </a:r>
            <a:r>
              <a:rPr lang="en-US" dirty="0"/>
              <a:t>, </a:t>
            </a:r>
            <a:r>
              <a:rPr lang="en-US" dirty="0" err="1"/>
              <a:t>a.rnanucleotideaccession</a:t>
            </a:r>
            <a:r>
              <a:rPr lang="en-US" dirty="0"/>
              <a:t>, </a:t>
            </a:r>
            <a:r>
              <a:rPr lang="en-US" dirty="0" err="1"/>
              <a:t>a.proteinaccession</a:t>
            </a:r>
            <a:endParaRPr lang="en-US" dirty="0"/>
          </a:p>
          <a:p>
            <a:pPr eaLnBrk="1" hangingPunct="1"/>
            <a:r>
              <a:rPr lang="en-US" dirty="0"/>
              <a:t>FROM </a:t>
            </a:r>
            <a:r>
              <a:rPr lang="en-US" dirty="0" err="1"/>
              <a:t>short_gene</a:t>
            </a:r>
            <a:r>
              <a:rPr lang="en-US" dirty="0"/>
              <a:t> g </a:t>
            </a:r>
            <a:r>
              <a:rPr lang="en-US" b="1" dirty="0"/>
              <a:t>JOIN</a:t>
            </a:r>
            <a:r>
              <a:rPr lang="en-US" dirty="0"/>
              <a:t> short_gene2accession a ON (</a:t>
            </a:r>
            <a:r>
              <a:rPr lang="en-US" dirty="0" err="1"/>
              <a:t>g.geneid</a:t>
            </a:r>
            <a:r>
              <a:rPr lang="en-US" dirty="0"/>
              <a:t>=</a:t>
            </a:r>
            <a:r>
              <a:rPr lang="en-US" dirty="0" err="1"/>
              <a:t>a.geneid</a:t>
            </a:r>
            <a:r>
              <a:rPr lang="en-US" dirty="0"/>
              <a:t>)</a:t>
            </a: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242272" y="2590800"/>
            <a:ext cx="85502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SELECT </a:t>
            </a:r>
            <a:r>
              <a:rPr lang="en-US" dirty="0" err="1" smtClean="0"/>
              <a:t>short_gene.symbol</a:t>
            </a:r>
            <a:r>
              <a:rPr lang="en-US" dirty="0"/>
              <a:t>, </a:t>
            </a:r>
            <a:r>
              <a:rPr lang="en-US" dirty="0" smtClean="0"/>
              <a:t>gene2acccession.rnanucleotideaccession</a:t>
            </a:r>
            <a:r>
              <a:rPr lang="en-US" dirty="0"/>
              <a:t>, </a:t>
            </a:r>
            <a:r>
              <a:rPr lang="en-US" dirty="0" smtClean="0"/>
              <a:t>gene2accession.proteinaccession</a:t>
            </a:r>
            <a:endParaRPr lang="en-US" dirty="0"/>
          </a:p>
          <a:p>
            <a:pPr eaLnBrk="1" hangingPunct="1"/>
            <a:r>
              <a:rPr lang="en-US" dirty="0"/>
              <a:t>FROM </a:t>
            </a:r>
            <a:r>
              <a:rPr lang="en-US" dirty="0" err="1"/>
              <a:t>short_gene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/>
              <a:t>JOIN</a:t>
            </a:r>
            <a:r>
              <a:rPr lang="en-US" dirty="0"/>
              <a:t> short_gene2accession 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 smtClean="0"/>
              <a:t>(</a:t>
            </a:r>
            <a:r>
              <a:rPr lang="en-US" dirty="0" err="1" smtClean="0"/>
              <a:t>short_gene.geneid</a:t>
            </a:r>
            <a:r>
              <a:rPr lang="en-US" dirty="0" smtClean="0"/>
              <a:t>=gene2accession.geneid</a:t>
            </a:r>
            <a:r>
              <a:rPr lang="en-US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9000" y="4267200"/>
            <a:ext cx="506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1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2"/>
          <p:cNvSpPr>
            <a:spLocks noChangeArrowheads="1"/>
          </p:cNvSpPr>
          <p:nvPr/>
        </p:nvSpPr>
        <p:spPr bwMode="auto">
          <a:xfrm>
            <a:off x="139700" y="1543050"/>
            <a:ext cx="44323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400" dirty="0">
                <a:ea typeface="Times New Roman" pitchFamily="18" charset="0"/>
                <a:cs typeface="Arial" charset="0"/>
              </a:rPr>
              <a:t>SELECT </a:t>
            </a:r>
            <a:r>
              <a:rPr lang="en-US" sz="1400" dirty="0" err="1">
                <a:ea typeface="Times New Roman" pitchFamily="18" charset="0"/>
                <a:cs typeface="Arial" charset="0"/>
              </a:rPr>
              <a:t>g.symbol</a:t>
            </a:r>
            <a:r>
              <a:rPr lang="en-US" sz="1400" dirty="0">
                <a:ea typeface="Times New Roman" pitchFamily="18" charset="0"/>
                <a:cs typeface="Arial" charset="0"/>
              </a:rPr>
              <a:t>, g2a.RNANucleotideAccession, g2a.ProteinAccession</a:t>
            </a:r>
            <a:endParaRPr lang="en-US" sz="1100" dirty="0"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US" sz="1400" dirty="0">
                <a:ea typeface="Times New Roman" pitchFamily="18" charset="0"/>
                <a:cs typeface="Arial" charset="0"/>
              </a:rPr>
              <a:t> FROM </a:t>
            </a:r>
            <a:r>
              <a:rPr lang="en-US" sz="1400" dirty="0" err="1">
                <a:ea typeface="Times New Roman" pitchFamily="18" charset="0"/>
                <a:cs typeface="Arial" charset="0"/>
              </a:rPr>
              <a:t>short_gene</a:t>
            </a:r>
            <a:r>
              <a:rPr lang="en-US" sz="1400" dirty="0">
                <a:ea typeface="Times New Roman" pitchFamily="18" charset="0"/>
                <a:cs typeface="Arial" charset="0"/>
              </a:rPr>
              <a:t> g </a:t>
            </a:r>
            <a:r>
              <a:rPr lang="en-US" sz="1400" b="1" dirty="0">
                <a:ea typeface="Times New Roman" pitchFamily="18" charset="0"/>
                <a:cs typeface="Arial" charset="0"/>
              </a:rPr>
              <a:t>LEFT JOIN</a:t>
            </a:r>
            <a:r>
              <a:rPr lang="en-US" sz="1400" dirty="0">
                <a:ea typeface="Times New Roman" pitchFamily="18" charset="0"/>
                <a:cs typeface="Arial" charset="0"/>
              </a:rPr>
              <a:t> short_gene2accession g2a ON (</a:t>
            </a:r>
            <a:r>
              <a:rPr lang="en-US" sz="1400" dirty="0" err="1">
                <a:ea typeface="Times New Roman" pitchFamily="18" charset="0"/>
                <a:cs typeface="Arial" charset="0"/>
              </a:rPr>
              <a:t>g.geneid</a:t>
            </a:r>
            <a:r>
              <a:rPr lang="en-US" sz="1400" dirty="0">
                <a:ea typeface="Times New Roman" pitchFamily="18" charset="0"/>
                <a:cs typeface="Arial" charset="0"/>
              </a:rPr>
              <a:t>=g2a.geneid)</a:t>
            </a:r>
          </a:p>
          <a:p>
            <a:pPr eaLnBrk="0" hangingPunct="0"/>
            <a:endParaRPr lang="en-US" sz="1100" dirty="0"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US" sz="1400" dirty="0">
                <a:ea typeface="Times New Roman" pitchFamily="18" charset="0"/>
                <a:cs typeface="Arial" charset="0"/>
              </a:rPr>
              <a:t>This results in All the rows of the Table on the LEFT in the join statement (</a:t>
            </a:r>
            <a:r>
              <a:rPr lang="en-US" sz="1400" dirty="0" err="1">
                <a:ea typeface="Times New Roman" pitchFamily="18" charset="0"/>
                <a:cs typeface="Arial" charset="0"/>
              </a:rPr>
              <a:t>Short_gene</a:t>
            </a:r>
            <a:r>
              <a:rPr lang="en-US" sz="1400" dirty="0">
                <a:ea typeface="Times New Roman" pitchFamily="18" charset="0"/>
                <a:cs typeface="Arial" charset="0"/>
              </a:rPr>
              <a:t>) being returned whether or not there are correspond (</a:t>
            </a:r>
            <a:r>
              <a:rPr lang="en-US" sz="1400" b="1" dirty="0">
                <a:ea typeface="Times New Roman" pitchFamily="18" charset="0"/>
                <a:cs typeface="Arial" charset="0"/>
              </a:rPr>
              <a:t>LEFT OUTER JOIN</a:t>
            </a:r>
            <a:r>
              <a:rPr lang="en-US" sz="1400" dirty="0">
                <a:ea typeface="Times New Roman" pitchFamily="18" charset="0"/>
                <a:cs typeface="Arial" charset="0"/>
              </a:rPr>
              <a:t> is also syntactically correct and functions the same)</a:t>
            </a:r>
            <a:endParaRPr lang="en-US" sz="1100" dirty="0">
              <a:ea typeface="Times New Roman" pitchFamily="18" charset="0"/>
              <a:cs typeface="Arial" charset="0"/>
            </a:endParaRPr>
          </a:p>
          <a:p>
            <a:pPr eaLnBrk="0" hangingPunct="0"/>
            <a:endParaRPr lang="en-US" sz="2000" dirty="0">
              <a:ea typeface="Times New Roman" pitchFamily="18" charset="0"/>
              <a:cs typeface="Arial" charset="0"/>
            </a:endParaRPr>
          </a:p>
        </p:txBody>
      </p:sp>
      <p:grpSp>
        <p:nvGrpSpPr>
          <p:cNvPr id="29699" name="Group 2"/>
          <p:cNvGrpSpPr>
            <a:grpSpLocks/>
          </p:cNvGrpSpPr>
          <p:nvPr/>
        </p:nvGrpSpPr>
        <p:grpSpPr bwMode="auto">
          <a:xfrm>
            <a:off x="304800" y="4191000"/>
            <a:ext cx="2819400" cy="2433638"/>
            <a:chOff x="152400" y="2743200"/>
            <a:chExt cx="3733800" cy="2882900"/>
          </a:xfrm>
        </p:grpSpPr>
        <p:sp>
          <p:nvSpPr>
            <p:cNvPr id="29713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52400" y="2743200"/>
              <a:ext cx="3733800" cy="2882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0" name="Oval 10"/>
            <p:cNvSpPr>
              <a:spLocks noChangeArrowheads="1"/>
            </p:cNvSpPr>
            <p:nvPr/>
          </p:nvSpPr>
          <p:spPr bwMode="auto">
            <a:xfrm>
              <a:off x="303770" y="3299846"/>
              <a:ext cx="1715530" cy="13483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581" name="Text Box 9"/>
            <p:cNvSpPr txBox="1">
              <a:spLocks noChangeArrowheads="1"/>
            </p:cNvSpPr>
            <p:nvPr/>
          </p:nvSpPr>
          <p:spPr bwMode="auto">
            <a:xfrm>
              <a:off x="303770" y="2903048"/>
              <a:ext cx="2674208" cy="3742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Times New Roman" pitchFamily="18" charset="0"/>
                  <a:cs typeface="Arial" charset="0"/>
                </a:rPr>
                <a:t>Table 1: </a:t>
              </a:r>
              <a:r>
                <a:rPr lang="en-US" sz="11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Times New Roman" pitchFamily="18" charset="0"/>
                  <a:cs typeface="Arial" charset="0"/>
                </a:rPr>
                <a:t>short_gene</a:t>
              </a:r>
              <a:endPara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24582" name="Text Box 8"/>
            <p:cNvSpPr txBox="1">
              <a:spLocks noChangeArrowheads="1"/>
            </p:cNvSpPr>
            <p:nvPr/>
          </p:nvSpPr>
          <p:spPr bwMode="auto">
            <a:xfrm>
              <a:off x="303770" y="4952859"/>
              <a:ext cx="3582430" cy="5585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Times New Roman" pitchFamily="18" charset="0"/>
                  <a:cs typeface="Arial" charset="0"/>
                </a:rPr>
                <a:t>Table 2: short_gene2accession</a:t>
              </a:r>
              <a:endPara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29717" name="Oval 7"/>
            <p:cNvSpPr>
              <a:spLocks noChangeArrowheads="1"/>
            </p:cNvSpPr>
            <p:nvPr/>
          </p:nvSpPr>
          <p:spPr bwMode="auto">
            <a:xfrm>
              <a:off x="1479550" y="3384550"/>
              <a:ext cx="1664494" cy="12636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8" name="Line 6"/>
            <p:cNvSpPr>
              <a:spLocks noChangeShapeType="1"/>
            </p:cNvSpPr>
            <p:nvPr/>
          </p:nvSpPr>
          <p:spPr bwMode="auto">
            <a:xfrm flipH="1">
              <a:off x="1066799" y="3223420"/>
              <a:ext cx="486569" cy="6405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Line 5"/>
            <p:cNvSpPr>
              <a:spLocks noChangeShapeType="1"/>
            </p:cNvSpPr>
            <p:nvPr/>
          </p:nvSpPr>
          <p:spPr bwMode="auto">
            <a:xfrm flipV="1">
              <a:off x="2167731" y="3863976"/>
              <a:ext cx="270668" cy="10890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00" name="Rectangle 16"/>
          <p:cNvSpPr>
            <a:spLocks noGrp="1" noChangeArrowheads="1"/>
          </p:cNvSpPr>
          <p:nvPr>
            <p:ph type="title"/>
          </p:nvPr>
        </p:nvSpPr>
        <p:spPr>
          <a:xfrm>
            <a:off x="139700" y="990600"/>
            <a:ext cx="3886200" cy="792163"/>
          </a:xfrm>
        </p:spPr>
        <p:txBody>
          <a:bodyPr/>
          <a:lstStyle/>
          <a:p>
            <a:pPr algn="l" eaLnBrk="1" hangingPunct="1"/>
            <a:r>
              <a:rPr lang="en-US" sz="2800" smtClean="0"/>
              <a:t>Left Outer Join</a:t>
            </a:r>
          </a:p>
        </p:txBody>
      </p:sp>
      <p:sp>
        <p:nvSpPr>
          <p:cNvPr id="29701" name="Rectangle 16"/>
          <p:cNvSpPr txBox="1">
            <a:spLocks noChangeArrowheads="1"/>
          </p:cNvSpPr>
          <p:nvPr/>
        </p:nvSpPr>
        <p:spPr bwMode="auto">
          <a:xfrm>
            <a:off x="6184900" y="960438"/>
            <a:ext cx="2819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schemeClr val="tx2"/>
                </a:solidFill>
              </a:rPr>
              <a:t>Right Outer Join</a:t>
            </a:r>
          </a:p>
        </p:txBody>
      </p:sp>
      <p:sp>
        <p:nvSpPr>
          <p:cNvPr id="29702" name="Rectangle 12"/>
          <p:cNvSpPr>
            <a:spLocks noChangeArrowheads="1"/>
          </p:cNvSpPr>
          <p:nvPr/>
        </p:nvSpPr>
        <p:spPr bwMode="auto">
          <a:xfrm>
            <a:off x="4572000" y="1543050"/>
            <a:ext cx="44323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/>
            <a:r>
              <a:rPr lang="en-US" sz="1400">
                <a:ea typeface="Times New Roman" pitchFamily="18" charset="0"/>
                <a:cs typeface="Arial" charset="0"/>
              </a:rPr>
              <a:t>SELECT g.symbol, g2a.RNANucleotideAccession, g2a.ProteinAccession</a:t>
            </a:r>
            <a:endParaRPr lang="en-US" sz="1100">
              <a:ea typeface="Times New Roman" pitchFamily="18" charset="0"/>
              <a:cs typeface="Arial" charset="0"/>
            </a:endParaRPr>
          </a:p>
          <a:p>
            <a:pPr algn="r" eaLnBrk="0" hangingPunct="0"/>
            <a:r>
              <a:rPr lang="en-US" sz="1400">
                <a:ea typeface="Times New Roman" pitchFamily="18" charset="0"/>
                <a:cs typeface="Arial" charset="0"/>
              </a:rPr>
              <a:t> FROM short_gene g </a:t>
            </a:r>
            <a:r>
              <a:rPr lang="en-US" sz="1400" b="1">
                <a:ea typeface="Times New Roman" pitchFamily="18" charset="0"/>
                <a:cs typeface="Arial" charset="0"/>
              </a:rPr>
              <a:t>RIGHT JOIN</a:t>
            </a:r>
            <a:r>
              <a:rPr lang="en-US" sz="1400">
                <a:ea typeface="Times New Roman" pitchFamily="18" charset="0"/>
                <a:cs typeface="Arial" charset="0"/>
              </a:rPr>
              <a:t> short_gene2accession g2a ON (g.geneid=g2a.geneid)</a:t>
            </a:r>
          </a:p>
          <a:p>
            <a:pPr algn="r" eaLnBrk="0" hangingPunct="0"/>
            <a:endParaRPr lang="en-US" sz="1100">
              <a:ea typeface="Times New Roman" pitchFamily="18" charset="0"/>
              <a:cs typeface="Arial" charset="0"/>
            </a:endParaRPr>
          </a:p>
          <a:p>
            <a:pPr algn="r" eaLnBrk="0" hangingPunct="0"/>
            <a:r>
              <a:rPr lang="en-US" sz="1400">
                <a:ea typeface="Times New Roman" pitchFamily="18" charset="0"/>
                <a:cs typeface="Arial" charset="0"/>
              </a:rPr>
              <a:t>This results in All the rows of the Table on the RIGHT in the join statement (Short_gene) being returned whether or not there are correspond (</a:t>
            </a:r>
            <a:r>
              <a:rPr lang="en-US" sz="1400" b="1">
                <a:ea typeface="Times New Roman" pitchFamily="18" charset="0"/>
                <a:cs typeface="Arial" charset="0"/>
              </a:rPr>
              <a:t>RIGHT OUTER JOIN</a:t>
            </a:r>
            <a:r>
              <a:rPr lang="en-US" sz="1400">
                <a:ea typeface="Times New Roman" pitchFamily="18" charset="0"/>
                <a:cs typeface="Arial" charset="0"/>
              </a:rPr>
              <a:t> is also syntactically correct and functions the same)</a:t>
            </a:r>
            <a:endParaRPr lang="en-US" sz="1100">
              <a:ea typeface="Times New Roman" pitchFamily="18" charset="0"/>
              <a:cs typeface="Arial" charset="0"/>
            </a:endParaRPr>
          </a:p>
          <a:p>
            <a:pPr algn="r" eaLnBrk="0" hangingPunct="0"/>
            <a:endParaRPr lang="en-US" sz="2000">
              <a:ea typeface="Times New Roman" pitchFamily="18" charset="0"/>
              <a:cs typeface="Arial" charset="0"/>
            </a:endParaRPr>
          </a:p>
        </p:txBody>
      </p:sp>
      <p:grpSp>
        <p:nvGrpSpPr>
          <p:cNvPr id="29703" name="Group 14"/>
          <p:cNvGrpSpPr>
            <a:grpSpLocks/>
          </p:cNvGrpSpPr>
          <p:nvPr/>
        </p:nvGrpSpPr>
        <p:grpSpPr bwMode="auto">
          <a:xfrm>
            <a:off x="6073775" y="4197350"/>
            <a:ext cx="2765425" cy="2325688"/>
            <a:chOff x="152400" y="2743200"/>
            <a:chExt cx="3733800" cy="2882900"/>
          </a:xfrm>
        </p:grpSpPr>
        <p:sp>
          <p:nvSpPr>
            <p:cNvPr id="16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52400" y="2743200"/>
              <a:ext cx="3733800" cy="2882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304582" y="2902596"/>
              <a:ext cx="2522779" cy="3738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Times New Roman" pitchFamily="18" charset="0"/>
                  <a:cs typeface="Arial" charset="0"/>
                </a:rPr>
                <a:t>Table 1: </a:t>
              </a:r>
              <a:r>
                <a:rPr lang="en-US" sz="11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Times New Roman" pitchFamily="18" charset="0"/>
                  <a:cs typeface="Arial" charset="0"/>
                </a:rPr>
                <a:t>short_gene</a:t>
              </a:r>
              <a:endPara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761125" y="4953096"/>
              <a:ext cx="3125075" cy="395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Times New Roman" pitchFamily="18" charset="0"/>
                  <a:cs typeface="Arial" charset="0"/>
                </a:rPr>
                <a:t>Table 2: short_gene2accession</a:t>
              </a:r>
              <a:endPara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1479164" y="3384719"/>
              <a:ext cx="1665420" cy="12633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6"/>
            <p:cNvSpPr>
              <a:spLocks noChangeShapeType="1"/>
            </p:cNvSpPr>
            <p:nvPr/>
          </p:nvSpPr>
          <p:spPr bwMode="auto">
            <a:xfrm flipH="1">
              <a:off x="1067632" y="3223355"/>
              <a:ext cx="486551" cy="6415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Line 5"/>
            <p:cNvSpPr>
              <a:spLocks noChangeShapeType="1"/>
            </p:cNvSpPr>
            <p:nvPr/>
          </p:nvSpPr>
          <p:spPr bwMode="auto">
            <a:xfrm flipV="1">
              <a:off x="2167194" y="3864874"/>
              <a:ext cx="272212" cy="1088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auto">
            <a:xfrm>
              <a:off x="304582" y="3300102"/>
              <a:ext cx="1714719" cy="134797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9704" name="Rectangle 2"/>
          <p:cNvSpPr txBox="1">
            <a:spLocks noChangeArrowheads="1"/>
          </p:cNvSpPr>
          <p:nvPr/>
        </p:nvSpPr>
        <p:spPr bwMode="auto">
          <a:xfrm>
            <a:off x="441325" y="9525"/>
            <a:ext cx="82296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400">
                <a:solidFill>
                  <a:schemeClr val="tx2"/>
                </a:solidFill>
              </a:rPr>
              <a:t>Outer Join 	</a:t>
            </a:r>
          </a:p>
        </p:txBody>
      </p:sp>
      <p:sp>
        <p:nvSpPr>
          <p:cNvPr id="29705" name="Rectangle 3"/>
          <p:cNvSpPr>
            <a:spLocks noChangeArrowheads="1"/>
          </p:cNvSpPr>
          <p:nvPr/>
        </p:nvSpPr>
        <p:spPr bwMode="auto">
          <a:xfrm>
            <a:off x="-457200" y="684213"/>
            <a:ext cx="98456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2"/>
            <a:r>
              <a:rPr lang="en-US" sz="1200"/>
              <a:t>Alternatively you may want to see all the records in a table (one, the other, or both) whether they match the JOIN ON criteria.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5200" y="4191000"/>
            <a:ext cx="213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Sqlite</a:t>
            </a:r>
            <a:r>
              <a:rPr lang="en-US" dirty="0" smtClean="0"/>
              <a:t> does not have RIGHT OUTER JOIN</a:t>
            </a:r>
          </a:p>
          <a:p>
            <a:endParaRPr lang="en-US" dirty="0"/>
          </a:p>
          <a:p>
            <a:r>
              <a:rPr lang="en-US" dirty="0" smtClean="0"/>
              <a:t>Use: </a:t>
            </a:r>
          </a:p>
          <a:p>
            <a:r>
              <a:rPr lang="en-US" dirty="0" smtClean="0"/>
              <a:t>LEFT OUTER JOIN and change the order of the table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Self Join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Another different but important join is the self-join. In this case a table is joined to itself, (using aliasing) and comparisons of data can result.  Here is a simple, yet complex query: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SELECT g1.geneid, g2.geneid,g1.goterm, g2.goterm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FROM gene2go_human g1 JOIN gene2go_human g2 on (g1.goterm=g2.goterm)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WHERE g1.geneid &lt;50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AND g2.geneid &lt; 50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AND g1.geneid != g2.geneid</a:t>
            </a:r>
          </a:p>
        </p:txBody>
      </p:sp>
    </p:spTree>
    <p:extLst>
      <p:ext uri="{BB962C8B-B14F-4D97-AF65-F5344CB8AC3E}">
        <p14:creationId xmlns:p14="http://schemas.microsoft.com/office/powerpoint/2010/main" val="342230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Cartesian Product </a:t>
            </a:r>
            <a:r>
              <a:rPr lang="en-US" sz="4000" dirty="0" smtClean="0"/>
              <a:t>–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4038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 smtClean="0"/>
              <a:t>A join with proper linkage will return every possible row by row comparison – this is usually an error </a:t>
            </a:r>
          </a:p>
          <a:p>
            <a:pPr lvl="2" eaLnBrk="1" hangingPunct="1"/>
            <a:r>
              <a:rPr lang="en-US" sz="2000" dirty="0" smtClean="0"/>
              <a:t>At some point we will all make a join that will likely crash the server ….</a:t>
            </a:r>
          </a:p>
          <a:p>
            <a:pPr eaLnBrk="1" hangingPunct="1"/>
            <a:r>
              <a:rPr lang="en-US" sz="2800" dirty="0" smtClean="0"/>
              <a:t>If you don’t specify how to join 2 tables, the database will assume you want ALL POSSIBLE pairwise combinations of rows</a:t>
            </a:r>
          </a:p>
          <a:p>
            <a:pPr eaLnBrk="1" hangingPunct="1"/>
            <a:r>
              <a:rPr lang="en-US" sz="2800" dirty="0" smtClean="0"/>
              <a:t>This is known as a </a:t>
            </a:r>
            <a:r>
              <a:rPr lang="en-US" sz="2800" b="1" u="sng" dirty="0" smtClean="0"/>
              <a:t>Cartesian Product</a:t>
            </a:r>
          </a:p>
          <a:p>
            <a:pPr eaLnBrk="1" hangingPunct="1"/>
            <a:r>
              <a:rPr lang="en-US" sz="2800" dirty="0" smtClean="0"/>
              <a:t>Notice that there is no WHERE clause limiting which rows are </a:t>
            </a:r>
            <a:r>
              <a:rPr lang="en-US" sz="2800" dirty="0" smtClean="0"/>
              <a:t>returned and </a:t>
            </a:r>
            <a:r>
              <a:rPr lang="en-US" sz="2800" smtClean="0"/>
              <a:t>no condition on the join</a:t>
            </a:r>
            <a:endParaRPr lang="en-US" sz="2800" dirty="0" smtClean="0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28600" y="5765800"/>
            <a:ext cx="8991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ea typeface="Times New Roman" pitchFamily="18" charset="0"/>
                <a:cs typeface="Arial" charset="0"/>
              </a:rPr>
              <a:t>SELECT g.symbol, g2a.RNANucleotideAccession, g2a.ProteinAccession</a:t>
            </a:r>
          </a:p>
          <a:p>
            <a:r>
              <a:rPr lang="en-US" sz="2000">
                <a:ea typeface="Times New Roman" pitchFamily="18" charset="0"/>
                <a:cs typeface="Arial" charset="0"/>
              </a:rPr>
              <a:t> FROM short_gene g </a:t>
            </a:r>
            <a:r>
              <a:rPr lang="en-US" sz="2000" b="1">
                <a:ea typeface="Times New Roman" pitchFamily="18" charset="0"/>
                <a:cs typeface="Arial" charset="0"/>
              </a:rPr>
              <a:t>JOIN</a:t>
            </a:r>
            <a:r>
              <a:rPr lang="en-US" sz="2000">
                <a:ea typeface="Times New Roman" pitchFamily="18" charset="0"/>
                <a:cs typeface="Arial" charset="0"/>
              </a:rPr>
              <a:t> short_gene2accession g2a </a:t>
            </a:r>
          </a:p>
          <a:p>
            <a:pPr eaLnBrk="1" hangingPunct="1"/>
            <a:r>
              <a:rPr lang="en-US" sz="2000">
                <a:ea typeface="Times New Roman" pitchFamily="18" charset="0"/>
                <a:cs typeface="Arial" charset="0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24200" y="5581650"/>
            <a:ext cx="20447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Don’t Run This !!</a:t>
            </a:r>
          </a:p>
        </p:txBody>
      </p:sp>
    </p:spTree>
    <p:extLst>
      <p:ext uri="{BB962C8B-B14F-4D97-AF65-F5344CB8AC3E}">
        <p14:creationId xmlns:p14="http://schemas.microsoft.com/office/powerpoint/2010/main" val="379679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Join Exercises: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For genes in “short_gene” find all the dbxrefs (db-cross-references) for each gene symbol (hint – use short_gene and gene_info_human)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For each gene in short_gene – list the KEGG pathway and GO Category and GO Terms for each gene (hint – use short_gene, kegg2gene and gene2go_human)</a:t>
            </a:r>
          </a:p>
        </p:txBody>
      </p:sp>
    </p:spTree>
    <p:extLst>
      <p:ext uri="{BB962C8B-B14F-4D97-AF65-F5344CB8AC3E}">
        <p14:creationId xmlns:p14="http://schemas.microsoft.com/office/powerpoint/2010/main" val="37306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28600"/>
            <a:ext cx="8229600" cy="10207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Regular Expressions in Sqlite3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295400"/>
            <a:ext cx="8839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rom __future__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sqlite3 import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(pattern,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strToSearch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(pattern,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strToSearch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re.I|re.M|re.S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conn = connect(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pfam.sqlite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urs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conn.create_function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("REGEXP", 2,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create a function called REGEXP, 2 arguments, refers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python function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pat = r'[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livmfyc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][^a][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].d[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livmfy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][^d][^pf]n[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livmfyc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]{3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This is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prosite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PROTEIN_KINASE_TYR,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PS00109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322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762000"/>
            <a:ext cx="845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sqlTemplate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"""SELECT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pfamseq_acc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pfamseq_id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pfamseq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sequence REGEXP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'{}';"""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The pattern is passed to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as the first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argument, and sequence is passed as the second argument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sqlTemplate.format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replaces {} with the pat string, note that it will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be in quotes, necessary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curs.execute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row in curs: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row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We could make complicated regular expression to search the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literature table and join to additional information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760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Bulk Data Loading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Script level commands that take formatted data and load it into table into the correct columns, and with constraints.</a:t>
            </a:r>
          </a:p>
          <a:p>
            <a:r>
              <a:rPr lang="en-US" altLang="en-US" dirty="0" smtClean="0"/>
              <a:t>Data needs to be clean and well structured.</a:t>
            </a:r>
          </a:p>
          <a:p>
            <a:pPr lvl="1"/>
            <a:r>
              <a:rPr lang="en-US" altLang="en-US" dirty="0" smtClean="0"/>
              <a:t>Some scripting may precede this to clean the data</a:t>
            </a:r>
          </a:p>
          <a:p>
            <a:pPr lvl="1"/>
            <a:r>
              <a:rPr lang="en-US" altLang="en-US" dirty="0" smtClean="0"/>
              <a:t>All rows must be the same length</a:t>
            </a:r>
          </a:p>
          <a:p>
            <a:pPr lvl="1"/>
            <a:r>
              <a:rPr lang="en-US" altLang="en-US" dirty="0" smtClean="0"/>
              <a:t>Data must be present for columns that are NOT NULL</a:t>
            </a:r>
          </a:p>
          <a:p>
            <a:r>
              <a:rPr lang="en-US" altLang="en-US" dirty="0" smtClean="0"/>
              <a:t>Much faster than “Insert” statement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598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38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Bulk loading can be performed using the SQLite command line client (sqlite3)</a:t>
            </a:r>
          </a:p>
          <a:p>
            <a:r>
              <a:rPr lang="en-US" dirty="0" smtClean="0"/>
              <a:t>.import </a:t>
            </a:r>
            <a:r>
              <a:rPr lang="en-US" dirty="0" err="1" smtClean="0"/>
              <a:t>fileName</a:t>
            </a:r>
            <a:r>
              <a:rPr lang="en-US" dirty="0" smtClean="0"/>
              <a:t> </a:t>
            </a:r>
            <a:r>
              <a:rPr lang="en-US" dirty="0" err="1" smtClean="0"/>
              <a:t>tableName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Loads the CSV (comma separated value) file </a:t>
            </a:r>
            <a:r>
              <a:rPr lang="en-US" dirty="0" err="1" smtClean="0"/>
              <a:t>fileName</a:t>
            </a:r>
            <a:r>
              <a:rPr lang="en-US" dirty="0" smtClean="0"/>
              <a:t> into the table </a:t>
            </a:r>
            <a:r>
              <a:rPr lang="en-US" dirty="0" err="1" smtClean="0"/>
              <a:t>tableName</a:t>
            </a:r>
            <a:endParaRPr lang="en-US" dirty="0" smtClean="0"/>
          </a:p>
          <a:p>
            <a:pPr lvl="1"/>
            <a:r>
              <a:rPr lang="en-US" dirty="0" smtClean="0"/>
              <a:t>The table must already have been created</a:t>
            </a:r>
          </a:p>
          <a:p>
            <a:r>
              <a:rPr lang="en-US" dirty="0" smtClean="0"/>
              <a:t>Can create a table from a file with a header if mode is set to  csv</a:t>
            </a:r>
          </a:p>
          <a:p>
            <a:pPr lvl="1"/>
            <a:r>
              <a:rPr lang="en-US" dirty="0" smtClean="0"/>
              <a:t>I'm not sure how it goes about defining column types, would have to google or experiment</a:t>
            </a:r>
          </a:p>
          <a:p>
            <a:pPr lvl="1"/>
            <a:r>
              <a:rPr lang="en-US" dirty="0" smtClean="0"/>
              <a:t>Questions: do text items need to be in quotes, what if a column has some numbers that look like integers and some that look like reals?</a:t>
            </a:r>
          </a:p>
          <a:p>
            <a:pPr lvl="2"/>
            <a:r>
              <a:rPr lang="en-US" dirty="0" smtClean="0"/>
              <a:t>.mode csv</a:t>
            </a:r>
          </a:p>
          <a:p>
            <a:pPr lvl="2"/>
            <a:r>
              <a:rPr lang="en-US" dirty="0" smtClean="0"/>
              <a:t>.import </a:t>
            </a:r>
            <a:r>
              <a:rPr lang="en-US" dirty="0" err="1" smtClean="0"/>
              <a:t>fileName</a:t>
            </a:r>
            <a:r>
              <a:rPr lang="en-US" dirty="0" smtClean="0"/>
              <a:t> </a:t>
            </a:r>
            <a:r>
              <a:rPr lang="en-US" dirty="0" err="1" smtClean="0"/>
              <a:t>tableName</a:t>
            </a:r>
            <a:endParaRPr lang="en-US" dirty="0" smtClean="0"/>
          </a:p>
          <a:p>
            <a:r>
              <a:rPr lang="en-US" dirty="0" smtClean="0"/>
              <a:t>Documentation for sqlite3 client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www.sqlite.org/cli.html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1774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Procedures and 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Like a script, a procedure or trigger is stored code in the database that can be activated.</a:t>
            </a:r>
          </a:p>
          <a:p>
            <a:pPr>
              <a:defRPr/>
            </a:pPr>
            <a:r>
              <a:rPr lang="en-US" dirty="0" smtClean="0"/>
              <a:t>A </a:t>
            </a:r>
            <a:r>
              <a:rPr lang="en-US" dirty="0"/>
              <a:t>stored procedure is a set of SQL statements that can be stored in the server. 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Once </a:t>
            </a:r>
            <a:r>
              <a:rPr lang="en-US" dirty="0"/>
              <a:t>this has been done, </a:t>
            </a:r>
            <a:r>
              <a:rPr lang="en-US" dirty="0" smtClean="0"/>
              <a:t>users don't </a:t>
            </a:r>
            <a:r>
              <a:rPr lang="en-US" dirty="0"/>
              <a:t>need to keep reissuing the individual statements but can refer to the stored procedure instead. </a:t>
            </a:r>
            <a:endParaRPr lang="en-US" dirty="0" smtClean="0"/>
          </a:p>
          <a:p>
            <a:pPr>
              <a:defRPr/>
            </a:pPr>
            <a:r>
              <a:rPr lang="en-US" dirty="0"/>
              <a:t>S</a:t>
            </a:r>
            <a:r>
              <a:rPr lang="en-US" dirty="0" smtClean="0"/>
              <a:t>tored </a:t>
            </a:r>
            <a:r>
              <a:rPr lang="en-US" dirty="0"/>
              <a:t>functions </a:t>
            </a:r>
            <a:r>
              <a:rPr lang="en-US" dirty="0" smtClean="0"/>
              <a:t>are </a:t>
            </a:r>
            <a:r>
              <a:rPr lang="en-US" dirty="0"/>
              <a:t>similar to procedures, but act as user-defined low-level functions</a:t>
            </a:r>
          </a:p>
        </p:txBody>
      </p:sp>
    </p:spTree>
    <p:extLst>
      <p:ext uri="{BB962C8B-B14F-4D97-AF65-F5344CB8AC3E}">
        <p14:creationId xmlns:p14="http://schemas.microsoft.com/office/powerpoint/2010/main" val="191629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Covering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Indices</a:t>
            </a:r>
          </a:p>
          <a:p>
            <a:endParaRPr lang="en-US" dirty="0" smtClean="0"/>
          </a:p>
          <a:p>
            <a:r>
              <a:rPr lang="en-US" dirty="0"/>
              <a:t>Complex queries and joins</a:t>
            </a:r>
          </a:p>
          <a:p>
            <a:endParaRPr lang="en-US" dirty="0" smtClean="0"/>
          </a:p>
          <a:p>
            <a:r>
              <a:rPr lang="en-US" dirty="0" smtClean="0"/>
              <a:t>Bulk data loading</a:t>
            </a:r>
          </a:p>
          <a:p>
            <a:endParaRPr lang="en-US" dirty="0"/>
          </a:p>
          <a:p>
            <a:r>
              <a:rPr lang="en-US" dirty="0" smtClean="0"/>
              <a:t>Other extras if time….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7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SQLite does not support stored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73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57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 trigger is a named database object that is associated with a table and that is activated when a particular event occurs for the table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www.sqlite.org/lang_createtrigger.html</a:t>
            </a: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err="1" smtClean="0"/>
              <a:t>Sqlite</a:t>
            </a:r>
            <a:r>
              <a:rPr lang="en-US" dirty="0" smtClean="0"/>
              <a:t> triggers can be defined for DELETE, INSERT or UPDATE events on particular tables</a:t>
            </a:r>
          </a:p>
          <a:p>
            <a:pPr lvl="1">
              <a:defRPr/>
            </a:pPr>
            <a:r>
              <a:rPr lang="en-US" dirty="0" smtClean="0"/>
              <a:t>Particular column(s) of tables for UPDATE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63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Security and Privileges</a:t>
            </a:r>
            <a:br>
              <a:rPr lang="en-US" dirty="0" smtClean="0"/>
            </a:br>
            <a:r>
              <a:rPr lang="en-US" dirty="0" smtClean="0"/>
              <a:t>(Not supported by SQLite)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see, and change data are controlled by a series of “GRANTS” – these are privileges granted to users by the DBA (root)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Reference web page here: </a:t>
            </a:r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dev.mysql.com/doc/refman/5.7/en/grant.html</a:t>
            </a:r>
            <a:r>
              <a:rPr lang="en-US" u="sng" dirty="0" smtClean="0"/>
              <a:t> 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841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52400"/>
          <a:ext cx="6705600" cy="6651629"/>
        </p:xfrm>
        <a:graphic>
          <a:graphicData uri="http://schemas.openxmlformats.org/drawingml/2006/table">
            <a:tbl>
              <a:tblPr/>
              <a:tblGrid>
                <a:gridCol w="2590800"/>
                <a:gridCol w="4114800"/>
              </a:tblGrid>
              <a:tr h="1676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Times New Roman"/>
                        </a:rPr>
                        <a:t>Privilege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Times New Roman"/>
                        </a:rPr>
                        <a:t>Meaning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8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</a:rPr>
                        <a:t>ALL [PRIVILEGES]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Sets all simple privileges except </a:t>
                      </a:r>
                      <a:r>
                        <a:rPr lang="en-US" sz="1000">
                          <a:latin typeface="Times New Roman"/>
                          <a:ea typeface="Times New Roman"/>
                        </a:rPr>
                        <a:t>GRANT OPTION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</a:rPr>
                        <a:t>ALTER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Enables use of </a:t>
                      </a:r>
                      <a:r>
                        <a:rPr lang="en-US" sz="1000">
                          <a:latin typeface="Times New Roman"/>
                          <a:ea typeface="Times New Roman"/>
                        </a:rPr>
                        <a:t>ALTER TABLE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8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</a:rPr>
                        <a:t>ALTER ROUTINE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Enables stored routines to be altered or dropped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</a:rPr>
                        <a:t>CREATE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Enables use of </a:t>
                      </a:r>
                      <a:r>
                        <a:rPr lang="en-US" sz="1000">
                          <a:latin typeface="Times New Roman"/>
                          <a:ea typeface="Times New Roman"/>
                        </a:rPr>
                        <a:t>CREATE TABLE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</a:rPr>
                        <a:t>CREATE ROUTINE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Enables creation of stored routines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8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</a:rPr>
                        <a:t>CREATE TEMPORARY TABLES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Enables use of </a:t>
                      </a:r>
                      <a:r>
                        <a:rPr lang="en-US" sz="1000">
                          <a:latin typeface="Times New Roman"/>
                          <a:ea typeface="Times New Roman"/>
                        </a:rPr>
                        <a:t>CREATE TEMPORARY TABLE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3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</a:rPr>
                        <a:t>CREATE USER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Enables use of </a:t>
                      </a:r>
                      <a:r>
                        <a:rPr lang="en-US" sz="1000">
                          <a:latin typeface="Times New Roman"/>
                          <a:ea typeface="Times New Roman"/>
                        </a:rPr>
                        <a:t>CREATE USER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, </a:t>
                      </a:r>
                      <a:r>
                        <a:rPr lang="en-US" sz="1000">
                          <a:latin typeface="Times New Roman"/>
                          <a:ea typeface="Times New Roman"/>
                        </a:rPr>
                        <a:t>DROP USER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, </a:t>
                      </a:r>
                      <a:r>
                        <a:rPr lang="en-US" sz="1000">
                          <a:latin typeface="Times New Roman"/>
                          <a:ea typeface="Times New Roman"/>
                        </a:rPr>
                        <a:t>RENAME USER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, and </a:t>
                      </a:r>
                      <a:r>
                        <a:rPr lang="en-US" sz="1000">
                          <a:latin typeface="Times New Roman"/>
                          <a:ea typeface="Times New Roman"/>
                        </a:rPr>
                        <a:t>REVOKE ALL PRIVILEGES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.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</a:rPr>
                        <a:t>CREATE VIEW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Enables use of </a:t>
                      </a:r>
                      <a:r>
                        <a:rPr lang="en-US" sz="1000">
                          <a:latin typeface="Times New Roman"/>
                          <a:ea typeface="Times New Roman"/>
                        </a:rPr>
                        <a:t>CREATE VIEW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</a:rPr>
                        <a:t>DELETE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Enables use of </a:t>
                      </a:r>
                      <a:r>
                        <a:rPr lang="en-US" sz="1000">
                          <a:latin typeface="Times New Roman"/>
                          <a:ea typeface="Times New Roman"/>
                        </a:rPr>
                        <a:t>DELETE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</a:rPr>
                        <a:t>DROP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Enables use of </a:t>
                      </a:r>
                      <a:r>
                        <a:rPr lang="en-US" sz="1000">
                          <a:latin typeface="Times New Roman"/>
                          <a:ea typeface="Times New Roman"/>
                        </a:rPr>
                        <a:t>DROP TABLE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</a:rPr>
                        <a:t>EXECUTE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Enables the user to run stored routines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8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</a:rPr>
                        <a:t>FILE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Enables use of </a:t>
                      </a:r>
                      <a:r>
                        <a:rPr lang="en-US" sz="1000">
                          <a:latin typeface="Times New Roman"/>
                          <a:ea typeface="Times New Roman"/>
                        </a:rPr>
                        <a:t>SELECT ... INTO OUTFILE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and </a:t>
                      </a:r>
                      <a:r>
                        <a:rPr lang="en-US" sz="1000">
                          <a:latin typeface="Times New Roman"/>
                          <a:ea typeface="Times New Roman"/>
                        </a:rPr>
                        <a:t>LOAD DATA INFILE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8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</a:rPr>
                        <a:t>INDEX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Enables use of </a:t>
                      </a:r>
                      <a:r>
                        <a:rPr lang="en-US" sz="1000">
                          <a:latin typeface="Times New Roman"/>
                          <a:ea typeface="Times New Roman"/>
                        </a:rPr>
                        <a:t>CREATE INDEX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and </a:t>
                      </a:r>
                      <a:r>
                        <a:rPr lang="en-US" sz="1000">
                          <a:latin typeface="Times New Roman"/>
                          <a:ea typeface="Times New Roman"/>
                        </a:rPr>
                        <a:t>DROP INDEX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</a:rPr>
                        <a:t>INSERT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Enables use of </a:t>
                      </a:r>
                      <a:r>
                        <a:rPr lang="en-US" sz="1000">
                          <a:latin typeface="Times New Roman"/>
                          <a:ea typeface="Times New Roman"/>
                        </a:rPr>
                        <a:t>INSERT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</a:rPr>
                        <a:t>LOCK TABLES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Enables use of </a:t>
                      </a:r>
                      <a:r>
                        <a:rPr lang="en-US" sz="1000">
                          <a:latin typeface="Times New Roman"/>
                          <a:ea typeface="Times New Roman"/>
                        </a:rPr>
                        <a:t>LOCK TABLES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on tables for which you have the </a:t>
                      </a:r>
                      <a:r>
                        <a:rPr lang="en-US" sz="1000">
                          <a:latin typeface="Times New Roman"/>
                          <a:ea typeface="Times New Roman"/>
                        </a:rPr>
                        <a:t>SELECT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privilege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8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</a:rPr>
                        <a:t>PROCESS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Enables the user to see all processes with </a:t>
                      </a:r>
                      <a:r>
                        <a:rPr lang="en-US" sz="1000">
                          <a:latin typeface="Times New Roman"/>
                          <a:ea typeface="Times New Roman"/>
                        </a:rPr>
                        <a:t>SHOW PROCESSLIST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</a:rPr>
                        <a:t>REFERENCES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Not implemented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</a:rPr>
                        <a:t>RELOAD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Enables use of </a:t>
                      </a:r>
                      <a:r>
                        <a:rPr lang="en-US" sz="1000">
                          <a:latin typeface="Times New Roman"/>
                          <a:ea typeface="Times New Roman"/>
                        </a:rPr>
                        <a:t>FLUSH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8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</a:rPr>
                        <a:t>REPLICATION CLIENT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Enables the user to ask where slave or master servers are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8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</a:rPr>
                        <a:t>REPLICATION SLAVE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Needed for replication slaves (to read binary log events from the master)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</a:rPr>
                        <a:t>SELECT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Enables use of </a:t>
                      </a:r>
                      <a:r>
                        <a:rPr lang="en-US" sz="1000">
                          <a:latin typeface="Times New Roman"/>
                          <a:ea typeface="Times New Roman"/>
                        </a:rPr>
                        <a:t>SELECT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000">
                          <a:latin typeface="Times New Roman"/>
                          <a:ea typeface="Times New Roman"/>
                        </a:rPr>
                        <a:t>SHOW DATABASES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</a:rPr>
                        <a:t>SHOW DATABASES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shows all databases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</a:rPr>
                        <a:t>SHOW VIEW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Enables use of </a:t>
                      </a:r>
                      <a:r>
                        <a:rPr lang="en-US" sz="1000">
                          <a:latin typeface="Times New Roman"/>
                          <a:ea typeface="Times New Roman"/>
                        </a:rPr>
                        <a:t>SHOW CREATE VIEW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</a:rPr>
                        <a:t>SHUTDOWN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Enables use of </a:t>
                      </a:r>
                      <a:r>
                        <a:rPr lang="en-US" sz="1100" b="1">
                          <a:latin typeface="Times New Roman"/>
                          <a:ea typeface="Times New Roman"/>
                        </a:rPr>
                        <a:t>mysqladmin shutdown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72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</a:rPr>
                        <a:t>SUPER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Enables use of </a:t>
                      </a:r>
                      <a:r>
                        <a:rPr lang="en-US" sz="1000">
                          <a:latin typeface="Times New Roman"/>
                          <a:ea typeface="Times New Roman"/>
                        </a:rPr>
                        <a:t>CHANGE MASTER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, </a:t>
                      </a:r>
                      <a:r>
                        <a:rPr lang="en-US" sz="1000">
                          <a:latin typeface="Times New Roman"/>
                          <a:ea typeface="Times New Roman"/>
                        </a:rPr>
                        <a:t>KILL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, </a:t>
                      </a:r>
                      <a:r>
                        <a:rPr lang="en-US" sz="1000">
                          <a:latin typeface="Times New Roman"/>
                          <a:ea typeface="Times New Roman"/>
                        </a:rPr>
                        <a:t>PURGE MASTER LOGS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, and </a:t>
                      </a:r>
                      <a:r>
                        <a:rPr lang="en-US" sz="1000">
                          <a:latin typeface="Times New Roman"/>
                          <a:ea typeface="Times New Roman"/>
                        </a:rPr>
                        <a:t>SET GLOBAL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statements, the </a:t>
                      </a:r>
                      <a:r>
                        <a:rPr lang="en-US" sz="1100" b="1">
                          <a:latin typeface="Times New Roman"/>
                          <a:ea typeface="Times New Roman"/>
                        </a:rPr>
                        <a:t>mysqladmin debug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command; allows you to connect (once) even if </a:t>
                      </a:r>
                      <a:r>
                        <a:rPr lang="en-US" sz="1000">
                          <a:latin typeface="Times New Roman"/>
                          <a:ea typeface="Times New Roman"/>
                        </a:rPr>
                        <a:t>max_connections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is reached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</a:rPr>
                        <a:t>UPDATE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Enables use of </a:t>
                      </a:r>
                      <a:r>
                        <a:rPr lang="en-US" sz="1000">
                          <a:latin typeface="Times New Roman"/>
                          <a:ea typeface="Times New Roman"/>
                        </a:rPr>
                        <a:t>UPDATE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</a:rPr>
                        <a:t>USAGE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Synonym for “no privileges”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</a:rPr>
                        <a:t>GRANT OPTION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/>
                          <a:ea typeface="Times New Roman"/>
                        </a:rPr>
                        <a:t>Enables privileges to be granted</a:t>
                      </a:r>
                    </a:p>
                  </a:txBody>
                  <a:tcPr marL="34636" marR="34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61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Indices and Creating an Index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One important function in Relational Databases is to be able to create indexes on columns in tables.  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These indexes are pre-calculated and stored in the database.  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Indexes should be created on columns that are used in queries and joins.    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They will rapidly speed up query return rate and improve query performance.</a:t>
            </a:r>
          </a:p>
        </p:txBody>
      </p:sp>
    </p:spTree>
    <p:extLst>
      <p:ext uri="{BB962C8B-B14F-4D97-AF65-F5344CB8AC3E}">
        <p14:creationId xmlns:p14="http://schemas.microsoft.com/office/powerpoint/2010/main" val="282458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Creating Indices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4196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Now create an index on the </a:t>
            </a:r>
            <a:r>
              <a:rPr lang="en-US" altLang="en-US" dirty="0" smtClean="0"/>
              <a:t>important columns</a:t>
            </a:r>
            <a:endParaRPr lang="en-US" altLang="en-US" dirty="0" smtClean="0"/>
          </a:p>
          <a:p>
            <a:r>
              <a:rPr lang="en-US" altLang="en-US" sz="1800" dirty="0" smtClean="0"/>
              <a:t>CREATE INDEX  </a:t>
            </a:r>
            <a:r>
              <a:rPr lang="en-US" altLang="en-US" sz="1800" dirty="0" err="1" smtClean="0"/>
              <a:t>index_name</a:t>
            </a:r>
            <a:r>
              <a:rPr lang="en-US" altLang="en-US" sz="1800" dirty="0" smtClean="0"/>
              <a:t> ON </a:t>
            </a:r>
            <a:r>
              <a:rPr lang="en-US" altLang="en-US" sz="1800" dirty="0" err="1" smtClean="0"/>
              <a:t>table_name</a:t>
            </a:r>
            <a:r>
              <a:rPr lang="en-US" altLang="en-US" sz="1800" dirty="0" smtClean="0"/>
              <a:t> (</a:t>
            </a:r>
            <a:r>
              <a:rPr lang="en-US" altLang="en-US" sz="1800" dirty="0" err="1" smtClean="0"/>
              <a:t>column_name</a:t>
            </a:r>
            <a:r>
              <a:rPr lang="en-US" altLang="en-US" sz="1800" dirty="0" smtClean="0"/>
              <a:t>)</a:t>
            </a:r>
          </a:p>
          <a:p>
            <a:endParaRPr lang="en-US" altLang="en-US" sz="1800" dirty="0" smtClean="0"/>
          </a:p>
          <a:p>
            <a:pPr lvl="1">
              <a:buFontTx/>
              <a:buNone/>
            </a:pPr>
            <a:r>
              <a:rPr lang="en-US" altLang="en-US" sz="2400" b="1" dirty="0"/>
              <a:t>c</a:t>
            </a:r>
            <a:r>
              <a:rPr lang="en-US" altLang="en-US" sz="2400" b="1" dirty="0" smtClean="0"/>
              <a:t>reate index  </a:t>
            </a:r>
            <a:r>
              <a:rPr lang="en-US" altLang="en-US" sz="2400" b="1" dirty="0" err="1" smtClean="0"/>
              <a:t>hg_genesymbol_idx</a:t>
            </a:r>
            <a:r>
              <a:rPr lang="en-US" altLang="en-US" sz="2400" b="1" dirty="0" smtClean="0"/>
              <a:t> on hg_u133a(</a:t>
            </a:r>
            <a:r>
              <a:rPr lang="en-US" altLang="en-US" sz="2400" b="1" dirty="0" err="1" smtClean="0"/>
              <a:t>genesymbol</a:t>
            </a:r>
            <a:r>
              <a:rPr lang="en-US" altLang="en-US" sz="2400" b="1" dirty="0" smtClean="0"/>
              <a:t>);</a:t>
            </a:r>
          </a:p>
          <a:p>
            <a:pPr lvl="1">
              <a:buFontTx/>
              <a:buNone/>
            </a:pPr>
            <a:endParaRPr lang="en-US" altLang="en-US" sz="2400" b="1" dirty="0" smtClean="0"/>
          </a:p>
          <a:p>
            <a:pPr lvl="1">
              <a:buFontTx/>
              <a:buNone/>
            </a:pPr>
            <a:r>
              <a:rPr lang="en-US" altLang="en-US" sz="2400" b="1" dirty="0" smtClean="0"/>
              <a:t>create index  </a:t>
            </a:r>
            <a:r>
              <a:rPr lang="en-US" altLang="en-US" sz="2400" b="1" dirty="0" err="1" smtClean="0"/>
              <a:t>gi_symbol_idx</a:t>
            </a:r>
            <a:r>
              <a:rPr lang="en-US" altLang="en-US" sz="2400" b="1" dirty="0" smtClean="0"/>
              <a:t> on </a:t>
            </a:r>
            <a:r>
              <a:rPr lang="en-US" altLang="en-US" sz="2400" b="1" dirty="0" err="1" smtClean="0"/>
              <a:t>gene_info_human</a:t>
            </a:r>
            <a:r>
              <a:rPr lang="en-US" altLang="en-US" sz="2400" b="1" dirty="0" smtClean="0"/>
              <a:t>(symbol);</a:t>
            </a:r>
          </a:p>
          <a:p>
            <a:pPr lvl="1">
              <a:buFontTx/>
              <a:buNone/>
            </a:pPr>
            <a:endParaRPr lang="en-US" altLang="en-US" sz="2400" b="1" dirty="0" smtClean="0"/>
          </a:p>
          <a:p>
            <a:r>
              <a:rPr lang="en-US" altLang="en-US" dirty="0" smtClean="0"/>
              <a:t>In a database, each index must have a unique name, even if the same foreign key is indexed in multiple tables – each index is a table</a:t>
            </a:r>
          </a:p>
          <a:p>
            <a:r>
              <a:rPr lang="en-US" altLang="en-US" dirty="0" smtClean="0"/>
              <a:t>Solution: prefix the index name with </a:t>
            </a:r>
            <a:r>
              <a:rPr lang="en-US" altLang="en-US" dirty="0" err="1" smtClean="0"/>
              <a:t>tableName</a:t>
            </a:r>
            <a:r>
              <a:rPr lang="en-US" altLang="en-US" dirty="0" smtClean="0"/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396472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SubQueries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 smtClean="0"/>
              <a:t>This is also called ‘nesting’ of queries.</a:t>
            </a:r>
          </a:p>
          <a:p>
            <a:pPr lvl="1"/>
            <a:r>
              <a:rPr lang="en-US" altLang="en-US" sz="2400" dirty="0" err="1" smtClean="0"/>
              <a:t>Subqueries</a:t>
            </a:r>
            <a:r>
              <a:rPr lang="en-US" altLang="en-US" sz="2400" dirty="0" smtClean="0"/>
              <a:t> usually appear in the “Where” clause.</a:t>
            </a:r>
          </a:p>
          <a:p>
            <a:pPr lvl="1"/>
            <a:r>
              <a:rPr lang="en-US" altLang="en-US" sz="2400" dirty="0" smtClean="0"/>
              <a:t>The results from the inner queries are processed first, and must match what precedes.</a:t>
            </a:r>
          </a:p>
          <a:p>
            <a:pPr lvl="1"/>
            <a:endParaRPr lang="en-US" altLang="en-US" sz="2400" dirty="0" smtClean="0"/>
          </a:p>
          <a:p>
            <a:pPr lvl="1">
              <a:buFontTx/>
              <a:buNone/>
            </a:pPr>
            <a:r>
              <a:rPr lang="en-US" altLang="en-US" sz="2400" dirty="0" smtClean="0"/>
              <a:t>select * from </a:t>
            </a:r>
            <a:r>
              <a:rPr lang="en-US" altLang="en-US" sz="2400" dirty="0" err="1" smtClean="0"/>
              <a:t>hgnc</a:t>
            </a:r>
            <a:endParaRPr lang="en-US" altLang="en-US" sz="2400" dirty="0" smtClean="0"/>
          </a:p>
          <a:p>
            <a:pPr lvl="1">
              <a:buFontTx/>
              <a:buNone/>
            </a:pPr>
            <a:r>
              <a:rPr lang="en-US" altLang="en-US" sz="2400" dirty="0" smtClean="0"/>
              <a:t>where </a:t>
            </a:r>
            <a:r>
              <a:rPr lang="en-US" altLang="en-US" sz="2400" dirty="0" err="1" smtClean="0">
                <a:solidFill>
                  <a:schemeClr val="folHlink"/>
                </a:solidFill>
              </a:rPr>
              <a:t>approvedSymbol</a:t>
            </a:r>
            <a:r>
              <a:rPr lang="en-US" altLang="en-US" sz="2400" dirty="0" smtClean="0"/>
              <a:t> in (select </a:t>
            </a:r>
            <a:r>
              <a:rPr lang="en-US" altLang="en-US" sz="2400" dirty="0" smtClean="0">
                <a:solidFill>
                  <a:schemeClr val="folHlink"/>
                </a:solidFill>
              </a:rPr>
              <a:t>symbol </a:t>
            </a:r>
            <a:r>
              <a:rPr lang="en-US" altLang="en-US" sz="2400" dirty="0" smtClean="0"/>
              <a:t>from </a:t>
            </a:r>
            <a:r>
              <a:rPr lang="en-US" altLang="en-US" sz="2400" dirty="0" err="1" smtClean="0"/>
              <a:t>short_gene</a:t>
            </a:r>
            <a:r>
              <a:rPr lang="en-US" altLang="en-US" sz="2400" dirty="0" smtClean="0"/>
              <a:t>)</a:t>
            </a:r>
          </a:p>
          <a:p>
            <a:pPr lvl="1">
              <a:buFontTx/>
              <a:buNone/>
            </a:pPr>
            <a:r>
              <a:rPr lang="en-US" altLang="en-US" sz="2400" dirty="0" smtClean="0"/>
              <a:t>order by </a:t>
            </a:r>
            <a:r>
              <a:rPr lang="en-US" altLang="en-US" sz="2400" dirty="0" err="1" smtClean="0"/>
              <a:t>approvedSymbol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78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into … Select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Copying data from one table into a new table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INSERT INTO </a:t>
            </a:r>
            <a:r>
              <a:rPr lang="en-US" dirty="0" err="1" smtClean="0"/>
              <a:t>test_gene</a:t>
            </a:r>
            <a:r>
              <a:rPr lang="en-US" dirty="0" smtClean="0"/>
              <a:t> (</a:t>
            </a:r>
            <a:r>
              <a:rPr lang="en-US" dirty="0" err="1" smtClean="0"/>
              <a:t>geneid</a:t>
            </a:r>
            <a:r>
              <a:rPr lang="en-US" dirty="0" smtClean="0"/>
              <a:t>, symbol, chromosome) SELECT </a:t>
            </a:r>
            <a:r>
              <a:rPr lang="en-US" dirty="0" err="1" smtClean="0"/>
              <a:t>hgnc_ID</a:t>
            </a:r>
            <a:r>
              <a:rPr lang="en-US" dirty="0" smtClean="0"/>
              <a:t>, </a:t>
            </a:r>
            <a:r>
              <a:rPr lang="en-US" dirty="0" err="1" smtClean="0"/>
              <a:t>approvedSymbol</a:t>
            </a:r>
            <a:r>
              <a:rPr lang="en-US" dirty="0" smtClean="0"/>
              <a:t>, chromosome from </a:t>
            </a:r>
            <a:r>
              <a:rPr lang="en-US" dirty="0" err="1" smtClean="0"/>
              <a:t>hgnc</a:t>
            </a:r>
            <a:r>
              <a:rPr lang="en-US" dirty="0" smtClean="0"/>
              <a:t> where </a:t>
            </a:r>
            <a:r>
              <a:rPr lang="en-US" dirty="0" err="1" smtClean="0"/>
              <a:t>approvedSymbol</a:t>
            </a:r>
            <a:r>
              <a:rPr lang="en-US" dirty="0" smtClean="0"/>
              <a:t> in (select symbol from </a:t>
            </a:r>
            <a:r>
              <a:rPr lang="en-US" dirty="0" err="1" smtClean="0"/>
              <a:t>short_gene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3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Joining Tables	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 tables contain different data that we want to retrieve from a single query.  </a:t>
            </a:r>
          </a:p>
          <a:p>
            <a:pPr eaLnBrk="1" hangingPunct="1"/>
            <a:r>
              <a:rPr lang="en-US" smtClean="0"/>
              <a:t>In order to “assemble” data as part of a query, a “join” between tables is needed.  </a:t>
            </a:r>
          </a:p>
          <a:p>
            <a:pPr eaLnBrk="1" hangingPunct="1"/>
            <a:r>
              <a:rPr lang="en-US" smtClean="0"/>
              <a:t>This is a very common practice, since it’s rare for all the data you want to be in a single table.</a:t>
            </a:r>
          </a:p>
        </p:txBody>
      </p:sp>
    </p:spTree>
    <p:extLst>
      <p:ext uri="{BB962C8B-B14F-4D97-AF65-F5344CB8AC3E}">
        <p14:creationId xmlns:p14="http://schemas.microsoft.com/office/powerpoint/2010/main" val="1648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5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Types of Joining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 b="1" dirty="0" smtClean="0"/>
              <a:t>INNER JOIN</a:t>
            </a:r>
            <a:r>
              <a:rPr lang="en-US" sz="2800" dirty="0" smtClean="0"/>
              <a:t> return only those rows where there is matching content in BOTH tables. (is the default when JOIN is used).</a:t>
            </a:r>
          </a:p>
          <a:p>
            <a:pPr eaLnBrk="1" hangingPunct="1"/>
            <a:r>
              <a:rPr lang="en-US" sz="2800" b="1" dirty="0" smtClean="0"/>
              <a:t>OUTER JOIN</a:t>
            </a:r>
            <a:r>
              <a:rPr lang="en-US" sz="2800" dirty="0" smtClean="0"/>
              <a:t> returns all rows from both tables even if one of the tables is blank.</a:t>
            </a:r>
          </a:p>
          <a:p>
            <a:pPr eaLnBrk="1" hangingPunct="1"/>
            <a:r>
              <a:rPr lang="en-US" sz="2800" b="1" dirty="0" smtClean="0"/>
              <a:t>SELF JOIN </a:t>
            </a:r>
            <a:r>
              <a:rPr lang="en-US" sz="2800" dirty="0" smtClean="0"/>
              <a:t>can be used to join a table to itself (through aliasing), to compare data internal to the table.</a:t>
            </a:r>
          </a:p>
          <a:p>
            <a:pPr eaLnBrk="1" hangingPunct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1489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Inner Join</a:t>
            </a:r>
          </a:p>
        </p:txBody>
      </p:sp>
      <p:grpSp>
        <p:nvGrpSpPr>
          <p:cNvPr id="28675" name="Group 4"/>
          <p:cNvGrpSpPr>
            <a:grpSpLocks noChangeAspect="1"/>
          </p:cNvGrpSpPr>
          <p:nvPr/>
        </p:nvGrpSpPr>
        <p:grpSpPr bwMode="auto">
          <a:xfrm>
            <a:off x="838200" y="2209800"/>
            <a:ext cx="7315200" cy="2438400"/>
            <a:chOff x="1800" y="3096"/>
            <a:chExt cx="6615" cy="3240"/>
          </a:xfrm>
        </p:grpSpPr>
        <p:sp>
          <p:nvSpPr>
            <p:cNvPr id="28680" name="AutoShape 5"/>
            <p:cNvSpPr>
              <a:spLocks noChangeAspect="1" noChangeArrowheads="1"/>
            </p:cNvSpPr>
            <p:nvPr/>
          </p:nvSpPr>
          <p:spPr bwMode="auto">
            <a:xfrm>
              <a:off x="1800" y="3096"/>
              <a:ext cx="6615" cy="3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1" name="Oval 6"/>
            <p:cNvSpPr>
              <a:spLocks noChangeArrowheads="1"/>
            </p:cNvSpPr>
            <p:nvPr/>
          </p:nvSpPr>
          <p:spPr bwMode="auto">
            <a:xfrm>
              <a:off x="2520" y="3996"/>
              <a:ext cx="2340" cy="18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2" name="Text Box 7"/>
            <p:cNvSpPr txBox="1">
              <a:spLocks noChangeArrowheads="1"/>
            </p:cNvSpPr>
            <p:nvPr/>
          </p:nvSpPr>
          <p:spPr bwMode="auto">
            <a:xfrm>
              <a:off x="1980" y="3276"/>
              <a:ext cx="2520" cy="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/>
                <a:t>Table 1: short_gene</a:t>
              </a:r>
              <a:endParaRPr lang="en-US" sz="3200" b="1"/>
            </a:p>
          </p:txBody>
        </p:sp>
        <p:sp>
          <p:nvSpPr>
            <p:cNvPr id="28683" name="Text Box 8"/>
            <p:cNvSpPr txBox="1">
              <a:spLocks noChangeArrowheads="1"/>
            </p:cNvSpPr>
            <p:nvPr/>
          </p:nvSpPr>
          <p:spPr bwMode="auto">
            <a:xfrm>
              <a:off x="4680" y="3276"/>
              <a:ext cx="3480" cy="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/>
                <a:t>Table 2: short_gene2accession</a:t>
              </a:r>
              <a:endParaRPr lang="en-US" sz="3200" b="1"/>
            </a:p>
          </p:txBody>
        </p:sp>
        <p:sp>
          <p:nvSpPr>
            <p:cNvPr id="28684" name="Oval 9"/>
            <p:cNvSpPr>
              <a:spLocks noChangeArrowheads="1"/>
            </p:cNvSpPr>
            <p:nvPr/>
          </p:nvSpPr>
          <p:spPr bwMode="auto">
            <a:xfrm>
              <a:off x="3960" y="3996"/>
              <a:ext cx="2340" cy="18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5" name="Line 10"/>
            <p:cNvSpPr>
              <a:spLocks noChangeShapeType="1"/>
            </p:cNvSpPr>
            <p:nvPr/>
          </p:nvSpPr>
          <p:spPr bwMode="auto">
            <a:xfrm flipH="1">
              <a:off x="4320" y="4176"/>
              <a:ext cx="234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76" name="Text Box 12"/>
          <p:cNvSpPr txBox="1">
            <a:spLocks noChangeArrowheads="1"/>
          </p:cNvSpPr>
          <p:nvPr/>
        </p:nvSpPr>
        <p:spPr bwMode="auto">
          <a:xfrm>
            <a:off x="441325" y="1263650"/>
            <a:ext cx="79406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 A simple “JOIN” like this does a “full join” where data must be present in both tables in order to be returned by the query.   (“inner join” and “join” are the same.</a:t>
            </a:r>
          </a:p>
        </p:txBody>
      </p:sp>
      <p:sp>
        <p:nvSpPr>
          <p:cNvPr id="28677" name="Text Box 13"/>
          <p:cNvSpPr txBox="1">
            <a:spLocks noChangeArrowheads="1"/>
          </p:cNvSpPr>
          <p:nvPr/>
        </p:nvSpPr>
        <p:spPr bwMode="auto">
          <a:xfrm>
            <a:off x="212725" y="4837113"/>
            <a:ext cx="8550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SELECT g.symbol, a.rnanucleotideaccession, a.proteinaccession</a:t>
            </a:r>
          </a:p>
          <a:p>
            <a:pPr eaLnBrk="1" hangingPunct="1"/>
            <a:r>
              <a:rPr lang="en-US"/>
              <a:t>FROM short_gene g </a:t>
            </a:r>
            <a:r>
              <a:rPr lang="en-US" b="1"/>
              <a:t>JOIN</a:t>
            </a:r>
            <a:r>
              <a:rPr lang="en-US"/>
              <a:t> short_gene2accession a ON (g.geneid=a.geneid)</a:t>
            </a:r>
          </a:p>
        </p:txBody>
      </p:sp>
      <p:sp>
        <p:nvSpPr>
          <p:cNvPr id="28678" name="Text Box 14"/>
          <p:cNvSpPr txBox="1">
            <a:spLocks noChangeArrowheads="1"/>
          </p:cNvSpPr>
          <p:nvPr/>
        </p:nvSpPr>
        <p:spPr bwMode="auto">
          <a:xfrm>
            <a:off x="288925" y="5675313"/>
            <a:ext cx="83470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SELECT hg.ProbeSetId, hg.TranscriptId, gi.GENEID, gi.SYMBOL</a:t>
            </a:r>
          </a:p>
          <a:p>
            <a:pPr eaLnBrk="1" hangingPunct="1"/>
            <a:r>
              <a:rPr lang="en-US"/>
              <a:t>FROM hg_u133a hg join gene_info_human gi on (hg.GeneSymbol=gi.SYMBOL)</a:t>
            </a:r>
          </a:p>
          <a:p>
            <a:pPr eaLnBrk="1" hangingPunct="1"/>
            <a:r>
              <a:rPr lang="en-US"/>
              <a:t>WHERE  gi.SYMBOL like 'A%'</a:t>
            </a:r>
          </a:p>
        </p:txBody>
      </p:sp>
      <p:sp>
        <p:nvSpPr>
          <p:cNvPr id="28679" name="Text Box 16"/>
          <p:cNvSpPr txBox="1">
            <a:spLocks noChangeArrowheads="1"/>
          </p:cNvSpPr>
          <p:nvPr/>
        </p:nvSpPr>
        <p:spPr bwMode="auto">
          <a:xfrm>
            <a:off x="746125" y="58277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3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8565</TotalTime>
  <Words>1633</Words>
  <Application>Microsoft Office PowerPoint</Application>
  <PresentationFormat>On-screen Show (4:3)</PresentationFormat>
  <Paragraphs>231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Databases and SQL</vt:lpstr>
      <vt:lpstr>Covering today</vt:lpstr>
      <vt:lpstr>Indices and Creating an Index</vt:lpstr>
      <vt:lpstr>Creating Indices</vt:lpstr>
      <vt:lpstr>SubQueries</vt:lpstr>
      <vt:lpstr>Insert into … Select …</vt:lpstr>
      <vt:lpstr>Joining Tables </vt:lpstr>
      <vt:lpstr>Types of Joining</vt:lpstr>
      <vt:lpstr>Inner Join</vt:lpstr>
      <vt:lpstr>Aliasing table names</vt:lpstr>
      <vt:lpstr>Left Outer Join</vt:lpstr>
      <vt:lpstr>Self Join</vt:lpstr>
      <vt:lpstr>Cartesian Product – </vt:lpstr>
      <vt:lpstr>Join Exercises:</vt:lpstr>
      <vt:lpstr>Regular Expressions in Sqlite3</vt:lpstr>
      <vt:lpstr>PowerPoint Presentation</vt:lpstr>
      <vt:lpstr>Bulk Data Loading</vt:lpstr>
      <vt:lpstr>PowerPoint Presentation</vt:lpstr>
      <vt:lpstr>Procedures and Triggers</vt:lpstr>
      <vt:lpstr>PowerPoint Presentation</vt:lpstr>
      <vt:lpstr>Triggers</vt:lpstr>
      <vt:lpstr>Security and Privileges (Not supported by SQLite)</vt:lpstr>
      <vt:lpstr>PowerPoint Presentation</vt:lpstr>
    </vt:vector>
  </TitlesOfParts>
  <Company>UM Medical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Cavalcoli</dc:creator>
  <cp:lastModifiedBy>Jeffrey R. de Wet</cp:lastModifiedBy>
  <cp:revision>36</cp:revision>
  <dcterms:created xsi:type="dcterms:W3CDTF">2014-02-11T23:03:38Z</dcterms:created>
  <dcterms:modified xsi:type="dcterms:W3CDTF">2018-03-08T13:31:46Z</dcterms:modified>
</cp:coreProperties>
</file>