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2.meethue.com/en-gb" TargetMode="External"/><Relationship Id="rId2" Type="http://schemas.openxmlformats.org/officeDocument/2006/relationships/hyperlink" Target="https://www.seguetech.com/waterfall-vs-agile-methodology/" TargetMode="External"/><Relationship Id="rId1" Type="http://schemas.openxmlformats.org/officeDocument/2006/relationships/slideLayout" Target="../slideLayouts/slideLayout2.xml"/><Relationship Id="rId4" Type="http://schemas.openxmlformats.org/officeDocument/2006/relationships/hyperlink" Target="https://stackoverflow.com/questions/1841365/is-it-better-to-store-platform-configuration-in-database-or-a-fi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323331"/>
          </a:xfrm>
        </p:spPr>
        <p:txBody>
          <a:bodyPr/>
          <a:lstStyle/>
          <a:p>
            <a:r>
              <a:rPr lang="en-GB" sz="4000" dirty="0"/>
              <a:t>CS2002 Software Development and Management</a:t>
            </a:r>
          </a:p>
        </p:txBody>
      </p:sp>
      <p:sp>
        <p:nvSpPr>
          <p:cNvPr id="3" name="Subtitle 2"/>
          <p:cNvSpPr>
            <a:spLocks noGrp="1"/>
          </p:cNvSpPr>
          <p:nvPr>
            <p:ph type="subTitle" idx="1"/>
          </p:nvPr>
        </p:nvSpPr>
        <p:spPr/>
        <p:txBody>
          <a:bodyPr/>
          <a:lstStyle/>
          <a:p>
            <a:r>
              <a:rPr lang="en-GB" dirty="0"/>
              <a:t>Assessment/Coursework for 2017/18</a:t>
            </a:r>
          </a:p>
        </p:txBody>
      </p:sp>
    </p:spTree>
    <p:extLst>
      <p:ext uri="{BB962C8B-B14F-4D97-AF65-F5344CB8AC3E}">
        <p14:creationId xmlns:p14="http://schemas.microsoft.com/office/powerpoint/2010/main" val="143458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p:txBody>
          <a:bodyPr/>
          <a:lstStyle/>
          <a:p>
            <a:r>
              <a:rPr lang="en-GB" dirty="0" smtClean="0"/>
              <a:t>Our chosen group app is based around the ability to control multiple sensors (mainly LED lights and the sound sensor) using our mobile phones. The idea of this is that we can potentially control different lights in the household and also voice activate commands using the sound sensor</a:t>
            </a:r>
          </a:p>
          <a:p>
            <a:r>
              <a:rPr lang="en-GB" dirty="0" smtClean="0"/>
              <a:t>Practical for every day household use and could possibly have measuring tools within that help you to track usage and other useful information regarding the sensors</a:t>
            </a:r>
            <a:endParaRPr lang="en-GB" dirty="0"/>
          </a:p>
        </p:txBody>
      </p:sp>
    </p:spTree>
    <p:extLst>
      <p:ext uri="{BB962C8B-B14F-4D97-AF65-F5344CB8AC3E}">
        <p14:creationId xmlns:p14="http://schemas.microsoft.com/office/powerpoint/2010/main" val="64256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2072" y="2466548"/>
            <a:ext cx="3747652" cy="3114855"/>
          </a:xfrm>
        </p:spPr>
        <p:txBody>
          <a:bodyPr>
            <a:normAutofit/>
          </a:bodyPr>
          <a:lstStyle/>
          <a:p>
            <a:r>
              <a:rPr lang="en-GB" dirty="0" smtClean="0"/>
              <a:t>Agile vs. Waterfall: Which one is best for us?</a:t>
            </a:r>
            <a:endParaRPr lang="en-GB" dirty="0"/>
          </a:p>
        </p:txBody>
      </p:sp>
      <p:pic>
        <p:nvPicPr>
          <p:cNvPr id="4" name="Picture 3"/>
          <p:cNvPicPr>
            <a:picLocks noChangeAspect="1"/>
          </p:cNvPicPr>
          <p:nvPr/>
        </p:nvPicPr>
        <p:blipFill rotWithShape="1">
          <a:blip r:embed="rId2"/>
          <a:srcRect l="22224" t="8700" r="19911"/>
          <a:stretch/>
        </p:blipFill>
        <p:spPr>
          <a:xfrm>
            <a:off x="487877" y="470880"/>
            <a:ext cx="6661067" cy="5908882"/>
          </a:xfrm>
          <a:prstGeom prst="rect">
            <a:avLst/>
          </a:prstGeom>
        </p:spPr>
      </p:pic>
    </p:spTree>
    <p:extLst>
      <p:ext uri="{BB962C8B-B14F-4D97-AF65-F5344CB8AC3E}">
        <p14:creationId xmlns:p14="http://schemas.microsoft.com/office/powerpoint/2010/main" val="405578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037" y="796780"/>
            <a:ext cx="9601196" cy="1303867"/>
          </a:xfrm>
        </p:spPr>
        <p:txBody>
          <a:bodyPr/>
          <a:lstStyle/>
          <a:p>
            <a:r>
              <a:rPr lang="en-GB" dirty="0" smtClean="0"/>
              <a:t>App Prototype/ Potential Design</a:t>
            </a:r>
            <a:endParaRPr lang="en-GB" dirty="0"/>
          </a:p>
        </p:txBody>
      </p:sp>
      <p:pic>
        <p:nvPicPr>
          <p:cNvPr id="4" name="Picture 3"/>
          <p:cNvPicPr>
            <a:picLocks noChangeAspect="1"/>
          </p:cNvPicPr>
          <p:nvPr/>
        </p:nvPicPr>
        <p:blipFill rotWithShape="1">
          <a:blip r:embed="rId2"/>
          <a:srcRect l="37922" t="19845" r="38987" b="2361"/>
          <a:stretch/>
        </p:blipFill>
        <p:spPr>
          <a:xfrm>
            <a:off x="803832" y="1958146"/>
            <a:ext cx="2241163" cy="4244946"/>
          </a:xfrm>
          <a:prstGeom prst="rect">
            <a:avLst/>
          </a:prstGeom>
        </p:spPr>
      </p:pic>
      <p:pic>
        <p:nvPicPr>
          <p:cNvPr id="5" name="Picture 4"/>
          <p:cNvPicPr>
            <a:picLocks noChangeAspect="1"/>
          </p:cNvPicPr>
          <p:nvPr/>
        </p:nvPicPr>
        <p:blipFill rotWithShape="1">
          <a:blip r:embed="rId3"/>
          <a:srcRect l="37242" t="15628" r="38445" b="2784"/>
          <a:stretch/>
        </p:blipFill>
        <p:spPr>
          <a:xfrm>
            <a:off x="9119286" y="1866738"/>
            <a:ext cx="2298357" cy="4336354"/>
          </a:xfrm>
          <a:prstGeom prst="rect">
            <a:avLst/>
          </a:prstGeom>
        </p:spPr>
      </p:pic>
      <p:sp>
        <p:nvSpPr>
          <p:cNvPr id="6" name="Rectangle 5"/>
          <p:cNvSpPr/>
          <p:nvPr/>
        </p:nvSpPr>
        <p:spPr>
          <a:xfrm>
            <a:off x="6384991" y="4888114"/>
            <a:ext cx="1661038" cy="1248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TextBox 6"/>
          <p:cNvSpPr txBox="1"/>
          <p:nvPr/>
        </p:nvSpPr>
        <p:spPr>
          <a:xfrm>
            <a:off x="6384991" y="4955214"/>
            <a:ext cx="1661038" cy="1200329"/>
          </a:xfrm>
          <a:prstGeom prst="rect">
            <a:avLst/>
          </a:prstGeom>
          <a:noFill/>
        </p:spPr>
        <p:txBody>
          <a:bodyPr wrap="square" rtlCol="0">
            <a:spAutoFit/>
          </a:bodyPr>
          <a:lstStyle/>
          <a:p>
            <a:r>
              <a:rPr lang="en-GB" dirty="0" smtClean="0"/>
              <a:t>Preferences and settings  are saved in the database</a:t>
            </a:r>
            <a:endParaRPr lang="en-GB" dirty="0"/>
          </a:p>
        </p:txBody>
      </p:sp>
      <p:sp>
        <p:nvSpPr>
          <p:cNvPr id="8" name="Rectangle 7"/>
          <p:cNvSpPr/>
          <p:nvPr/>
        </p:nvSpPr>
        <p:spPr>
          <a:xfrm>
            <a:off x="3237470" y="2573630"/>
            <a:ext cx="1606378" cy="11086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TextBox 8"/>
          <p:cNvSpPr txBox="1"/>
          <p:nvPr/>
        </p:nvSpPr>
        <p:spPr>
          <a:xfrm>
            <a:off x="3237470" y="2666306"/>
            <a:ext cx="1754659" cy="923330"/>
          </a:xfrm>
          <a:prstGeom prst="rect">
            <a:avLst/>
          </a:prstGeom>
          <a:noFill/>
        </p:spPr>
        <p:txBody>
          <a:bodyPr wrap="square" rtlCol="0">
            <a:spAutoFit/>
          </a:bodyPr>
          <a:lstStyle/>
          <a:p>
            <a:r>
              <a:rPr lang="en-GB" dirty="0" smtClean="0"/>
              <a:t>User opens app and selects sensors to use</a:t>
            </a:r>
            <a:endParaRPr lang="en-GB" dirty="0"/>
          </a:p>
        </p:txBody>
      </p:sp>
      <p:cxnSp>
        <p:nvCxnSpPr>
          <p:cNvPr id="11" name="Straight Arrow Connector 10"/>
          <p:cNvCxnSpPr/>
          <p:nvPr/>
        </p:nvCxnSpPr>
        <p:spPr>
          <a:xfrm>
            <a:off x="4843848" y="3127971"/>
            <a:ext cx="11368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6005384" y="2573630"/>
            <a:ext cx="1927654" cy="15700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TextBox 12"/>
          <p:cNvSpPr txBox="1"/>
          <p:nvPr/>
        </p:nvSpPr>
        <p:spPr>
          <a:xfrm>
            <a:off x="6017740" y="2666306"/>
            <a:ext cx="1910064" cy="1477328"/>
          </a:xfrm>
          <a:prstGeom prst="rect">
            <a:avLst/>
          </a:prstGeom>
          <a:noFill/>
        </p:spPr>
        <p:txBody>
          <a:bodyPr wrap="square" rtlCol="0">
            <a:spAutoFit/>
          </a:bodyPr>
          <a:lstStyle/>
          <a:p>
            <a:r>
              <a:rPr lang="en-GB" dirty="0" smtClean="0"/>
              <a:t>Sets preferences e.g. lighting schedule or the standard voice commands</a:t>
            </a:r>
            <a:endParaRPr lang="en-GB" dirty="0"/>
          </a:p>
        </p:txBody>
      </p:sp>
      <p:cxnSp>
        <p:nvCxnSpPr>
          <p:cNvPr id="15" name="Straight Arrow Connector 14"/>
          <p:cNvCxnSpPr>
            <a:stCxn id="12" idx="2"/>
            <a:endCxn id="6" idx="0"/>
          </p:cNvCxnSpPr>
          <p:nvPr/>
        </p:nvCxnSpPr>
        <p:spPr>
          <a:xfrm>
            <a:off x="6969211" y="4143634"/>
            <a:ext cx="246299" cy="744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8" idx="2"/>
          </p:cNvCxnSpPr>
          <p:nvPr/>
        </p:nvCxnSpPr>
        <p:spPr>
          <a:xfrm flipH="1">
            <a:off x="3744097" y="3682312"/>
            <a:ext cx="296562" cy="691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3217990" y="4418556"/>
            <a:ext cx="1966612" cy="128339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GB" dirty="0"/>
          </a:p>
        </p:txBody>
      </p:sp>
      <p:sp>
        <p:nvSpPr>
          <p:cNvPr id="23" name="TextBox 22"/>
          <p:cNvSpPr txBox="1"/>
          <p:nvPr/>
        </p:nvSpPr>
        <p:spPr>
          <a:xfrm>
            <a:off x="3237470" y="4511232"/>
            <a:ext cx="2001795" cy="1205800"/>
          </a:xfrm>
          <a:prstGeom prst="rect">
            <a:avLst/>
          </a:prstGeom>
          <a:noFill/>
        </p:spPr>
        <p:txBody>
          <a:bodyPr wrap="square" rtlCol="0">
            <a:spAutoFit/>
          </a:bodyPr>
          <a:lstStyle/>
          <a:p>
            <a:r>
              <a:rPr lang="en-GB" dirty="0" smtClean="0"/>
              <a:t>User controls the lights without applying any automated settings</a:t>
            </a:r>
            <a:endParaRPr lang="en-GB" dirty="0"/>
          </a:p>
        </p:txBody>
      </p:sp>
    </p:spTree>
    <p:extLst>
      <p:ext uri="{BB962C8B-B14F-4D97-AF65-F5344CB8AC3E}">
        <p14:creationId xmlns:p14="http://schemas.microsoft.com/office/powerpoint/2010/main" val="30969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Storing the app settings</a:t>
            </a:r>
            <a:endParaRPr lang="en-GB" dirty="0"/>
          </a:p>
        </p:txBody>
      </p:sp>
      <p:sp>
        <p:nvSpPr>
          <p:cNvPr id="3" name="Content Placeholder 2"/>
          <p:cNvSpPr>
            <a:spLocks noGrp="1"/>
          </p:cNvSpPr>
          <p:nvPr>
            <p:ph idx="1"/>
          </p:nvPr>
        </p:nvSpPr>
        <p:spPr>
          <a:xfrm>
            <a:off x="666009" y="2473805"/>
            <a:ext cx="5105400" cy="3725114"/>
          </a:xfrm>
        </p:spPr>
        <p:txBody>
          <a:bodyPr>
            <a:normAutofit/>
          </a:bodyPr>
          <a:lstStyle/>
          <a:p>
            <a:pPr marL="0" indent="0" fontAlgn="base">
              <a:buNone/>
            </a:pPr>
            <a:r>
              <a:rPr lang="en-GB" sz="1300" dirty="0">
                <a:latin typeface="Arial" panose="020B0604020202020204" pitchFamily="34" charset="0"/>
                <a:cs typeface="Arial" panose="020B0604020202020204" pitchFamily="34" charset="0"/>
              </a:rPr>
              <a:t>Storing the settings in the database has several advantages:</a:t>
            </a:r>
          </a:p>
          <a:p>
            <a:pPr fontAlgn="base"/>
            <a:r>
              <a:rPr lang="en-GB" sz="1300" dirty="0">
                <a:latin typeface="Arial" panose="020B0604020202020204" pitchFamily="34" charset="0"/>
                <a:cs typeface="Arial" panose="020B0604020202020204" pitchFamily="34" charset="0"/>
              </a:rPr>
              <a:t>Security - users can easily alter settings in the file or overwrite the contents.</a:t>
            </a:r>
          </a:p>
          <a:p>
            <a:pPr fontAlgn="base"/>
            <a:r>
              <a:rPr lang="en-GB" sz="1300" dirty="0">
                <a:latin typeface="Arial" panose="020B0604020202020204" pitchFamily="34" charset="0"/>
                <a:cs typeface="Arial" panose="020B0604020202020204" pitchFamily="34" charset="0"/>
              </a:rPr>
              <a:t>For Distribution - the same settings can be updated and loaded onto any machines on the network.</a:t>
            </a:r>
          </a:p>
          <a:p>
            <a:pPr marL="0" indent="0" fontAlgn="base">
              <a:buNone/>
            </a:pPr>
            <a:endParaRPr lang="en-GB" sz="1300" dirty="0" smtClean="0">
              <a:latin typeface="Arial" panose="020B0604020202020204" pitchFamily="34" charset="0"/>
              <a:cs typeface="Arial" panose="020B0604020202020204" pitchFamily="34" charset="0"/>
            </a:endParaRPr>
          </a:p>
          <a:p>
            <a:pPr marL="0" indent="0" fontAlgn="base">
              <a:buNone/>
            </a:pPr>
            <a:r>
              <a:rPr lang="en-GB" sz="1300" dirty="0" smtClean="0">
                <a:latin typeface="Arial" panose="020B0604020202020204" pitchFamily="34" charset="0"/>
                <a:cs typeface="Arial" panose="020B0604020202020204" pitchFamily="34" charset="0"/>
              </a:rPr>
              <a:t>Disadvantages</a:t>
            </a:r>
            <a:r>
              <a:rPr lang="en-GB" sz="1300" dirty="0">
                <a:latin typeface="Arial" panose="020B0604020202020204" pitchFamily="34" charset="0"/>
                <a:cs typeface="Arial" panose="020B0604020202020204" pitchFamily="34" charset="0"/>
              </a:rPr>
              <a:t>:</a:t>
            </a:r>
          </a:p>
          <a:p>
            <a:pPr fontAlgn="base"/>
            <a:r>
              <a:rPr lang="en-GB" sz="1300" dirty="0">
                <a:latin typeface="Arial" panose="020B0604020202020204" pitchFamily="34" charset="0"/>
                <a:cs typeface="Arial" panose="020B0604020202020204" pitchFamily="34" charset="0"/>
              </a:rPr>
              <a:t>Relies on database connection</a:t>
            </a:r>
          </a:p>
          <a:p>
            <a:pPr fontAlgn="base"/>
            <a:r>
              <a:rPr lang="en-GB" sz="1300" dirty="0">
                <a:latin typeface="Arial" panose="020B0604020202020204" pitchFamily="34" charset="0"/>
                <a:cs typeface="Arial" panose="020B0604020202020204" pitchFamily="34" charset="0"/>
              </a:rPr>
              <a:t>Overhead when reading from </a:t>
            </a:r>
            <a:r>
              <a:rPr lang="en-GB" sz="1300" dirty="0" smtClean="0">
                <a:latin typeface="Arial" panose="020B0604020202020204" pitchFamily="34" charset="0"/>
                <a:cs typeface="Arial" panose="020B0604020202020204" pitchFamily="34" charset="0"/>
              </a:rPr>
              <a:t>database</a:t>
            </a:r>
          </a:p>
          <a:p>
            <a:pPr fontAlgn="base"/>
            <a:endParaRPr lang="en-GB" sz="2500" dirty="0">
              <a:latin typeface="Arial" panose="020B0604020202020204" pitchFamily="34" charset="0"/>
              <a:cs typeface="Arial" panose="020B0604020202020204" pitchFamily="34" charset="0"/>
            </a:endParaRPr>
          </a:p>
          <a:p>
            <a:pPr marL="0" indent="0" fontAlgn="base">
              <a:buNone/>
            </a:pPr>
            <a:endParaRPr lang="en-GB" sz="2500" dirty="0">
              <a:latin typeface="Arial" panose="020B0604020202020204" pitchFamily="34" charset="0"/>
              <a:cs typeface="Arial" panose="020B0604020202020204" pitchFamily="34" charset="0"/>
            </a:endParaRPr>
          </a:p>
        </p:txBody>
      </p:sp>
      <p:sp>
        <p:nvSpPr>
          <p:cNvPr id="4" name="TextBox 3"/>
          <p:cNvSpPr txBox="1"/>
          <p:nvPr/>
        </p:nvSpPr>
        <p:spPr>
          <a:xfrm>
            <a:off x="5771409" y="2366930"/>
            <a:ext cx="5723905" cy="4173450"/>
          </a:xfrm>
          <a:prstGeom prst="rect">
            <a:avLst/>
          </a:prstGeom>
          <a:noFill/>
        </p:spPr>
        <p:txBody>
          <a:bodyPr wrap="square" rtlCol="0">
            <a:spAutoFit/>
          </a:bodyPr>
          <a:lstStyle/>
          <a:p>
            <a:pPr lvl="0" fontAlgn="base">
              <a:spcBef>
                <a:spcPct val="20000"/>
              </a:spcBef>
              <a:spcAft>
                <a:spcPts val="600"/>
              </a:spcAft>
              <a:buClr>
                <a:srgbClr val="83992A"/>
              </a:buClr>
              <a:buSzPct val="115000"/>
            </a:pPr>
            <a:r>
              <a:rPr lang="en-GB" sz="1400" dirty="0">
                <a:solidFill>
                  <a:prstClr val="black">
                    <a:lumMod val="85000"/>
                    <a:lumOff val="15000"/>
                  </a:prstClr>
                </a:solidFill>
                <a:latin typeface="Arial" panose="020B0604020202020204" pitchFamily="34" charset="0"/>
                <a:cs typeface="Arial" panose="020B0604020202020204" pitchFamily="34" charset="0"/>
              </a:rPr>
              <a:t>Storing in file advantages:</a:t>
            </a:r>
          </a:p>
          <a:p>
            <a:pPr marL="285750" lvl="0" indent="-285750" fontAlgn="base">
              <a:spcBef>
                <a:spcPct val="20000"/>
              </a:spcBef>
              <a:spcAft>
                <a:spcPts val="600"/>
              </a:spcAft>
              <a:buClr>
                <a:srgbClr val="83992A"/>
              </a:buClr>
              <a:buSzPct val="115000"/>
              <a:buFont typeface="Arial"/>
              <a:buChar char="•"/>
            </a:pPr>
            <a:r>
              <a:rPr lang="en-GB" sz="1400" dirty="0">
                <a:solidFill>
                  <a:prstClr val="black">
                    <a:lumMod val="85000"/>
                    <a:lumOff val="15000"/>
                  </a:prstClr>
                </a:solidFill>
                <a:latin typeface="Arial" panose="020B0604020202020204" pitchFamily="34" charset="0"/>
                <a:cs typeface="Arial" panose="020B0604020202020204" pitchFamily="34" charset="0"/>
              </a:rPr>
              <a:t>Fast and easy to read and modify.</a:t>
            </a:r>
          </a:p>
          <a:p>
            <a:pPr marL="285750" lvl="0" indent="-285750" fontAlgn="base">
              <a:spcBef>
                <a:spcPct val="20000"/>
              </a:spcBef>
              <a:spcAft>
                <a:spcPts val="600"/>
              </a:spcAft>
              <a:buClr>
                <a:srgbClr val="83992A"/>
              </a:buClr>
              <a:buSzPct val="115000"/>
              <a:buFont typeface="Arial"/>
              <a:buChar char="•"/>
            </a:pPr>
            <a:endParaRPr lang="en-GB" sz="1400" dirty="0">
              <a:solidFill>
                <a:prstClr val="black">
                  <a:lumMod val="85000"/>
                  <a:lumOff val="15000"/>
                </a:prstClr>
              </a:solidFill>
              <a:latin typeface="Arial" panose="020B0604020202020204" pitchFamily="34" charset="0"/>
              <a:cs typeface="Arial" panose="020B0604020202020204" pitchFamily="34" charset="0"/>
            </a:endParaRPr>
          </a:p>
          <a:p>
            <a:pPr lvl="0" fontAlgn="base">
              <a:spcBef>
                <a:spcPct val="20000"/>
              </a:spcBef>
              <a:spcAft>
                <a:spcPts val="600"/>
              </a:spcAft>
              <a:buClr>
                <a:srgbClr val="83992A"/>
              </a:buClr>
              <a:buSzPct val="115000"/>
            </a:pPr>
            <a:r>
              <a:rPr lang="en-GB" sz="1400" dirty="0">
                <a:solidFill>
                  <a:prstClr val="black">
                    <a:lumMod val="85000"/>
                    <a:lumOff val="15000"/>
                  </a:prstClr>
                </a:solidFill>
                <a:latin typeface="Arial" panose="020B0604020202020204" pitchFamily="34" charset="0"/>
                <a:cs typeface="Arial" panose="020B0604020202020204" pitchFamily="34" charset="0"/>
              </a:rPr>
              <a:t>Disadvantages:</a:t>
            </a:r>
          </a:p>
          <a:p>
            <a:pPr marL="285750" lvl="0" indent="-285750" fontAlgn="base">
              <a:spcBef>
                <a:spcPct val="20000"/>
              </a:spcBef>
              <a:spcAft>
                <a:spcPts val="600"/>
              </a:spcAft>
              <a:buClr>
                <a:srgbClr val="83992A"/>
              </a:buClr>
              <a:buSzPct val="115000"/>
              <a:buFont typeface="Arial"/>
              <a:buChar char="•"/>
            </a:pPr>
            <a:r>
              <a:rPr lang="en-GB" sz="1400" dirty="0">
                <a:solidFill>
                  <a:prstClr val="black">
                    <a:lumMod val="85000"/>
                    <a:lumOff val="15000"/>
                  </a:prstClr>
                </a:solidFill>
                <a:latin typeface="Arial" panose="020B0604020202020204" pitchFamily="34" charset="0"/>
                <a:cs typeface="Arial" panose="020B0604020202020204" pitchFamily="34" charset="0"/>
              </a:rPr>
              <a:t>Security issue as mentioned above.</a:t>
            </a:r>
          </a:p>
          <a:p>
            <a:pPr marL="285750" lvl="0" indent="-285750" fontAlgn="base">
              <a:spcBef>
                <a:spcPct val="20000"/>
              </a:spcBef>
              <a:spcAft>
                <a:spcPts val="600"/>
              </a:spcAft>
              <a:buClr>
                <a:srgbClr val="83992A"/>
              </a:buClr>
              <a:buSzPct val="115000"/>
              <a:buFont typeface="Arial"/>
              <a:buChar char="•"/>
            </a:pPr>
            <a:r>
              <a:rPr lang="en-GB" sz="1400" dirty="0">
                <a:solidFill>
                  <a:prstClr val="black">
                    <a:lumMod val="85000"/>
                    <a:lumOff val="15000"/>
                  </a:prstClr>
                </a:solidFill>
                <a:latin typeface="Arial" panose="020B0604020202020204" pitchFamily="34" charset="0"/>
                <a:cs typeface="Arial" panose="020B0604020202020204" pitchFamily="34" charset="0"/>
              </a:rPr>
              <a:t>May need encryption on sensitive data.</a:t>
            </a:r>
          </a:p>
          <a:p>
            <a:pPr marL="285750" lvl="0" indent="-285750" fontAlgn="base">
              <a:spcBef>
                <a:spcPct val="20000"/>
              </a:spcBef>
              <a:spcAft>
                <a:spcPts val="600"/>
              </a:spcAft>
              <a:buClr>
                <a:srgbClr val="83992A"/>
              </a:buClr>
              <a:buSzPct val="115000"/>
              <a:buFont typeface="Arial"/>
              <a:buChar char="•"/>
            </a:pPr>
            <a:r>
              <a:rPr lang="en-GB" sz="1400" dirty="0">
                <a:solidFill>
                  <a:prstClr val="black">
                    <a:lumMod val="85000"/>
                    <a:lumOff val="15000"/>
                  </a:prstClr>
                </a:solidFill>
                <a:latin typeface="Arial" panose="020B0604020202020204" pitchFamily="34" charset="0"/>
                <a:cs typeface="Arial" panose="020B0604020202020204" pitchFamily="34" charset="0"/>
              </a:rPr>
              <a:t>Versioning is difficult, since you have to create separate files for different versions.</a:t>
            </a:r>
          </a:p>
          <a:p>
            <a:pPr marL="285750" lvl="0" indent="-285750" fontAlgn="base">
              <a:spcBef>
                <a:spcPct val="20000"/>
              </a:spcBef>
              <a:spcAft>
                <a:spcPts val="600"/>
              </a:spcAft>
              <a:buClr>
                <a:srgbClr val="83992A"/>
              </a:buClr>
              <a:buSzPct val="115000"/>
              <a:buFont typeface="Arial"/>
              <a:buChar char="•"/>
            </a:pPr>
            <a:r>
              <a:rPr lang="en-GB" sz="1400" dirty="0">
                <a:solidFill>
                  <a:prstClr val="black">
                    <a:lumMod val="85000"/>
                    <a:lumOff val="15000"/>
                  </a:prstClr>
                </a:solidFill>
                <a:latin typeface="Arial" panose="020B0604020202020204" pitchFamily="34" charset="0"/>
                <a:cs typeface="Arial" panose="020B0604020202020204" pitchFamily="34" charset="0"/>
              </a:rPr>
              <a:t>it means that each time we add a platform setting we have to add a column to this table - depending on what database you are using, but you can store the whole settings as XML (SQL server allows this) in the table, so you do not need to alter the table schema </a:t>
            </a:r>
            <a:r>
              <a:rPr lang="en-GB" sz="1400" dirty="0" smtClean="0">
                <a:solidFill>
                  <a:prstClr val="black">
                    <a:lumMod val="85000"/>
                    <a:lumOff val="15000"/>
                  </a:prstClr>
                </a:solidFill>
                <a:latin typeface="Arial" panose="020B0604020202020204" pitchFamily="34" charset="0"/>
                <a:cs typeface="Arial" panose="020B0604020202020204" pitchFamily="34" charset="0"/>
              </a:rPr>
              <a:t>every time </a:t>
            </a:r>
            <a:r>
              <a:rPr lang="en-GB" sz="1400" dirty="0">
                <a:solidFill>
                  <a:prstClr val="black">
                    <a:lumMod val="85000"/>
                    <a:lumOff val="15000"/>
                  </a:prstClr>
                </a:solidFill>
                <a:latin typeface="Arial" panose="020B0604020202020204" pitchFamily="34" charset="0"/>
                <a:cs typeface="Arial" panose="020B0604020202020204" pitchFamily="34" charset="0"/>
              </a:rPr>
              <a:t>adding a settings; all you need to do is to modify the XML, adding elements to it or removing from it.</a:t>
            </a:r>
          </a:p>
          <a:p>
            <a:pPr lvl="0">
              <a:spcBef>
                <a:spcPct val="20000"/>
              </a:spcBef>
              <a:spcAft>
                <a:spcPts val="600"/>
              </a:spcAft>
              <a:buClr>
                <a:srgbClr val="83992A"/>
              </a:buClr>
              <a:buSzPct val="115000"/>
            </a:pPr>
            <a:endParaRPr lang="en-GB" sz="800" dirty="0">
              <a:solidFill>
                <a:prstClr val="black">
                  <a:lumMod val="85000"/>
                  <a:lumOff val="15000"/>
                </a:prstClr>
              </a:solidFill>
            </a:endParaRPr>
          </a:p>
        </p:txBody>
      </p:sp>
    </p:spTree>
    <p:extLst>
      <p:ext uri="{BB962C8B-B14F-4D97-AF65-F5344CB8AC3E}">
        <p14:creationId xmlns:p14="http://schemas.microsoft.com/office/powerpoint/2010/main" val="334487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 progress</a:t>
            </a:r>
            <a:endParaRPr lang="en-GB" dirty="0"/>
          </a:p>
        </p:txBody>
      </p:sp>
      <p:sp>
        <p:nvSpPr>
          <p:cNvPr id="3" name="Content Placeholder 2"/>
          <p:cNvSpPr>
            <a:spLocks noGrp="1"/>
          </p:cNvSpPr>
          <p:nvPr>
            <p:ph idx="1"/>
          </p:nvPr>
        </p:nvSpPr>
        <p:spPr/>
        <p:txBody>
          <a:bodyPr/>
          <a:lstStyle/>
          <a:p>
            <a:r>
              <a:rPr lang="en-GB" dirty="0" smtClean="0"/>
              <a:t>So far we have only met the hardware requirements but the software has not been designed or implemented</a:t>
            </a:r>
          </a:p>
          <a:p>
            <a:pPr marL="0" indent="0">
              <a:buNone/>
            </a:pPr>
            <a:r>
              <a:rPr lang="en-GB" dirty="0" smtClean="0"/>
              <a:t>Outlook</a:t>
            </a:r>
          </a:p>
          <a:p>
            <a:r>
              <a:rPr lang="en-GB" dirty="0" smtClean="0"/>
              <a:t>Everyone presents their ideas and we merge them together into one concept. Take ideas from every group member to add into the contribution list.</a:t>
            </a:r>
          </a:p>
          <a:p>
            <a:r>
              <a:rPr lang="en-GB" dirty="0" smtClean="0"/>
              <a:t>Start developing the app based on the designs presented by the group members.</a:t>
            </a:r>
          </a:p>
        </p:txBody>
      </p:sp>
    </p:spTree>
    <p:extLst>
      <p:ext uri="{BB962C8B-B14F-4D97-AF65-F5344CB8AC3E}">
        <p14:creationId xmlns:p14="http://schemas.microsoft.com/office/powerpoint/2010/main" val="324497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t>Comparison </a:t>
            </a:r>
            <a:r>
              <a:rPr lang="en-GB" dirty="0"/>
              <a:t>of methodologies- </a:t>
            </a:r>
            <a:r>
              <a:rPr lang="en-GB" dirty="0">
                <a:hlinkClick r:id="rId2"/>
              </a:rPr>
              <a:t>https://www.seguetech.com/waterfall-vs-agile-methodology</a:t>
            </a:r>
            <a:r>
              <a:rPr lang="en-GB" dirty="0" smtClean="0">
                <a:hlinkClick r:id="rId2"/>
              </a:rPr>
              <a:t>/</a:t>
            </a:r>
            <a:endParaRPr lang="en-GB" dirty="0" smtClean="0"/>
          </a:p>
          <a:p>
            <a:r>
              <a:rPr lang="en-GB" dirty="0"/>
              <a:t>Philips Hue- </a:t>
            </a:r>
            <a:r>
              <a:rPr lang="en-GB" dirty="0" smtClean="0">
                <a:hlinkClick r:id="rId3"/>
              </a:rPr>
              <a:t>http</a:t>
            </a:r>
            <a:r>
              <a:rPr lang="en-GB" dirty="0">
                <a:hlinkClick r:id="rId3"/>
              </a:rPr>
              <a:t>://</a:t>
            </a:r>
            <a:r>
              <a:rPr lang="en-GB" dirty="0" smtClean="0">
                <a:hlinkClick r:id="rId3"/>
              </a:rPr>
              <a:t>www2.meethue.com/en-gb</a:t>
            </a:r>
            <a:endParaRPr lang="en-GB" dirty="0" smtClean="0"/>
          </a:p>
          <a:p>
            <a:r>
              <a:rPr lang="en-GB" dirty="0" smtClean="0"/>
              <a:t>File vs database </a:t>
            </a:r>
            <a:r>
              <a:rPr lang="en-GB" dirty="0"/>
              <a:t>for storing files- </a:t>
            </a:r>
            <a:r>
              <a:rPr lang="en-GB" dirty="0">
                <a:hlinkClick r:id="rId4"/>
              </a:rPr>
              <a:t>https://</a:t>
            </a:r>
            <a:r>
              <a:rPr lang="en-GB" dirty="0" smtClean="0">
                <a:hlinkClick r:id="rId4"/>
              </a:rPr>
              <a:t>stackoverflow.com/questions/1841365/is-it-better-to-store-platform-configuration-in-database-or-a-file</a:t>
            </a:r>
            <a:endParaRPr lang="en-GB" dirty="0" smtClean="0"/>
          </a:p>
          <a:p>
            <a:endParaRPr lang="en-GB" dirty="0" smtClean="0"/>
          </a:p>
          <a:p>
            <a:endParaRPr lang="en-GB" dirty="0"/>
          </a:p>
        </p:txBody>
      </p:sp>
    </p:spTree>
    <p:extLst>
      <p:ext uri="{BB962C8B-B14F-4D97-AF65-F5344CB8AC3E}">
        <p14:creationId xmlns:p14="http://schemas.microsoft.com/office/powerpoint/2010/main" val="694277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368</TotalTime>
  <Words>406</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CS2002 Software Development and Management</vt:lpstr>
      <vt:lpstr>Introduction </vt:lpstr>
      <vt:lpstr>Agile vs. Waterfall: Which one is best for us?</vt:lpstr>
      <vt:lpstr>App Prototype/ Potential Design</vt:lpstr>
      <vt:lpstr>Storing the app settings</vt:lpstr>
      <vt:lpstr>App progress</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CS2002 Software Development and Management</dc:title>
  <dc:creator>Marvin</dc:creator>
  <cp:lastModifiedBy>Marvin</cp:lastModifiedBy>
  <cp:revision>10</cp:revision>
  <dcterms:created xsi:type="dcterms:W3CDTF">2017-11-30T12:21:42Z</dcterms:created>
  <dcterms:modified xsi:type="dcterms:W3CDTF">2017-11-30T18:29:51Z</dcterms:modified>
</cp:coreProperties>
</file>