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8ba376fd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8ba376fd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8ba36fd5a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8ba36fd5a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8ba36fd5a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8ba36fd5a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8ba36fd5a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8ba36fd5a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dace6f2b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dace6f2b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dace6f2b0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dace6f2b0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dace6f2b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dace6f2b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8ba36fd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8ba36fd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dace6f2b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dace6f2b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dace6f2b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dace6f2b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8ba36fd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8ba36fd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dace6f2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dace6f2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8ba36fd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8ba36fd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8ba36fd5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8ba36fd5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title"/>
          </p:nvPr>
        </p:nvSpPr>
        <p:spPr>
          <a:xfrm>
            <a:off x="1235625" y="572550"/>
            <a:ext cx="7009200" cy="399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a:t>
            </a:r>
            <a:r>
              <a:rPr lang="en" sz="2700"/>
              <a:t>HOTEL MANAGEMENT SYSTEM</a:t>
            </a:r>
            <a:endParaRPr sz="2700"/>
          </a:p>
          <a:p>
            <a:pPr indent="0" lvl="0" marL="0" rtl="0" algn="l">
              <a:spcBef>
                <a:spcPts val="0"/>
              </a:spcBef>
              <a:spcAft>
                <a:spcPts val="0"/>
              </a:spcAft>
              <a:buNone/>
            </a:pPr>
            <a:r>
              <a:rPr lang="en" sz="2700" u="sng"/>
              <a:t>                                      </a:t>
            </a:r>
            <a:r>
              <a:rPr lang="en" sz="1600" u="sng"/>
              <a:t>                                           </a:t>
            </a:r>
            <a:endParaRPr sz="1600" u="sng"/>
          </a:p>
          <a:p>
            <a:pPr indent="0" lvl="0" marL="0" rtl="0" algn="l">
              <a:spcBef>
                <a:spcPts val="0"/>
              </a:spcBef>
              <a:spcAft>
                <a:spcPts val="0"/>
              </a:spcAft>
              <a:buNone/>
            </a:pPr>
            <a:r>
              <a:rPr lang="en" sz="2700"/>
              <a:t>                                                          </a:t>
            </a:r>
            <a:r>
              <a:rPr lang="en" sz="1500"/>
              <a:t>  </a:t>
            </a:r>
            <a:r>
              <a:rPr lang="en" sz="1500" u="sng"/>
              <a:t>G</a:t>
            </a:r>
            <a:r>
              <a:rPr lang="en" sz="1500" u="sng"/>
              <a:t>roup 7</a:t>
            </a:r>
            <a:endParaRPr sz="1500"/>
          </a:p>
          <a:p>
            <a:pPr indent="0" lvl="0" marL="0" rtl="0" algn="l">
              <a:spcBef>
                <a:spcPts val="0"/>
              </a:spcBef>
              <a:spcAft>
                <a:spcPts val="0"/>
              </a:spcAft>
              <a:buNone/>
            </a:pPr>
            <a:r>
              <a:rPr lang="en" sz="1500"/>
              <a:t> </a:t>
            </a:r>
            <a:r>
              <a:rPr lang="en" sz="1500"/>
              <a:t>                                                                                                 Mannu Thomas</a:t>
            </a:r>
            <a:endParaRPr sz="1500"/>
          </a:p>
          <a:p>
            <a:pPr indent="0" lvl="0" marL="0" rtl="0" algn="l">
              <a:spcBef>
                <a:spcPts val="0"/>
              </a:spcBef>
              <a:spcAft>
                <a:spcPts val="0"/>
              </a:spcAft>
              <a:buNone/>
            </a:pPr>
            <a:r>
              <a:rPr lang="en" sz="1500"/>
              <a:t>                                                                                                  Manisha Mathew</a:t>
            </a:r>
            <a:endParaRPr sz="1500"/>
          </a:p>
          <a:p>
            <a:pPr indent="0" lvl="0" marL="0" rtl="0" algn="l">
              <a:spcBef>
                <a:spcPts val="0"/>
              </a:spcBef>
              <a:spcAft>
                <a:spcPts val="0"/>
              </a:spcAft>
              <a:buNone/>
            </a:pPr>
            <a:r>
              <a:rPr lang="en" sz="1500"/>
              <a:t>                                                                                                  Neha Ann Suresh</a:t>
            </a:r>
            <a:endParaRPr sz="1500"/>
          </a:p>
          <a:p>
            <a:pPr indent="0" lvl="0" marL="0" rtl="0" algn="l">
              <a:spcBef>
                <a:spcPts val="0"/>
              </a:spcBef>
              <a:spcAft>
                <a:spcPts val="0"/>
              </a:spcAft>
              <a:buNone/>
            </a:pPr>
            <a:r>
              <a:rPr lang="en" sz="1500"/>
              <a:t>                                                                                                  Nikitha A Paul</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Vacancy</a:t>
            </a:r>
            <a:endParaRPr u="sng"/>
          </a:p>
        </p:txBody>
      </p:sp>
      <p:pic>
        <p:nvPicPr>
          <p:cNvPr id="120" name="Google Shape;120;p22"/>
          <p:cNvPicPr preferRelativeResize="0"/>
          <p:nvPr/>
        </p:nvPicPr>
        <p:blipFill>
          <a:blip r:embed="rId3">
            <a:alphaModFix/>
          </a:blip>
          <a:stretch>
            <a:fillRect/>
          </a:stretch>
        </p:blipFill>
        <p:spPr>
          <a:xfrm>
            <a:off x="311700" y="1152475"/>
            <a:ext cx="6554174" cy="350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4294967295" type="title"/>
          </p:nvPr>
        </p:nvSpPr>
        <p:spPr>
          <a:xfrm>
            <a:off x="264900" y="371750"/>
            <a:ext cx="8520600" cy="5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Customer Details</a:t>
            </a:r>
            <a:r>
              <a:rPr lang="en"/>
              <a:t>   </a:t>
            </a:r>
            <a:endParaRPr/>
          </a:p>
        </p:txBody>
      </p:sp>
      <p:pic>
        <p:nvPicPr>
          <p:cNvPr id="126" name="Google Shape;126;p23"/>
          <p:cNvPicPr preferRelativeResize="0"/>
          <p:nvPr/>
        </p:nvPicPr>
        <p:blipFill>
          <a:blip r:embed="rId3">
            <a:alphaModFix/>
          </a:blip>
          <a:stretch>
            <a:fillRect/>
          </a:stretch>
        </p:blipFill>
        <p:spPr>
          <a:xfrm>
            <a:off x="625100" y="1032375"/>
            <a:ext cx="6454123" cy="357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204275" y="382700"/>
            <a:ext cx="5863200" cy="7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 </a:t>
            </a:r>
            <a:r>
              <a:rPr lang="en" sz="3000" u="sng">
                <a:solidFill>
                  <a:srgbClr val="FFFFFF"/>
                </a:solidFill>
              </a:rPr>
              <a:t>Check Out form page</a:t>
            </a:r>
            <a:endParaRPr sz="3000" u="sng">
              <a:solidFill>
                <a:srgbClr val="FFFFFF"/>
              </a:solidFill>
            </a:endParaRPr>
          </a:p>
        </p:txBody>
      </p:sp>
      <p:pic>
        <p:nvPicPr>
          <p:cNvPr id="132" name="Google Shape;132;p24"/>
          <p:cNvPicPr preferRelativeResize="0"/>
          <p:nvPr/>
        </p:nvPicPr>
        <p:blipFill>
          <a:blip r:embed="rId3">
            <a:alphaModFix/>
          </a:blip>
          <a:stretch>
            <a:fillRect/>
          </a:stretch>
        </p:blipFill>
        <p:spPr>
          <a:xfrm>
            <a:off x="538788" y="1102100"/>
            <a:ext cx="7169016" cy="3736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nvSpPr>
        <p:spPr>
          <a:xfrm>
            <a:off x="190875" y="198975"/>
            <a:ext cx="8358300" cy="44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u="sng">
                <a:solidFill>
                  <a:srgbClr val="FFFFFF"/>
                </a:solidFill>
                <a:latin typeface="Roboto"/>
                <a:ea typeface="Roboto"/>
                <a:cs typeface="Roboto"/>
                <a:sym typeface="Roboto"/>
              </a:rPr>
              <a:t>USE - CASE DIAGRAM</a:t>
            </a:r>
            <a:endParaRPr sz="3000" u="sng">
              <a:solidFill>
                <a:srgbClr val="FFFFFF"/>
              </a:solidFill>
              <a:latin typeface="Roboto"/>
              <a:ea typeface="Roboto"/>
              <a:cs typeface="Roboto"/>
              <a:sym typeface="Roboto"/>
            </a:endParaRPr>
          </a:p>
        </p:txBody>
      </p:sp>
      <p:pic>
        <p:nvPicPr>
          <p:cNvPr id="138" name="Google Shape;138;p25"/>
          <p:cNvPicPr preferRelativeResize="0"/>
          <p:nvPr/>
        </p:nvPicPr>
        <p:blipFill>
          <a:blip r:embed="rId3">
            <a:alphaModFix/>
          </a:blip>
          <a:stretch>
            <a:fillRect/>
          </a:stretch>
        </p:blipFill>
        <p:spPr>
          <a:xfrm>
            <a:off x="190875" y="989900"/>
            <a:ext cx="8232377" cy="375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nvSpPr>
        <p:spPr>
          <a:xfrm>
            <a:off x="1831675" y="1867600"/>
            <a:ext cx="9144000" cy="30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100" u="sng">
                <a:solidFill>
                  <a:srgbClr val="FFFFFF"/>
                </a:solidFill>
                <a:highlight>
                  <a:schemeClr val="lt1"/>
                </a:highlight>
              </a:rPr>
              <a:t>THANK YOU</a:t>
            </a:r>
            <a:endParaRPr sz="5100" u="sng">
              <a:solidFill>
                <a:srgbClr val="FFFFFF"/>
              </a:solidFill>
              <a:highlight>
                <a:schemeClr val="lt1"/>
              </a:highlight>
            </a:endParaRPr>
          </a:p>
          <a:p>
            <a:pPr indent="0" lvl="0" marL="0" rtl="0" algn="l">
              <a:spcBef>
                <a:spcPts val="0"/>
              </a:spcBef>
              <a:spcAft>
                <a:spcPts val="0"/>
              </a:spcAft>
              <a:buNone/>
            </a:pPr>
            <a:r>
              <a:t/>
            </a:r>
            <a:endParaRPr sz="5100">
              <a:solidFill>
                <a:srgbClr val="FFFFFF"/>
              </a:solidFill>
              <a:highlight>
                <a:schemeClr val="lt1"/>
              </a:highlight>
              <a:latin typeface="Roboto"/>
              <a:ea typeface="Roboto"/>
              <a:cs typeface="Roboto"/>
              <a:sym typeface="Roboto"/>
            </a:endParaRPr>
          </a:p>
          <a:p>
            <a:pPr indent="0" lvl="0" marL="0" rtl="0" algn="l">
              <a:spcBef>
                <a:spcPts val="0"/>
              </a:spcBef>
              <a:spcAft>
                <a:spcPts val="0"/>
              </a:spcAft>
              <a:buNone/>
            </a:pPr>
            <a:r>
              <a:t/>
            </a:r>
            <a:endParaRPr sz="5100">
              <a:solidFill>
                <a:srgbClr val="FFFFFF"/>
              </a:solidFill>
              <a:highlight>
                <a:schemeClr val="lt1"/>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214325" y="459250"/>
            <a:ext cx="8358000" cy="42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u="sng">
                <a:solidFill>
                  <a:srgbClr val="FFFFFF"/>
                </a:solidFill>
                <a:latin typeface="Roboto"/>
                <a:ea typeface="Roboto"/>
                <a:cs typeface="Roboto"/>
                <a:sym typeface="Roboto"/>
              </a:rPr>
              <a:t>  SPECIAL THANKS TO</a:t>
            </a:r>
            <a:endParaRPr sz="3000" u="sng">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2400">
                <a:solidFill>
                  <a:srgbClr val="FFFFFF"/>
                </a:solidFill>
                <a:latin typeface="Roboto"/>
                <a:ea typeface="Roboto"/>
                <a:cs typeface="Roboto"/>
                <a:sym typeface="Roboto"/>
              </a:rPr>
              <a:t>Ms.Anne Dickson</a:t>
            </a:r>
            <a:endParaRPr sz="24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2400">
                <a:solidFill>
                  <a:srgbClr val="FFFFFF"/>
                </a:solidFill>
                <a:latin typeface="Roboto"/>
                <a:ea typeface="Roboto"/>
                <a:cs typeface="Roboto"/>
                <a:sym typeface="Roboto"/>
              </a:rPr>
              <a:t>Ms.Poorna B.R.</a:t>
            </a:r>
            <a:endParaRPr sz="2400">
              <a:solidFill>
                <a:srgbClr val="FFFFFF"/>
              </a:solidFill>
              <a:latin typeface="Roboto"/>
              <a:ea typeface="Roboto"/>
              <a:cs typeface="Roboto"/>
              <a:sym typeface="Roboto"/>
            </a:endParaRPr>
          </a:p>
          <a:p>
            <a:pPr indent="0" lvl="0" marL="457200" rtl="0" algn="l">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Problem Statement</a:t>
            </a:r>
            <a:endParaRPr u="sng"/>
          </a:p>
        </p:txBody>
      </p:sp>
      <p:sp>
        <p:nvSpPr>
          <p:cNvPr id="74" name="Google Shape;74;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solidFill>
                  <a:srgbClr val="3C4043"/>
                </a:solidFill>
                <a:highlight>
                  <a:srgbClr val="FFFFFF"/>
                </a:highlight>
                <a:latin typeface="Roboto"/>
                <a:ea typeface="Roboto"/>
                <a:cs typeface="Roboto"/>
                <a:sym typeface="Roboto"/>
              </a:rPr>
              <a:t>The existing hotel database management system is based on manual working consisting of bill books. The need to check the reservation in the book is time consuming and manual errors are also possible.</a:t>
            </a:r>
            <a:endParaRPr sz="1750">
              <a:solidFill>
                <a:srgbClr val="3C4043"/>
              </a:solidFill>
              <a:highlight>
                <a:srgbClr val="FFFFFF"/>
              </a:highlight>
              <a:latin typeface="Roboto"/>
              <a:ea typeface="Roboto"/>
              <a:cs typeface="Roboto"/>
              <a:sym typeface="Roboto"/>
            </a:endParaRPr>
          </a:p>
          <a:p>
            <a:pPr indent="0" lvl="0" marL="0" rtl="0" algn="l">
              <a:spcBef>
                <a:spcPts val="1600"/>
              </a:spcBef>
              <a:spcAft>
                <a:spcPts val="1600"/>
              </a:spcAft>
              <a:buNone/>
            </a:pPr>
            <a:r>
              <a:rPr lang="en" sz="1750">
                <a:solidFill>
                  <a:srgbClr val="3C4043"/>
                </a:solidFill>
                <a:highlight>
                  <a:srgbClr val="FFFFFF"/>
                </a:highlight>
                <a:latin typeface="Roboto"/>
                <a:ea typeface="Roboto"/>
                <a:cs typeface="Roboto"/>
                <a:sym typeface="Roboto"/>
              </a:rPr>
              <a:t>This application</a:t>
            </a:r>
            <a:r>
              <a:rPr lang="en" sz="1750">
                <a:solidFill>
                  <a:srgbClr val="3C4043"/>
                </a:solidFill>
                <a:highlight>
                  <a:srgbClr val="FFFFFF"/>
                </a:highlight>
              </a:rPr>
              <a:t> </a:t>
            </a:r>
            <a:r>
              <a:rPr lang="en" sz="1750">
                <a:solidFill>
                  <a:srgbClr val="3C4043"/>
                </a:solidFill>
                <a:highlight>
                  <a:srgbClr val="FFFFFF"/>
                </a:highlight>
                <a:latin typeface="Roboto"/>
                <a:ea typeface="Roboto"/>
                <a:cs typeface="Roboto"/>
                <a:sym typeface="Roboto"/>
              </a:rPr>
              <a:t>aims in removing the above said problems and make it easier for the user to maintain an accurate record. Searching and displaying individual records will also be easier.</a:t>
            </a:r>
            <a:endParaRPr sz="1750">
              <a:solidFill>
                <a:srgbClr val="3C4043"/>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31575" y="9012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SOLUTION</a:t>
            </a:r>
            <a:endParaRPr u="sng"/>
          </a:p>
          <a:p>
            <a:pPr indent="0" lvl="0" marL="0" rtl="0" algn="l">
              <a:spcBef>
                <a:spcPts val="0"/>
              </a:spcBef>
              <a:spcAft>
                <a:spcPts val="0"/>
              </a:spcAft>
              <a:buNone/>
            </a:pPr>
            <a:r>
              <a:t/>
            </a:r>
            <a:endParaRPr/>
          </a:p>
        </p:txBody>
      </p:sp>
      <p:sp>
        <p:nvSpPr>
          <p:cNvPr id="80" name="Google Shape;80;p16"/>
          <p:cNvSpPr txBox="1"/>
          <p:nvPr>
            <p:ph idx="1" type="body"/>
          </p:nvPr>
        </p:nvSpPr>
        <p:spPr>
          <a:xfrm>
            <a:off x="331575" y="1443450"/>
            <a:ext cx="7679400" cy="296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have created a  hotel database management system where people can easily book rooms and admins can handle them effortlessly.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378875" y="221950"/>
            <a:ext cx="8281500" cy="42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6" name="Google Shape;86;p17"/>
          <p:cNvSpPr txBox="1"/>
          <p:nvPr>
            <p:ph type="title"/>
          </p:nvPr>
        </p:nvSpPr>
        <p:spPr>
          <a:xfrm>
            <a:off x="387900" y="351600"/>
            <a:ext cx="5499000" cy="95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u="sng"/>
              <a:t>SOFTWARE USED</a:t>
            </a:r>
            <a:endParaRPr sz="2500" u="sng"/>
          </a:p>
          <a:p>
            <a:pPr indent="0" lvl="0" marL="0" rtl="0" algn="l">
              <a:spcBef>
                <a:spcPts val="0"/>
              </a:spcBef>
              <a:spcAft>
                <a:spcPts val="0"/>
              </a:spcAft>
              <a:buNone/>
            </a:pPr>
            <a:r>
              <a:t/>
            </a:r>
            <a:endParaRPr/>
          </a:p>
        </p:txBody>
      </p:sp>
      <p:sp>
        <p:nvSpPr>
          <p:cNvPr id="87" name="Google Shape;87;p17"/>
          <p:cNvSpPr txBox="1"/>
          <p:nvPr>
            <p:ph idx="1" type="body"/>
          </p:nvPr>
        </p:nvSpPr>
        <p:spPr>
          <a:xfrm>
            <a:off x="110500" y="1516925"/>
            <a:ext cx="8237700" cy="27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Graphical user interface</a:t>
            </a:r>
            <a:endParaRPr sz="1400" u="sng"/>
          </a:p>
          <a:p>
            <a:pPr indent="-317500" lvl="0" marL="457200" rtl="0" algn="l">
              <a:spcBef>
                <a:spcPts val="1600"/>
              </a:spcBef>
              <a:spcAft>
                <a:spcPts val="0"/>
              </a:spcAft>
              <a:buSzPts val="1400"/>
              <a:buChar char="●"/>
            </a:pPr>
            <a:r>
              <a:rPr lang="en" sz="1400" u="sng"/>
              <a:t>Tkinter</a:t>
            </a:r>
            <a:endParaRPr sz="1400" u="sng"/>
          </a:p>
          <a:p>
            <a:pPr indent="0" lvl="0" marL="0" rtl="0" algn="l">
              <a:spcBef>
                <a:spcPts val="1600"/>
              </a:spcBef>
              <a:spcAft>
                <a:spcPts val="0"/>
              </a:spcAft>
              <a:buNone/>
            </a:pPr>
            <a:r>
              <a:rPr lang="en" sz="1400" u="sng"/>
              <a:t>Database</a:t>
            </a:r>
            <a:endParaRPr sz="1400" u="sng"/>
          </a:p>
          <a:p>
            <a:pPr indent="-317500" lvl="0" marL="457200" rtl="0" algn="l">
              <a:spcBef>
                <a:spcPts val="1600"/>
              </a:spcBef>
              <a:spcAft>
                <a:spcPts val="0"/>
              </a:spcAft>
              <a:buSzPts val="1400"/>
              <a:buChar char="●"/>
            </a:pPr>
            <a:r>
              <a:rPr lang="en" sz="1400" u="sng"/>
              <a:t>Sqlite3</a:t>
            </a:r>
            <a:endParaRPr sz="1400" u="sng"/>
          </a:p>
          <a:p>
            <a:pPr indent="0" lvl="0" marL="0" rtl="0" algn="l">
              <a:spcBef>
                <a:spcPts val="1600"/>
              </a:spcBef>
              <a:spcAft>
                <a:spcPts val="0"/>
              </a:spcAft>
              <a:buNone/>
            </a:pPr>
            <a:r>
              <a:rPr lang="en" sz="1400" u="sng"/>
              <a:t>Language used</a:t>
            </a:r>
            <a:endParaRPr sz="1400" u="sng"/>
          </a:p>
          <a:p>
            <a:pPr indent="-317500" lvl="0" marL="457200" rtl="0" algn="l">
              <a:spcBef>
                <a:spcPts val="1600"/>
              </a:spcBef>
              <a:spcAft>
                <a:spcPts val="0"/>
              </a:spcAft>
              <a:buSzPts val="1400"/>
              <a:buChar char="●"/>
            </a:pPr>
            <a:r>
              <a:rPr lang="en" sz="1400" u="sng"/>
              <a:t>Python</a:t>
            </a:r>
            <a:endParaRPr sz="1400" u="sng"/>
          </a:p>
          <a:p>
            <a:pPr indent="0" lvl="0" marL="0" rtl="0" algn="l">
              <a:spcBef>
                <a:spcPts val="1600"/>
              </a:spcBef>
              <a:spcAft>
                <a:spcPts val="1600"/>
              </a:spcAft>
              <a:buNone/>
            </a:pPr>
            <a:r>
              <a:t/>
            </a:r>
            <a:endParaRPr sz="14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62050"/>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u="sng"/>
              <a:t>Tables created</a:t>
            </a:r>
            <a:r>
              <a:rPr lang="en" sz="2600"/>
              <a:t>:</a:t>
            </a:r>
            <a:endParaRPr sz="2600"/>
          </a:p>
          <a:p>
            <a:pPr indent="0" lvl="0" marL="0" rtl="0" algn="l">
              <a:spcBef>
                <a:spcPts val="0"/>
              </a:spcBef>
              <a:spcAft>
                <a:spcPts val="0"/>
              </a:spcAft>
              <a:buNone/>
            </a:pPr>
            <a:r>
              <a:rPr lang="en" sz="2100"/>
              <a:t>Guests table:</a:t>
            </a:r>
            <a:endParaRPr sz="2100"/>
          </a:p>
        </p:txBody>
      </p:sp>
      <p:pic>
        <p:nvPicPr>
          <p:cNvPr id="93" name="Google Shape;93;p18"/>
          <p:cNvPicPr preferRelativeResize="0"/>
          <p:nvPr/>
        </p:nvPicPr>
        <p:blipFill>
          <a:blip r:embed="rId3">
            <a:alphaModFix/>
          </a:blip>
          <a:stretch>
            <a:fillRect/>
          </a:stretch>
        </p:blipFill>
        <p:spPr>
          <a:xfrm>
            <a:off x="412538" y="1233800"/>
            <a:ext cx="6924675" cy="1504950"/>
          </a:xfrm>
          <a:prstGeom prst="rect">
            <a:avLst/>
          </a:prstGeom>
          <a:noFill/>
          <a:ln>
            <a:noFill/>
          </a:ln>
        </p:spPr>
      </p:pic>
      <p:pic>
        <p:nvPicPr>
          <p:cNvPr id="94" name="Google Shape;94;p18"/>
          <p:cNvPicPr preferRelativeResize="0"/>
          <p:nvPr/>
        </p:nvPicPr>
        <p:blipFill>
          <a:blip r:embed="rId4">
            <a:alphaModFix/>
          </a:blip>
          <a:stretch>
            <a:fillRect/>
          </a:stretch>
        </p:blipFill>
        <p:spPr>
          <a:xfrm>
            <a:off x="473551" y="3264700"/>
            <a:ext cx="6400025" cy="1533525"/>
          </a:xfrm>
          <a:prstGeom prst="rect">
            <a:avLst/>
          </a:prstGeom>
          <a:noFill/>
          <a:ln>
            <a:noFill/>
          </a:ln>
        </p:spPr>
      </p:pic>
      <p:sp>
        <p:nvSpPr>
          <p:cNvPr id="95" name="Google Shape;95;p18"/>
          <p:cNvSpPr txBox="1"/>
          <p:nvPr/>
        </p:nvSpPr>
        <p:spPr>
          <a:xfrm>
            <a:off x="473550" y="2738750"/>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Employee table:</a:t>
            </a:r>
            <a:endParaRPr sz="21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nvSpPr>
        <p:spPr>
          <a:xfrm>
            <a:off x="403000" y="775175"/>
            <a:ext cx="5855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u="sng">
                <a:solidFill>
                  <a:srgbClr val="FFFFFF"/>
                </a:solidFill>
                <a:latin typeface="Roboto"/>
                <a:ea typeface="Roboto"/>
                <a:cs typeface="Roboto"/>
                <a:sym typeface="Roboto"/>
              </a:rPr>
              <a:t>Rating table:</a:t>
            </a:r>
            <a:endParaRPr sz="2100" u="sng">
              <a:solidFill>
                <a:srgbClr val="FFFFFF"/>
              </a:solidFill>
              <a:latin typeface="Roboto"/>
              <a:ea typeface="Roboto"/>
              <a:cs typeface="Roboto"/>
              <a:sym typeface="Roboto"/>
            </a:endParaRPr>
          </a:p>
        </p:txBody>
      </p:sp>
      <p:pic>
        <p:nvPicPr>
          <p:cNvPr id="101" name="Google Shape;101;p19"/>
          <p:cNvPicPr preferRelativeResize="0"/>
          <p:nvPr/>
        </p:nvPicPr>
        <p:blipFill>
          <a:blip r:embed="rId3">
            <a:alphaModFix/>
          </a:blip>
          <a:stretch>
            <a:fillRect/>
          </a:stretch>
        </p:blipFill>
        <p:spPr>
          <a:xfrm>
            <a:off x="965625" y="1583713"/>
            <a:ext cx="2781300" cy="1838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4294967295"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Interface created</a:t>
            </a:r>
            <a:endParaRPr u="sng"/>
          </a:p>
        </p:txBody>
      </p:sp>
      <p:pic>
        <p:nvPicPr>
          <p:cNvPr id="107" name="Google Shape;107;p20"/>
          <p:cNvPicPr preferRelativeResize="0"/>
          <p:nvPr/>
        </p:nvPicPr>
        <p:blipFill>
          <a:blip r:embed="rId3">
            <a:alphaModFix/>
          </a:blip>
          <a:stretch>
            <a:fillRect/>
          </a:stretch>
        </p:blipFill>
        <p:spPr>
          <a:xfrm>
            <a:off x="567400" y="1229850"/>
            <a:ext cx="7110175" cy="372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u="sng"/>
              <a:t>Check in form </a:t>
            </a:r>
            <a:endParaRPr u="sng"/>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4" name="Google Shape;114;p21"/>
          <p:cNvPicPr preferRelativeResize="0"/>
          <p:nvPr/>
        </p:nvPicPr>
        <p:blipFill>
          <a:blip r:embed="rId3">
            <a:alphaModFix/>
          </a:blip>
          <a:stretch>
            <a:fillRect/>
          </a:stretch>
        </p:blipFill>
        <p:spPr>
          <a:xfrm>
            <a:off x="382025" y="1152475"/>
            <a:ext cx="8485451" cy="3917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