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324" r:id="rId3"/>
    <p:sldId id="341" r:id="rId4"/>
    <p:sldId id="326" r:id="rId5"/>
    <p:sldId id="257" r:id="rId6"/>
    <p:sldId id="327" r:id="rId7"/>
    <p:sldId id="328" r:id="rId8"/>
    <p:sldId id="329" r:id="rId9"/>
    <p:sldId id="330" r:id="rId10"/>
    <p:sldId id="331" r:id="rId11"/>
    <p:sldId id="258" r:id="rId12"/>
    <p:sldId id="333" r:id="rId13"/>
    <p:sldId id="274" r:id="rId14"/>
    <p:sldId id="334" r:id="rId15"/>
    <p:sldId id="335" r:id="rId16"/>
    <p:sldId id="259" r:id="rId17"/>
    <p:sldId id="260" r:id="rId18"/>
    <p:sldId id="261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5" r:id="rId28"/>
    <p:sldId id="276" r:id="rId29"/>
    <p:sldId id="277" r:id="rId30"/>
    <p:sldId id="278" r:id="rId31"/>
    <p:sldId id="336" r:id="rId32"/>
    <p:sldId id="340" r:id="rId33"/>
    <p:sldId id="337" r:id="rId34"/>
    <p:sldId id="338" r:id="rId35"/>
    <p:sldId id="339" r:id="rId36"/>
    <p:sldId id="279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6" r:id="rId71"/>
    <p:sldId id="314" r:id="rId72"/>
    <p:sldId id="315" r:id="rId73"/>
    <p:sldId id="317" r:id="rId74"/>
    <p:sldId id="318" r:id="rId75"/>
    <p:sldId id="319" r:id="rId76"/>
    <p:sldId id="320" r:id="rId77"/>
    <p:sldId id="321" r:id="rId78"/>
    <p:sldId id="322" r:id="rId7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655" autoAdjust="0"/>
    <p:restoredTop sz="94660"/>
  </p:normalViewPr>
  <p:slideViewPr>
    <p:cSldViewPr>
      <p:cViewPr>
        <p:scale>
          <a:sx n="81" d="100"/>
          <a:sy n="81" d="100"/>
        </p:scale>
        <p:origin x="-150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1027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ru-RU" altLang="ru-RU" sz="2400">
                <a:latin typeface="Times New Roman" charset="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ru-RU" altLang="ru-RU" sz="2400">
                <a:latin typeface="Times New Roman" charset="0"/>
              </a:endParaRPr>
            </a:p>
          </p:txBody>
        </p:sp>
        <p:sp>
          <p:nvSpPr>
            <p:cNvPr id="7" name="AutoShape 1029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8819 w 4917"/>
                <a:gd name="T3" fmla="*/ 0 h 1000"/>
                <a:gd name="T4" fmla="*/ 32081 w 4917"/>
                <a:gd name="T5" fmla="*/ 664 h 1000"/>
                <a:gd name="T6" fmla="*/ 28819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1030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3975" name="Rectangle 1031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83976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1" name="Rectangle 103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D17FA-0739-4620-8A93-755719BBE92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81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D1AFB-BF35-4C3B-842C-1949B719E5A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342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8B49-B31C-4357-8AD1-11E6B47783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00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2A321-2F96-4597-BE08-968DFA2C66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818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CC491-C60E-4AF1-A55E-AF597D2269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113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12049-D9F6-4614-8CD2-9AAA252C5F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395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93C4A-99EC-4E13-B70C-FEFA68F224C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686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3B2BB-C219-4CFE-8BBA-B88B6433BA2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245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4F6D6-0FFC-4AFA-84A4-36AC11CB125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88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11AD5-A245-4452-8602-B7AE7A83DA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689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D31B5-1ECE-48E4-A45C-B3BDFBD4832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19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ru-RU" altLang="ru-RU" sz="2400">
                <a:latin typeface="Times New Roman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6837 w 7000"/>
                <a:gd name="T3" fmla="*/ 0 h 1000"/>
                <a:gd name="T4" fmla="*/ 28901 w 7000"/>
                <a:gd name="T5" fmla="*/ 295 h 1000"/>
                <a:gd name="T6" fmla="*/ 26837 w 7000"/>
                <a:gd name="T7" fmla="*/ 590 h 1000"/>
                <a:gd name="T8" fmla="*/ 0 w 7000"/>
                <a:gd name="T9" fmla="*/ 59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29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F65B8B8B-5A33-489B-8181-94A4BFC7BF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447800"/>
            <a:ext cx="8001000" cy="1447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Охрана труда </a:t>
            </a:r>
            <a:br>
              <a:rPr lang="ru-RU" altLang="ru-RU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</a:br>
            <a:r>
              <a:rPr lang="ru-RU" altLang="ru-RU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в образовательном учреждении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7010400" cy="1600200"/>
          </a:xfrm>
        </p:spPr>
        <p:txBody>
          <a:bodyPr/>
          <a:lstStyle/>
          <a:p>
            <a:pPr eaLnBrk="1" hangingPunct="1"/>
            <a:r>
              <a:rPr lang="ru-RU" altLang="ru-RU" sz="2500" b="1" smtClean="0">
                <a:latin typeface="Book Antiqua" pitchFamily="18" charset="0"/>
              </a:rPr>
              <a:t>Основная цель государственной системы управления охраны труда –обеспечить право работника на здоровые и безопасные условия труда.</a:t>
            </a:r>
            <a:r>
              <a:rPr lang="ru-RU" altLang="ru-RU" sz="28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4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Требования охраны труда</a:t>
            </a:r>
            <a:r>
              <a:rPr lang="ru-RU" altLang="ru-RU" sz="3800" smtClean="0"/>
              <a:t>  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0386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ru-RU" altLang="ru-RU" sz="200" smtClean="0"/>
          </a:p>
          <a:p>
            <a:pPr lvl="1" eaLnBrk="1" hangingPunct="1"/>
            <a:r>
              <a:rPr lang="ru-RU" altLang="ru-RU" sz="3300" b="1" smtClean="0">
                <a:latin typeface="Book Antiqua" pitchFamily="18" charset="0"/>
              </a:rPr>
              <a:t>Ознакомление работников с требованиями охраны труда.</a:t>
            </a:r>
          </a:p>
          <a:p>
            <a:pPr lvl="1" eaLnBrk="1" hangingPunct="1"/>
            <a:r>
              <a:rPr lang="ru-RU" altLang="ru-RU" sz="3300" b="1" smtClean="0">
                <a:latin typeface="Book Antiqua" pitchFamily="18" charset="0"/>
              </a:rPr>
              <a:t>Обязательное социальное страхование работников от несчастных случаев на производстве и профессиональных заболеваний.</a:t>
            </a:r>
          </a:p>
          <a:p>
            <a:pPr lvl="1" eaLnBrk="1" hangingPunct="1">
              <a:buFont typeface="Wingdings" pitchFamily="2" charset="2"/>
              <a:buNone/>
            </a:pPr>
            <a:endParaRPr lang="ru-RU" altLang="ru-RU" sz="3300" b="1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  <p:bldP spid="1474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4100" b="1" smtClean="0">
                <a:latin typeface="Book Antiqua" pitchFamily="18" charset="0"/>
              </a:rPr>
              <a:t>Субъектами страхования являются:</a:t>
            </a:r>
            <a:r>
              <a:rPr lang="ru-RU" altLang="ru-RU" sz="3800" smtClean="0"/>
              <a:t> 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Страховщик</a:t>
            </a:r>
            <a:r>
              <a:rPr lang="ru-RU" altLang="ru-RU" smtClean="0"/>
              <a:t> </a:t>
            </a:r>
            <a:r>
              <a:rPr lang="ru-RU" altLang="ru-RU" b="1" smtClean="0"/>
              <a:t>– </a:t>
            </a:r>
            <a:r>
              <a:rPr lang="ru-RU" altLang="ru-RU" sz="2800" b="1" smtClean="0">
                <a:latin typeface="Times New Roman" panose="02020603050405020304" pitchFamily="18" charset="0"/>
              </a:rPr>
              <a:t>Фонд социального страхования РФ.</a:t>
            </a:r>
          </a:p>
          <a:p>
            <a:pPr eaLnBrk="1" hangingPunct="1">
              <a:defRPr/>
            </a:pP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Страхователь</a:t>
            </a:r>
            <a:r>
              <a:rPr lang="ru-RU" altLang="ru-RU" smtClean="0"/>
              <a:t> </a:t>
            </a:r>
            <a:r>
              <a:rPr lang="ru-RU" altLang="ru-RU" b="1" smtClean="0"/>
              <a:t>–</a:t>
            </a:r>
            <a:r>
              <a:rPr lang="ru-RU" altLang="ru-RU" smtClean="0"/>
              <a:t> </a:t>
            </a:r>
            <a:r>
              <a:rPr lang="ru-RU" altLang="ru-RU" sz="2800" b="1" smtClean="0">
                <a:latin typeface="Times New Roman" panose="02020603050405020304" pitchFamily="18" charset="0"/>
              </a:rPr>
              <a:t>Организация, в которой работает застрахованный.</a:t>
            </a:r>
          </a:p>
          <a:p>
            <a:pPr eaLnBrk="1" hangingPunct="1">
              <a:defRPr/>
            </a:pP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Застрахованный</a:t>
            </a:r>
            <a:r>
              <a:rPr lang="ru-RU" altLang="ru-RU" smtClean="0"/>
              <a:t> </a:t>
            </a:r>
            <a:r>
              <a:rPr lang="ru-RU" altLang="ru-RU" b="1" smtClean="0"/>
              <a:t>– </a:t>
            </a:r>
            <a:r>
              <a:rPr lang="ru-RU" altLang="ru-RU" sz="2800" b="1" smtClean="0">
                <a:latin typeface="Times New Roman" panose="02020603050405020304" pitchFamily="18" charset="0"/>
              </a:rPr>
              <a:t>Физическое лицо, выполняющее работу на основании трудового договора, заключенного со страхователем.</a:t>
            </a:r>
            <a:r>
              <a:rPr lang="ru-RU" altLang="ru-RU" sz="2800" b="1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12160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3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Должностные обязанности руководителя учебного заведения по охране труда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Руководитель образовательного учреждения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ru-RU" altLang="ru-RU" sz="1000" b="1" smtClean="0"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altLang="ru-RU" sz="2800" b="1" smtClean="0">
                <a:latin typeface="Book Antiqua" panose="02040602050305030304" pitchFamily="18" charset="0"/>
              </a:rPr>
              <a:t>1.</a:t>
            </a:r>
            <a:r>
              <a:rPr lang="ru-RU" altLang="ru-RU" sz="2800" smtClean="0">
                <a:latin typeface="Book Antiqua" panose="02040602050305030304" pitchFamily="18" charset="0"/>
              </a:rPr>
              <a:t> </a:t>
            </a:r>
            <a:r>
              <a:rPr lang="ru-RU" altLang="ru-RU" sz="3000" smtClean="0">
                <a:latin typeface="Book Antiqua" panose="02040602050305030304" pitchFamily="18" charset="0"/>
              </a:rPr>
              <a:t>Организует исполнение Федеральных законов, приказов, распоряжений, инструктивных писем органов образования и отраслевых комитетов профсоюзов по вопросам охраны труда.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12160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3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Должностные обязанности руководителя учебного заведения по охране труда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" b="1" i="1" smtClean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300" b="1" smtClean="0">
                <a:latin typeface="Book Antiqua" pitchFamily="18" charset="0"/>
              </a:rPr>
              <a:t>2. </a:t>
            </a:r>
            <a:r>
              <a:rPr lang="ru-RU" altLang="ru-RU" sz="3300" smtClean="0">
                <a:latin typeface="Book Antiqua" pitchFamily="18" charset="0"/>
              </a:rPr>
              <a:t>Определяет обязанности должностных лиц по обеспечению безопасных условий труда и учебно-воспитательного процесса.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50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300" b="1" smtClean="0">
                <a:latin typeface="Book Antiqua" pitchFamily="18" charset="0"/>
              </a:rPr>
              <a:t>3.</a:t>
            </a:r>
            <a:r>
              <a:rPr lang="ru-RU" altLang="ru-RU" sz="3300" smtClean="0">
                <a:latin typeface="Book Antiqua" pitchFamily="18" charset="0"/>
              </a:rPr>
              <a:t> Обеспечивает безопасную эксплуатацию инженерно-технических коммуникаций, оборудования, средств защиты.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12160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3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Должностные обязанности руководителя учебного заведения по охране труда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" b="1" i="1" smtClean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300" b="1" smtClean="0">
                <a:latin typeface="Book Antiqua" pitchFamily="18" charset="0"/>
              </a:rPr>
              <a:t>4.</a:t>
            </a:r>
            <a:r>
              <a:rPr lang="ru-RU" altLang="ru-RU" sz="3300" smtClean="0">
                <a:latin typeface="Book Antiqua" pitchFamily="18" charset="0"/>
              </a:rPr>
              <a:t> Обеспечивает своевременное обучение инженерно-педагогических работников по вопросам охраны труда.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50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300" b="1" smtClean="0">
                <a:latin typeface="Book Antiqua" pitchFamily="18" charset="0"/>
              </a:rPr>
              <a:t>5.</a:t>
            </a:r>
            <a:r>
              <a:rPr lang="ru-RU" altLang="ru-RU" sz="3300" smtClean="0">
                <a:latin typeface="Book Antiqua" pitchFamily="18" charset="0"/>
              </a:rPr>
              <a:t> Организует оснащение учебно-воспитательного процесса необходимой документацией и учебно-наглядными пособиями по охране труда.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330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12160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3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Должностные обязанности руководителя учебного заведения по охране труда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4800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" b="1" i="1" smtClean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300" b="1" smtClean="0">
                <a:latin typeface="Book Antiqua" pitchFamily="18" charset="0"/>
              </a:rPr>
              <a:t>6.</a:t>
            </a:r>
            <a:r>
              <a:rPr lang="ru-RU" altLang="ru-RU" sz="3300" smtClean="0">
                <a:latin typeface="Book Antiqua" pitchFamily="18" charset="0"/>
              </a:rPr>
              <a:t> Регулярно отчитывается на общих собраниях трудового коллектива о состоянии охраны труда, выполнении мероприятий по оздоровлению работающих, учащихся и детей сотрудников.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50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300" b="1" smtClean="0">
                <a:latin typeface="Book Antiqua" pitchFamily="18" charset="0"/>
              </a:rPr>
              <a:t>7.</a:t>
            </a:r>
            <a:r>
              <a:rPr lang="ru-RU" altLang="ru-RU" sz="3300" smtClean="0">
                <a:latin typeface="Book Antiqua" pitchFamily="18" charset="0"/>
              </a:rPr>
              <a:t> Немедленно сообщает о несчастных случаях с работающими и учащимися в вышестоящий орган управления образованием.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Должностные обязанности работников образования по охране труда.</a:t>
            </a:r>
            <a:r>
              <a:rPr lang="ru-RU" altLang="ru-RU" sz="4200" smtClean="0"/>
              <a:t> 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z="2800" b="1" smtClean="0">
                <a:latin typeface="Book Antiqua" pitchFamily="18" charset="0"/>
              </a:rPr>
              <a:t>Заведующий учебным кабинетом, мастерской, руководитель кружка, спортсекции.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1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Разработка инструкций по охране труда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343400"/>
          </a:xfrm>
        </p:spPr>
        <p:txBody>
          <a:bodyPr/>
          <a:lstStyle/>
          <a:p>
            <a:pPr eaLnBrk="1" hangingPunct="1"/>
            <a:r>
              <a:rPr lang="ru-RU" altLang="ru-RU" sz="3500" b="1" smtClean="0">
                <a:latin typeface="Book Antiqua" pitchFamily="18" charset="0"/>
              </a:rPr>
              <a:t>Для работников отдельных профессий и должностей.</a:t>
            </a:r>
          </a:p>
          <a:p>
            <a:pPr eaLnBrk="1" hangingPunct="1"/>
            <a:r>
              <a:rPr lang="ru-RU" altLang="ru-RU" sz="3500" b="1" smtClean="0">
                <a:latin typeface="Book Antiqua" pitchFamily="18" charset="0"/>
              </a:rPr>
              <a:t>На отдельные виды работ (при проведении занятий в кабинетах, спортивных залах, мастерских и т.д.)</a:t>
            </a:r>
            <a:r>
              <a:rPr lang="ru-RU" altLang="ru-RU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4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Содержание инструкции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3300" b="1" smtClean="0">
                <a:latin typeface="Book Antiqua" pitchFamily="18" charset="0"/>
              </a:rPr>
              <a:t>Общие требования безопасности.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3300" b="1" smtClean="0">
                <a:latin typeface="Book Antiqua" pitchFamily="18" charset="0"/>
              </a:rPr>
              <a:t>Требования безопасности перед началом работы.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3300" b="1" smtClean="0">
                <a:latin typeface="Book Antiqua" pitchFamily="18" charset="0"/>
              </a:rPr>
              <a:t>Требования безопасности во время работы.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3300" b="1" smtClean="0">
                <a:latin typeface="Book Antiqua" pitchFamily="18" charset="0"/>
              </a:rPr>
              <a:t>Требования безопасности в аварийных ситуациях.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3300" b="1" smtClean="0">
                <a:latin typeface="Book Antiqua" pitchFamily="18" charset="0"/>
              </a:rPr>
              <a:t>Требования безопасности по окончании работы.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Обучение и инструктирование работников образования.</a:t>
            </a:r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29000"/>
            <a:ext cx="71628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900" b="1" smtClean="0">
                <a:latin typeface="Book Antiqua" pitchFamily="18" charset="0"/>
              </a:rPr>
              <a:t>Обучению по охране труда и проверке знаний требований охраны труда в соответствии с Порядком обучения подлежат все работники организации, в т. ч. её руководитель.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8600"/>
            <a:ext cx="7772400" cy="22098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2500" b="1" smtClean="0">
                <a:latin typeface="Times New Roman" panose="02020603050405020304" pitchFamily="18" charset="0"/>
              </a:rPr>
              <a:t/>
            </a:r>
            <a:br>
              <a:rPr lang="ru-RU" altLang="ru-RU" sz="2500" b="1" smtClean="0">
                <a:latin typeface="Times New Roman" panose="02020603050405020304" pitchFamily="18" charset="0"/>
              </a:rPr>
            </a:br>
            <a:r>
              <a:rPr lang="ru-RU" altLang="ru-RU" sz="2500" b="1" smtClean="0">
                <a:latin typeface="Times New Roman" panose="02020603050405020304" pitchFamily="18" charset="0"/>
              </a:rPr>
              <a:t/>
            </a:r>
            <a:br>
              <a:rPr lang="ru-RU" altLang="ru-RU" sz="2500" b="1" smtClean="0">
                <a:latin typeface="Times New Roman" panose="02020603050405020304" pitchFamily="18" charset="0"/>
              </a:rPr>
            </a:b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Законодательные и нормативные правовые акты по охране</a:t>
            </a:r>
            <a:r>
              <a:rPr lang="ru-RU" altLang="ru-RU" sz="3400" b="1" smtClean="0">
                <a:latin typeface="Book Antiqua" panose="02040602050305030304" pitchFamily="18" charset="0"/>
              </a:rPr>
              <a:t> 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труда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/>
            </a:r>
            <a:b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</a:br>
            <a:r>
              <a:rPr lang="ru-RU" altLang="ru-RU" sz="2000" b="1" smtClean="0"/>
              <a:t/>
            </a:r>
            <a:br>
              <a:rPr lang="ru-RU" altLang="ru-RU" sz="2000" b="1" smtClean="0"/>
            </a:br>
            <a:r>
              <a:rPr lang="ru-RU" altLang="ru-RU" sz="1000" b="1" smtClean="0"/>
              <a:t/>
            </a:r>
            <a:br>
              <a:rPr lang="ru-RU" altLang="ru-RU" sz="1000" b="1" smtClean="0"/>
            </a:br>
            <a:r>
              <a:rPr lang="ru-RU" altLang="ru-RU" sz="1000" b="1" smtClean="0"/>
              <a:t/>
            </a:r>
            <a:br>
              <a:rPr lang="ru-RU" altLang="ru-RU" sz="1000" b="1" smtClean="0"/>
            </a:br>
            <a:r>
              <a:rPr lang="ru-RU" altLang="ru-RU" sz="3800" smtClean="0"/>
              <a:t>ктами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153400" cy="4191000"/>
          </a:xfrm>
        </p:spPr>
        <p:txBody>
          <a:bodyPr/>
          <a:lstStyle/>
          <a:p>
            <a:pPr eaLnBrk="1" hangingPunct="1"/>
            <a:r>
              <a:rPr lang="ru-RU" altLang="ru-RU" sz="2400" b="1" smtClean="0">
                <a:latin typeface="Book Antiqua" pitchFamily="18" charset="0"/>
              </a:rPr>
              <a:t>Конституция Российской Федерации</a:t>
            </a:r>
            <a:r>
              <a:rPr lang="ru-RU" altLang="ru-RU" sz="2800" b="1" smtClean="0">
                <a:latin typeface="Book Antiqua" pitchFamily="18" charset="0"/>
              </a:rPr>
              <a:t> </a:t>
            </a:r>
            <a:r>
              <a:rPr lang="ru-RU" altLang="ru-RU" sz="2000" b="1" i="1" smtClean="0">
                <a:latin typeface="Book Antiqua" pitchFamily="18" charset="0"/>
              </a:rPr>
              <a:t>(принята всенародным голосованием 12 декабря 1993 г.)</a:t>
            </a:r>
          </a:p>
          <a:p>
            <a:pPr eaLnBrk="1" hangingPunct="1"/>
            <a:r>
              <a:rPr lang="ru-RU" altLang="ru-RU" sz="2400" b="1" smtClean="0">
                <a:latin typeface="Book Antiqua" pitchFamily="18" charset="0"/>
              </a:rPr>
              <a:t>Трудовой кодекс РФ от 30.12.01 г. № 197-ФЗ</a:t>
            </a:r>
            <a:r>
              <a:rPr lang="ru-RU" altLang="ru-RU" sz="2800" b="1" smtClean="0">
                <a:latin typeface="Book Antiqua" pitchFamily="18" charset="0"/>
              </a:rPr>
              <a:t> </a:t>
            </a:r>
            <a:r>
              <a:rPr lang="ru-RU" altLang="ru-RU" sz="2000" b="1" i="1" smtClean="0">
                <a:latin typeface="Book Antiqua" pitchFamily="18" charset="0"/>
              </a:rPr>
              <a:t>(введен в действие 01.02.2002 г.)</a:t>
            </a:r>
          </a:p>
          <a:p>
            <a:pPr eaLnBrk="1" hangingPunct="1"/>
            <a:r>
              <a:rPr lang="ru-RU" altLang="ru-RU" sz="2400" b="1" smtClean="0">
                <a:latin typeface="Book Antiqua" pitchFamily="18" charset="0"/>
              </a:rPr>
              <a:t>Приказ Минтруда «Об утверждении типового положения о системе управления охраной труда» от 19.08.2016 г.  № 438н .</a:t>
            </a:r>
          </a:p>
          <a:p>
            <a:pPr eaLnBrk="1" hangingPunct="1"/>
            <a:r>
              <a:rPr lang="ru-RU" altLang="ru-RU" sz="2400" b="1" smtClean="0">
                <a:latin typeface="Book Antiqua" pitchFamily="18" charset="0"/>
              </a:rPr>
              <a:t>Федеральный закон от 29.12.2012  №273-ФЗ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b="1" smtClean="0">
                <a:latin typeface="Book Antiqua" pitchFamily="18" charset="0"/>
              </a:rPr>
              <a:t>   </a:t>
            </a:r>
            <a:r>
              <a:rPr lang="en-US" altLang="ru-RU" sz="2400" b="1" smtClean="0">
                <a:latin typeface="Book Antiqua" pitchFamily="18" charset="0"/>
              </a:rPr>
              <a:t>«</a:t>
            </a:r>
            <a:r>
              <a:rPr lang="ru-RU" altLang="ru-RU" sz="2400" b="1" smtClean="0">
                <a:latin typeface="Book Antiqua" pitchFamily="18" charset="0"/>
              </a:rPr>
              <a:t>Об образовании в Российской Федерации».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800" b="1" smtClean="0">
              <a:latin typeface="Book Antiqua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2800" b="1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4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Виды инструктажей: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z="3500" b="1" smtClean="0">
                <a:latin typeface="Book Antiqua" pitchFamily="18" charset="0"/>
              </a:rPr>
              <a:t>Вводный инструктаж.</a:t>
            </a:r>
          </a:p>
          <a:p>
            <a:pPr eaLnBrk="1" hangingPunct="1"/>
            <a:r>
              <a:rPr lang="ru-RU" altLang="ru-RU" sz="3500" b="1" smtClean="0">
                <a:latin typeface="Book Antiqua" pitchFamily="18" charset="0"/>
              </a:rPr>
              <a:t>Первичный инструктаж на рабочем месте.</a:t>
            </a:r>
          </a:p>
          <a:p>
            <a:pPr eaLnBrk="1" hangingPunct="1"/>
            <a:r>
              <a:rPr lang="ru-RU" altLang="ru-RU" sz="3500" b="1" smtClean="0">
                <a:latin typeface="Book Antiqua" pitchFamily="18" charset="0"/>
              </a:rPr>
              <a:t>Повторный инструктаж.</a:t>
            </a:r>
          </a:p>
          <a:p>
            <a:pPr eaLnBrk="1" hangingPunct="1"/>
            <a:r>
              <a:rPr lang="ru-RU" altLang="ru-RU" sz="3500" b="1" smtClean="0">
                <a:latin typeface="Book Antiqua" pitchFamily="18" charset="0"/>
              </a:rPr>
              <a:t>Внеплановый инструктаж.</a:t>
            </a:r>
            <a:r>
              <a:rPr lang="ru-RU" altLang="ru-RU" smtClean="0"/>
              <a:t> </a:t>
            </a:r>
          </a:p>
          <a:p>
            <a:pPr eaLnBrk="1" hangingPunct="1"/>
            <a:r>
              <a:rPr lang="ru-RU" altLang="ru-RU" sz="3500" b="1" smtClean="0">
                <a:latin typeface="Book Antiqua" pitchFamily="18" charset="0"/>
              </a:rPr>
              <a:t>Целевой инструктаж.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72200" y="1828800"/>
            <a:ext cx="457200" cy="228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  <p:sp>
        <p:nvSpPr>
          <p:cNvPr id="2253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800600" y="2971800"/>
            <a:ext cx="533400" cy="228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  <p:sp>
        <p:nvSpPr>
          <p:cNvPr id="22534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05600" y="3581400"/>
            <a:ext cx="4572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  <p:sp>
        <p:nvSpPr>
          <p:cNvPr id="22535" name="AutoShape 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39000" y="4343400"/>
            <a:ext cx="5334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  <p:sp>
        <p:nvSpPr>
          <p:cNvPr id="22536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019800" y="4876800"/>
            <a:ext cx="5334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015288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Вводный инструктаж</a:t>
            </a:r>
            <a:endParaRPr lang="ru-RU" altLang="ru-RU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   </a:t>
            </a:r>
            <a:r>
              <a:rPr lang="ru-RU" altLang="ru-RU" b="1" smtClean="0"/>
              <a:t>Все принимаемые на работу лица и другие лица, участвующие в производственной деятельности проходят в установленном порядке, который регистрируется в журнале вводного инструктажа.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5791200"/>
            <a:ext cx="533400" cy="2286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77724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Первичный инструктаж </a:t>
            </a:r>
            <a:br>
              <a:rPr lang="ru-RU" altLang="ru-RU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altLang="ru-RU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на рабочем месте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9000"/>
            <a:ext cx="7010400" cy="1600200"/>
          </a:xfrm>
        </p:spPr>
        <p:txBody>
          <a:bodyPr/>
          <a:lstStyle/>
          <a:p>
            <a:pPr eaLnBrk="1" hangingPunct="1"/>
            <a:r>
              <a:rPr lang="ru-RU" altLang="ru-RU" sz="2500" b="1" smtClean="0"/>
              <a:t>Проводится до начала самостоятельной  работы со всеми вновь принятыми в организацию работниками независимо от условий и срока  трудового договора.</a:t>
            </a:r>
          </a:p>
        </p:txBody>
      </p:sp>
      <p:sp>
        <p:nvSpPr>
          <p:cNvPr id="24580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096000"/>
            <a:ext cx="6096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7924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55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Повторный инструктаж</a:t>
            </a:r>
            <a:endParaRPr lang="ru-RU" altLang="ru-RU" sz="5500" smtClean="0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9000"/>
            <a:ext cx="7086600" cy="1828800"/>
          </a:xfrm>
        </p:spPr>
        <p:txBody>
          <a:bodyPr/>
          <a:lstStyle/>
          <a:p>
            <a:pPr eaLnBrk="1" hangingPunct="1"/>
            <a:r>
              <a:rPr lang="ru-RU" altLang="ru-RU" sz="2500" b="1" smtClean="0"/>
              <a:t>Проходят все работники не реже одного раза в шесть месяцев по программам, разработанным для проведения первичного инструктажа.</a:t>
            </a:r>
            <a:r>
              <a:rPr lang="ru-RU" altLang="ru-RU" sz="2800" smtClean="0"/>
              <a:t>    </a:t>
            </a:r>
          </a:p>
          <a:p>
            <a:pPr eaLnBrk="1" hangingPunct="1"/>
            <a:endParaRPr lang="ru-RU" altLang="ru-RU" sz="2800" smtClean="0"/>
          </a:p>
        </p:txBody>
      </p:sp>
      <p:sp>
        <p:nvSpPr>
          <p:cNvPr id="25604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172200"/>
            <a:ext cx="6096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015288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Внеплановый инструктаж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010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Проводится при изменении нормативной базы по охране труда, инструкций по охране труда, замене или модернизации оборудования, при нарушении работниками требований охраны труда.    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55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Целевой инструктаж</a:t>
            </a:r>
            <a:endParaRPr lang="ru-RU" altLang="ru-RU" sz="55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162800" cy="3581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   Необходим при выполнении разовых работ, при ликвидации последствий аварий, а также при проведении в организации массовых мероприятий.</a:t>
            </a:r>
          </a:p>
        </p:txBody>
      </p:sp>
      <p:sp>
        <p:nvSpPr>
          <p:cNvPr id="27652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715000"/>
            <a:ext cx="6096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Контроль соблюдения требований охраны труда</a:t>
            </a:r>
            <a:endParaRPr lang="ru-RU" altLang="ru-RU" sz="3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mtClean="0"/>
              <a:t>Рекомендации по организации административно-общественного контроля охраны труда.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Первая ступень трёхступенчатого контроля.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Вторая ступень трёхступенчатого контроля.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Третья ступень трёхступенчатого контроля.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Первая ступень трёхступенчатого контроля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924800" cy="3200400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Осуществляют заведующие кабинетами: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800" b="1" smtClean="0"/>
              <a:t> - физики, химии, биологи, информатики, спортивного зала и др.;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800" b="1" smtClean="0"/>
              <a:t> - заведующие учебными мастерскими;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800" b="1" smtClean="0"/>
              <a:t> - преподаватели, воспитатели, педагоги дополнительного образования.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Вторая ступень трёхступенчатого контроля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eaLnBrk="1" hangingPunct="1"/>
            <a:r>
              <a:rPr lang="ru-RU" altLang="ru-RU" smtClean="0"/>
              <a:t>Проводит ответственный и уполномоченный представитель по охране труда один раз в квартал.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Третья ступень трёхступенчатого контроля</a:t>
            </a:r>
            <a:r>
              <a:rPr lang="ru-RU" altLang="ru-RU" sz="3800" smtClean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4038600"/>
          </a:xfrm>
        </p:spPr>
        <p:txBody>
          <a:bodyPr/>
          <a:lstStyle/>
          <a:p>
            <a:pPr eaLnBrk="1" hangingPunct="1"/>
            <a:r>
              <a:rPr lang="ru-RU" altLang="ru-RU" smtClean="0"/>
              <a:t>Осуществляет руководитель и председатель комитета профсоюза не реже одного раза в полугодие.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848600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2500" b="1" smtClean="0">
                <a:latin typeface="Times New Roman" panose="02020603050405020304" pitchFamily="18" charset="0"/>
              </a:rPr>
              <a:t/>
            </a:r>
            <a:br>
              <a:rPr lang="ru-RU" altLang="ru-RU" sz="2500" b="1" smtClean="0">
                <a:latin typeface="Times New Roman" panose="02020603050405020304" pitchFamily="18" charset="0"/>
              </a:rPr>
            </a:br>
            <a:r>
              <a:rPr lang="ru-RU" altLang="ru-RU" sz="2500" b="1" smtClean="0">
                <a:latin typeface="Times New Roman" panose="02020603050405020304" pitchFamily="18" charset="0"/>
              </a:rPr>
              <a:t/>
            </a:r>
            <a:br>
              <a:rPr lang="ru-RU" altLang="ru-RU" sz="2500" b="1" smtClean="0">
                <a:latin typeface="Times New Roman" panose="02020603050405020304" pitchFamily="18" charset="0"/>
              </a:rPr>
            </a:b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Законодательные и нормативные правовые акты по охране</a:t>
            </a:r>
            <a:r>
              <a:rPr lang="ru-RU" altLang="ru-RU" sz="3400" b="1" smtClean="0">
                <a:latin typeface="Book Antiqua" panose="02040602050305030304" pitchFamily="18" charset="0"/>
              </a:rPr>
              <a:t> 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труда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/>
            </a:r>
            <a:b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ru-RU" altLang="ru-RU" sz="2500" b="1" smtClean="0">
                <a:latin typeface="Times New Roman" panose="02020603050405020304" pitchFamily="18" charset="0"/>
              </a:rPr>
              <a:t/>
            </a:r>
            <a:br>
              <a:rPr lang="ru-RU" altLang="ru-RU" sz="2500" b="1" smtClean="0">
                <a:latin typeface="Times New Roman" panose="02020603050405020304" pitchFamily="18" charset="0"/>
              </a:rPr>
            </a:br>
            <a:r>
              <a:rPr lang="ru-RU" altLang="ru-RU" sz="2000" b="1" smtClean="0"/>
              <a:t/>
            </a:r>
            <a:br>
              <a:rPr lang="ru-RU" altLang="ru-RU" sz="2000" b="1" smtClean="0"/>
            </a:br>
            <a:r>
              <a:rPr lang="ru-RU" altLang="ru-RU" sz="3800" smtClean="0"/>
              <a:t>ктами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495800"/>
          </a:xfrm>
        </p:spPr>
        <p:txBody>
          <a:bodyPr/>
          <a:lstStyle/>
          <a:p>
            <a:pPr eaLnBrk="1" hangingPunct="1">
              <a:tabLst>
                <a:tab pos="381000" algn="l"/>
              </a:tabLst>
            </a:pPr>
            <a:r>
              <a:rPr lang="ru-RU" altLang="ru-RU" sz="2400" b="1" smtClean="0">
                <a:latin typeface="Book Antiqua" pitchFamily="18" charset="0"/>
              </a:rPr>
              <a:t>Федеральный закон от 24.07. 98 г. № 125 «Об обязательном социальном страховании от несчастных случаев и профессиональных заболеваний» (с изменениями и дополнениями).</a:t>
            </a:r>
          </a:p>
          <a:p>
            <a:pPr eaLnBrk="1" hangingPunct="1">
              <a:tabLst>
                <a:tab pos="381000" algn="l"/>
              </a:tabLst>
            </a:pPr>
            <a:r>
              <a:rPr lang="ru-RU" altLang="ru-RU" sz="2400" b="1" smtClean="0">
                <a:latin typeface="Book Antiqua" pitchFamily="18" charset="0"/>
              </a:rPr>
              <a:t>Федеральный закон от 12.01.96 г. № 10-ФЗ «О профессиональных союзах, их правах и гарантиях деятельности» (с изменениями и дополнениями).</a:t>
            </a:r>
            <a:r>
              <a:rPr lang="ru-RU" altLang="ru-RU" sz="2400" smtClean="0"/>
              <a:t> </a:t>
            </a:r>
          </a:p>
          <a:p>
            <a:pPr eaLnBrk="1" hangingPunct="1">
              <a:tabLst>
                <a:tab pos="381000" algn="l"/>
              </a:tabLst>
            </a:pPr>
            <a:r>
              <a:rPr lang="ru-RU" altLang="ru-RU" sz="2400" b="1" smtClean="0">
                <a:latin typeface="Book Antiqua" pitchFamily="18" charset="0"/>
              </a:rPr>
              <a:t>Федеральный закон от 27.12.2002 г. № 184-ФЗ «О техническом регулировании»</a:t>
            </a:r>
            <a:endParaRPr lang="ru-RU" altLang="ru-RU" sz="2400" smtClean="0"/>
          </a:p>
          <a:p>
            <a:pPr eaLnBrk="1" hangingPunct="1">
              <a:buFont typeface="Wingdings" pitchFamily="2" charset="2"/>
              <a:buNone/>
              <a:tabLst>
                <a:tab pos="381000" algn="l"/>
              </a:tabLst>
            </a:pPr>
            <a:endParaRPr lang="ru-RU" alt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Журнал административно-общественного контроля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419600"/>
          </a:xfrm>
        </p:spPr>
        <p:txBody>
          <a:bodyPr/>
          <a:lstStyle/>
          <a:p>
            <a:pPr eaLnBrk="1" hangingPunct="1"/>
            <a:r>
              <a:rPr lang="ru-RU" altLang="ru-RU" smtClean="0"/>
              <a:t>Начат __________</a:t>
            </a:r>
          </a:p>
          <a:p>
            <a:pPr eaLnBrk="1" hangingPunct="1"/>
            <a:r>
              <a:rPr lang="ru-RU" altLang="ru-RU" smtClean="0"/>
              <a:t>Окончен ________ </a:t>
            </a:r>
          </a:p>
          <a:p>
            <a:pPr eaLnBrk="1" hangingPunct="1"/>
            <a:endParaRPr lang="ru-RU" altLang="ru-RU" smtClean="0"/>
          </a:p>
        </p:txBody>
      </p:sp>
      <p:graphicFrame>
        <p:nvGraphicFramePr>
          <p:cNvPr id="78920" name="Group 72"/>
          <p:cNvGraphicFramePr>
            <a:graphicFrameLocks noGrp="1"/>
          </p:cNvGraphicFramePr>
          <p:nvPr/>
        </p:nvGraphicFramePr>
        <p:xfrm>
          <a:off x="381000" y="3429000"/>
          <a:ext cx="8153400" cy="2270372"/>
        </p:xfrm>
        <a:graphic>
          <a:graphicData uri="http://schemas.openxmlformats.org/drawingml/2006/table">
            <a:tbl>
              <a:tblPr/>
              <a:tblGrid>
                <a:gridCol w="668338"/>
                <a:gridCol w="1447800"/>
                <a:gridCol w="1600200"/>
                <a:gridCol w="1676400"/>
                <a:gridCol w="1236662"/>
                <a:gridCol w="1524000"/>
              </a:tblGrid>
              <a:tr h="1508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дата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Степень контроля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Выявленные недостатки по ОТ 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Мероприятия по устранению нарушений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Срок исполнения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Отметка о выполнении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(дата, подпись, отв. за выполнение)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 indent="-142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 indent="4763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 indent="650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 indent="133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indent="133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Ответственность за нарушение законодательства об охране труда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495800"/>
          </a:xfrm>
        </p:spPr>
        <p:txBody>
          <a:bodyPr/>
          <a:lstStyle/>
          <a:p>
            <a:pPr eaLnBrk="1" hangingPunct="1"/>
            <a:r>
              <a:rPr lang="ru-RU" altLang="ru-RU" sz="3000" b="1" smtClean="0">
                <a:latin typeface="Arial Black" pitchFamily="34" charset="0"/>
              </a:rPr>
              <a:t>Дисциплинарная ответственность</a:t>
            </a:r>
            <a:r>
              <a:rPr lang="ru-RU" altLang="ru-RU" smtClean="0"/>
              <a:t> – </a:t>
            </a:r>
            <a:r>
              <a:rPr lang="ru-RU" altLang="ru-RU" sz="2600" b="1" i="1" smtClean="0"/>
              <a:t>замечание, выговор, строгий выговор, перевод на нижеоплачиваемую работу или понижение в должности, лишение премии, увольнение.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b="1" i="1" smtClean="0">
                <a:latin typeface="Times New Roman" charset="0"/>
              </a:rPr>
              <a:t>      </a:t>
            </a:r>
            <a:endParaRPr lang="ru-RU" altLang="ru-RU" sz="24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Ответственность за нарушение законодательства об охране труда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495800"/>
          </a:xfrm>
        </p:spPr>
        <p:txBody>
          <a:bodyPr/>
          <a:lstStyle/>
          <a:p>
            <a:pPr marL="0" indent="0" eaLnBrk="1" hangingPunct="1"/>
            <a:r>
              <a:rPr lang="ru-RU" altLang="ru-RU" sz="2500" b="1" smtClean="0">
                <a:latin typeface="Arial Black" pitchFamily="34" charset="0"/>
              </a:rPr>
              <a:t>Административная ответственность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altLang="ru-RU" sz="1800" b="1" smtClean="0"/>
              <a:t>Кодекс РФ об административных правонарушениях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altLang="ru-RU" sz="1600" b="1" smtClean="0"/>
              <a:t>(от 30.12.01 г. № 196-ФЗ)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altLang="ru-RU" sz="1400" b="1" i="1" smtClean="0">
                <a:latin typeface="Times New Roman" charset="0"/>
              </a:rPr>
              <a:t>(в ред. Федеральных законов от 04.07.2003 г. № 103-ФЗ)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1800" b="1" i="1" smtClean="0">
                <a:latin typeface="Bookman Old Style" pitchFamily="18" charset="0"/>
                <a:cs typeface="Times New Roman" charset="0"/>
              </a:rPr>
              <a:t>Статья 5.27.</a:t>
            </a:r>
            <a:r>
              <a:rPr lang="ru-RU" altLang="ru-RU" sz="1800" b="1" i="1" smtClean="0">
                <a:cs typeface="Times New Roman" charset="0"/>
              </a:rPr>
              <a:t> </a:t>
            </a:r>
            <a:r>
              <a:rPr lang="ru-RU" altLang="ru-RU" sz="2400" b="1" smtClean="0">
                <a:latin typeface="Arial Black" pitchFamily="34" charset="0"/>
                <a:cs typeface="Times New Roman" charset="0"/>
              </a:rPr>
              <a:t>Нарушение законодательства о труде</a:t>
            </a:r>
            <a:r>
              <a:rPr lang="ru-RU" altLang="ru-RU" sz="2400" b="1" smtClean="0">
                <a:latin typeface="Arial Black" pitchFamily="34" charset="0"/>
              </a:rPr>
              <a:t> </a:t>
            </a:r>
            <a:r>
              <a:rPr lang="ru-RU" altLang="ru-RU" sz="2400" b="1" smtClean="0">
                <a:latin typeface="Arial Black" pitchFamily="34" charset="0"/>
                <a:cs typeface="Times New Roman" charset="0"/>
              </a:rPr>
              <a:t>и об охране труда</a:t>
            </a:r>
            <a:r>
              <a:rPr lang="ru-RU" altLang="ru-RU" sz="1800" b="1" smtClean="0">
                <a:latin typeface="Arial Black" pitchFamily="34" charset="0"/>
              </a:rPr>
              <a:t>.</a:t>
            </a:r>
            <a:r>
              <a:rPr lang="ru-RU" altLang="ru-RU" sz="2400" b="1" smtClean="0">
                <a:latin typeface="Arial Black" pitchFamily="34" charset="0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smtClean="0">
                <a:cs typeface="Times New Roman" charset="0"/>
              </a:rPr>
              <a:t>1. Нарушение законодательства о труде и об охране труда – влечет наложение административного штрафа на должностных лиц в размере от пяти до пятидесяти минимальных размеров оплаты труда.</a:t>
            </a:r>
            <a:endParaRPr lang="ru-RU" altLang="ru-RU" sz="2000" b="1" i="1" smtClean="0"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000" b="1" i="1" smtClean="0">
                <a:cs typeface="Times New Roman" charset="0"/>
              </a:rPr>
              <a:t> 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>2</a:t>
            </a:r>
            <a:r>
              <a:rPr lang="ru-RU" altLang="ru-RU" sz="2000" b="1" smtClean="0">
                <a:latin typeface="Times New Roman" charset="0"/>
                <a:cs typeface="Times New Roman" charset="0"/>
              </a:rPr>
              <a:t>. Нарушение законодательства о труде о об охране труда лицом, ранее подвергнутым административному правонарушению, - влечет дисквалификацию на срок от одного года до трех лет.</a:t>
            </a:r>
            <a:r>
              <a:rPr lang="ru-RU" altLang="ru-RU" sz="2000" b="1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Ответственность за нарушение законодательства об охране труда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495800"/>
          </a:xfrm>
        </p:spPr>
        <p:txBody>
          <a:bodyPr/>
          <a:lstStyle/>
          <a:p>
            <a:pPr marL="609600" indent="-609600" eaLnBrk="1" hangingPunct="1"/>
            <a:r>
              <a:rPr lang="ru-RU" altLang="ru-RU" sz="3000" b="1" smtClean="0">
                <a:latin typeface="Arial Black" pitchFamily="34" charset="0"/>
              </a:rPr>
              <a:t>Материальная ответственность – 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ru-RU" altLang="ru-RU" sz="2200" b="1" smtClean="0"/>
              <a:t>(Трудовой кодекс РФ статьи 232-250)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u-RU" altLang="ru-RU" sz="2500" b="1" i="1" u="sng" smtClean="0"/>
              <a:t>имеет два вида</a:t>
            </a:r>
            <a:r>
              <a:rPr lang="ru-RU" altLang="ru-RU" sz="2500" b="1" i="1" smtClean="0"/>
              <a:t>: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altLang="ru-RU" sz="2400" b="1" i="1" smtClean="0"/>
              <a:t>Ответственность работника, за нанесенный им ущерб предприятию (работодателю).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ru-RU" altLang="ru-RU" sz="2400" b="1" i="1" smtClean="0"/>
              <a:t>Ответственность предприятия (работодателя) перед работником за нанесенный ему ущерб на работе.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Ответственность за нарушение законодательства об охране труда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tabLst>
                <a:tab pos="190500" algn="l"/>
                <a:tab pos="381000" algn="l"/>
              </a:tabLst>
            </a:pPr>
            <a:r>
              <a:rPr lang="ru-RU" altLang="ru-RU" sz="2600" b="1" smtClean="0">
                <a:latin typeface="Arial Black" pitchFamily="34" charset="0"/>
              </a:rPr>
              <a:t> Уголовная ответственность – 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190500" algn="l"/>
                <a:tab pos="381000" algn="l"/>
              </a:tabLst>
            </a:pPr>
            <a:r>
              <a:rPr lang="ru-RU" altLang="ru-RU" sz="1800" b="1" smtClean="0"/>
              <a:t>Уголовный кодекс РФ от 13.06.96 г. № 63-ФЗ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190500" algn="l"/>
                <a:tab pos="381000" algn="l"/>
              </a:tabLst>
            </a:pPr>
            <a:r>
              <a:rPr lang="ru-RU" altLang="ru-RU" sz="1800" b="1" i="1" smtClean="0">
                <a:latin typeface="Times New Roman" charset="0"/>
              </a:rPr>
              <a:t>(Извлечение с учетом изменений и дополнений, принятых Федеральным законом от 08.12.2003 г. № 162-ФЗ)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90500" algn="l"/>
                <a:tab pos="381000" algn="l"/>
              </a:tabLst>
            </a:pPr>
            <a:r>
              <a:rPr lang="ru-RU" altLang="ru-RU" sz="2100" b="1" i="1" smtClean="0"/>
              <a:t>Статья 143. Нарушение правил охраны труда.</a:t>
            </a:r>
            <a:endParaRPr lang="ru-RU" altLang="ru-RU" sz="2100" b="1" smtClean="0">
              <a:latin typeface="Times New Roman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90500" algn="l"/>
                <a:tab pos="381000" algn="l"/>
              </a:tabLst>
            </a:pPr>
            <a:r>
              <a:rPr lang="ru-RU" altLang="ru-RU" sz="2100" b="1" smtClean="0">
                <a:latin typeface="Times New Roman" charset="0"/>
                <a:cs typeface="Times New Roman" charset="0"/>
              </a:rPr>
              <a:t>1. </a:t>
            </a:r>
            <a:r>
              <a:rPr lang="ru-RU" altLang="ru-RU" sz="2100" smtClean="0">
                <a:latin typeface="Times New Roman" charset="0"/>
                <a:cs typeface="Times New Roman" charset="0"/>
              </a:rPr>
              <a:t>Нарушение правил техники безопасности или иных правил охраны труда, совершенное лицом, на котором лежали обязанности по соблюдению этих правил, если это повлекло по неосторожности причинение тяжкого вреда здоровью человека:</a:t>
            </a:r>
            <a:endParaRPr lang="ru-RU" altLang="ru-RU" sz="2100" b="1" i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90500" algn="l"/>
                <a:tab pos="381000" algn="l"/>
              </a:tabLst>
            </a:pPr>
            <a:r>
              <a:rPr lang="ru-RU" altLang="ru-RU" sz="2100" smtClean="0">
                <a:latin typeface="Symbol" pitchFamily="18" charset="2"/>
                <a:cs typeface="Times New Roman" charset="0"/>
              </a:rPr>
              <a:t>·</a:t>
            </a:r>
            <a:r>
              <a:rPr lang="ru-RU" altLang="ru-RU" sz="2100" smtClean="0">
                <a:latin typeface="Times New Roman" charset="0"/>
                <a:cs typeface="Times New Roman" charset="0"/>
              </a:rPr>
              <a:t>    </a:t>
            </a:r>
            <a:r>
              <a:rPr lang="ru-RU" altLang="ru-RU" sz="2100" smtClean="0">
                <a:latin typeface="Times New Roman" charset="0"/>
              </a:rPr>
              <a:t>-</a:t>
            </a:r>
            <a:r>
              <a:rPr lang="ru-RU" altLang="ru-RU" sz="2100" smtClean="0">
                <a:latin typeface="Times New Roman" charset="0"/>
                <a:cs typeface="Times New Roman" charset="0"/>
              </a:rPr>
              <a:t>   наказывается штрафом в размере до двухсот тысяч рублей или в размере заработной платы или иного дохода осужденного за период до восемнадцати месяцев;</a:t>
            </a:r>
            <a:endParaRPr lang="ru-RU" altLang="ru-RU" sz="2100" b="1" i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90500" algn="l"/>
                <a:tab pos="381000" algn="l"/>
              </a:tabLst>
            </a:pPr>
            <a:r>
              <a:rPr lang="ru-RU" altLang="ru-RU" sz="2100" smtClean="0">
                <a:latin typeface="Symbol" pitchFamily="18" charset="2"/>
                <a:cs typeface="Times New Roman" charset="0"/>
              </a:rPr>
              <a:t>·</a:t>
            </a:r>
            <a:r>
              <a:rPr lang="ru-RU" altLang="ru-RU" sz="2100" smtClean="0">
                <a:latin typeface="Times New Roman" charset="0"/>
                <a:cs typeface="Times New Roman" charset="0"/>
              </a:rPr>
              <a:t>    </a:t>
            </a:r>
            <a:r>
              <a:rPr lang="ru-RU" altLang="ru-RU" sz="2100" smtClean="0">
                <a:latin typeface="Times New Roman" charset="0"/>
              </a:rPr>
              <a:t>-</a:t>
            </a:r>
            <a:r>
              <a:rPr lang="ru-RU" altLang="ru-RU" sz="2100" smtClean="0">
                <a:latin typeface="Times New Roman" charset="0"/>
                <a:cs typeface="Times New Roman" charset="0"/>
              </a:rPr>
              <a:t>   либо исправительными работниками на срок до двух лет, либо лишением свободы на срок до одного года.</a:t>
            </a:r>
            <a:endParaRPr lang="ru-RU" altLang="ru-RU" sz="2100" b="1" i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190500" algn="l"/>
                <a:tab pos="381000" algn="l"/>
              </a:tabLst>
            </a:pPr>
            <a:endParaRPr lang="ru-RU" altLang="ru-RU" sz="21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Ответственность за нарушение законодательства об охране труда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924800" cy="4191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190500" algn="l"/>
                <a:tab pos="381000" algn="l"/>
              </a:tabLst>
            </a:pPr>
            <a:r>
              <a:rPr lang="ru-RU" altLang="ru-RU" sz="2800" b="1" smtClean="0">
                <a:cs typeface="Times New Roman" charset="0"/>
              </a:rPr>
              <a:t>2. То же деяние, повлекшее по неосторожности смерть человека: наказывается лишением свободы на срок до трех лет с лишением права занимать определенные должности или заниматься определенной деятельностью на срок до тр</a:t>
            </a:r>
            <a:r>
              <a:rPr lang="ru-RU" altLang="ru-RU" sz="2800" b="1" smtClean="0"/>
              <a:t>ё</a:t>
            </a:r>
            <a:r>
              <a:rPr lang="ru-RU" altLang="ru-RU" sz="2800" b="1" smtClean="0">
                <a:cs typeface="Times New Roman" charset="0"/>
              </a:rPr>
              <a:t>х лет или без такового.  </a:t>
            </a:r>
            <a:endParaRPr lang="ru-RU" altLang="ru-RU" sz="2800" b="1" i="1" smtClean="0"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190500" algn="l"/>
                <a:tab pos="381000" algn="l"/>
              </a:tabLst>
            </a:pPr>
            <a:endParaRPr lang="ru-RU" altLang="ru-RU" sz="28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38916" name="Picture 6" descr="al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1619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deystvi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16843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8" descr="electrou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0"/>
            <a:ext cx="1673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9" descr="electrou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67005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39940" name="Picture 8" descr="kab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29146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9" descr="kask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0"/>
            <a:ext cx="29146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40964" name="Picture 8" descr="kas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31305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0" descr="kr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310038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41988" name="Picture 8" descr="kaska_es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022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9" descr="ko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022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Основные понятия охраны труда</a:t>
            </a:r>
            <a:r>
              <a:rPr lang="ru-RU" altLang="ru-RU" sz="3800" smtClean="0"/>
              <a:t>  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ru-RU" altLang="ru-RU" b="1" smtClean="0"/>
              <a:t>Охрана труда</a:t>
            </a:r>
            <a:r>
              <a:rPr lang="ru-RU" altLang="ru-RU" sz="2400" smtClean="0"/>
              <a:t> – </a:t>
            </a:r>
            <a:r>
              <a:rPr lang="ru-RU" altLang="ru-RU" sz="2500" b="1" i="1" smtClean="0">
                <a:latin typeface="Times New Roman" charset="0"/>
              </a:rPr>
              <a:t>система сохранения жизни и здоровья работников в процессе трудовой деятельности, включающая в себя правовые, социально-экономические, организационно-технические, санитарно-гигиенические, лечебно-профилактические мероприятия.</a:t>
            </a:r>
            <a:r>
              <a:rPr lang="ru-RU" altLang="ru-RU" sz="1800" b="1" i="1" smtClean="0">
                <a:latin typeface="Times New Roman" charset="0"/>
              </a:rPr>
              <a:t> </a:t>
            </a:r>
            <a:endParaRPr lang="ru-RU" altLang="ru-RU" sz="2400" smtClean="0"/>
          </a:p>
          <a:p>
            <a:pPr lvl="1" eaLnBrk="1" hangingPunct="1"/>
            <a:r>
              <a:rPr lang="ru-RU" altLang="ru-RU" b="1" smtClean="0"/>
              <a:t>Условия труда </a:t>
            </a:r>
            <a:r>
              <a:rPr lang="ru-RU" altLang="ru-RU" sz="2400" smtClean="0"/>
              <a:t>- </a:t>
            </a:r>
            <a:r>
              <a:rPr lang="ru-RU" altLang="ru-RU" sz="2500" b="1" i="1" smtClean="0">
                <a:latin typeface="Times New Roman" charset="0"/>
              </a:rPr>
              <a:t>совокупность факторов производственной среды и трудового процесса, оказывающего влияние на работоспособность и здоровье работника. </a:t>
            </a:r>
            <a:endParaRPr lang="ru-RU" alt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43012" name="Picture 6" descr="nekur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238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8" descr="nevle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1845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44036" name="Picture 4" descr="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022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ob_e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2992438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45060" name="Picture 4" descr="o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3065463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 descr="pra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0765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46084" name="Picture 4" descr="pred_z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30130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reanym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3022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47108" name="Picture 4" descr="s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31845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 descr="si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2924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4400">
                <a:solidFill>
                  <a:schemeClr val="tx2"/>
                </a:solidFill>
              </a:rPr>
              <a:t>Плакаты по охране труда</a:t>
            </a:r>
          </a:p>
        </p:txBody>
      </p:sp>
      <p:pic>
        <p:nvPicPr>
          <p:cNvPr id="48132" name="Picture 4" descr="t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31908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transpotirov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1908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  <a:tab pos="571500" algn="l"/>
              </a:tabLst>
              <a:defRPr/>
            </a:pPr>
            <a:r>
              <a:rPr lang="ru-RU" altLang="ru-RU" sz="500" smtClean="0"/>
              <a:t> </a:t>
            </a:r>
            <a:endParaRPr lang="ru-RU" altLang="ru-RU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  <a:tab pos="571500" algn="l"/>
              </a:tabLst>
              <a:defRPr/>
            </a:pPr>
            <a:r>
              <a:rPr lang="ru-RU" altLang="ru-RU" smtClean="0"/>
              <a:t>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Устав образовательного учреждения (наличие и правильность оформления раздела по охране труда).</a:t>
            </a:r>
            <a:endParaRPr lang="ru-RU" altLang="ru-RU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  <a:tab pos="571500" algn="l"/>
              </a:tabLst>
              <a:defRPr/>
            </a:pPr>
            <a:endParaRPr lang="ru-RU" altLang="ru-RU" sz="500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  <a:tab pos="571500" algn="l"/>
              </a:tabLst>
              <a:defRPr/>
            </a:pPr>
            <a:r>
              <a:rPr lang="ru-RU" altLang="ru-RU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2.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Материалы по лицензированию образовательного учреждения (наличие заключения по охране труда).</a:t>
            </a: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  <a:tab pos="571500" algn="l"/>
              </a:tabLst>
              <a:defRPr/>
            </a:pPr>
            <a:endParaRPr lang="ru-RU" altLang="ru-RU" sz="3600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491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dirty="0" smtClean="0"/>
              <a:t>  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dirty="0" smtClean="0"/>
              <a:t>       </a:t>
            </a: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Правила внутреннего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трудового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распорядка для работников образовательного учреждения (доведение работникам ).</a:t>
            </a:r>
          </a:p>
          <a:p>
            <a:pPr marL="0" indent="663575" algn="just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dirty="0" smtClean="0"/>
              <a:t>   </a:t>
            </a:r>
          </a:p>
        </p:txBody>
      </p:sp>
      <p:sp>
        <p:nvSpPr>
          <p:cNvPr id="501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defRPr/>
            </a:pPr>
            <a:r>
              <a:rPr lang="ru-RU" altLang="ru-RU" smtClean="0"/>
              <a:t>  </a:t>
            </a:r>
          </a:p>
          <a:p>
            <a:pPr marL="0" indent="663575" defTabSz="2774950" eaLnBrk="1" hangingPunct="1">
              <a:buFont typeface="Wingdings" pitchFamily="2" charset="2"/>
              <a:buNone/>
              <a:defRPr/>
            </a:pPr>
            <a:r>
              <a:rPr lang="ru-RU" altLang="ru-RU" smtClean="0"/>
              <a:t> 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4.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Приказы руководителя  образовательного учреждения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по личному составу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и личные дела работников (правильность их оформления).</a:t>
            </a:r>
            <a:endParaRPr lang="ru-RU" altLang="ru-RU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defRPr/>
            </a:pPr>
            <a:endParaRPr lang="ru-RU" altLang="ru-RU" sz="3600" smtClean="0"/>
          </a:p>
        </p:txBody>
      </p:sp>
      <p:sp>
        <p:nvSpPr>
          <p:cNvPr id="512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5.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Должностные обязанности  по охране труда работников образовательного учреждения с их личными подписями (доведение под роспись производится ежегодно перед началом учебного года).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</a:t>
            </a:r>
          </a:p>
        </p:txBody>
      </p:sp>
      <p:sp>
        <p:nvSpPr>
          <p:cNvPr id="522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Основные понятия охраны труда</a:t>
            </a:r>
            <a:r>
              <a:rPr lang="ru-RU" altLang="ru-RU" sz="3800" smtClean="0"/>
              <a:t> 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b="1" smtClean="0"/>
              <a:t>Вредный производственный фактор</a:t>
            </a:r>
            <a:r>
              <a:rPr lang="ru-RU" altLang="ru-RU" sz="2400" b="1" smtClean="0"/>
              <a:t> </a:t>
            </a:r>
            <a:r>
              <a:rPr lang="ru-RU" altLang="ru-RU" sz="2400" smtClean="0"/>
              <a:t>– </a:t>
            </a:r>
            <a:r>
              <a:rPr lang="ru-RU" altLang="ru-RU" sz="2500" b="1" i="1" smtClean="0">
                <a:latin typeface="Times New Roman" charset="0"/>
              </a:rPr>
              <a:t>производственный фактор, воздействие которого на работника может привести к его заболеванию.</a:t>
            </a:r>
            <a:endParaRPr lang="ru-RU" altLang="ru-RU" sz="25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b="1" smtClean="0"/>
              <a:t>Безопасные условия труда</a:t>
            </a:r>
            <a:r>
              <a:rPr lang="ru-RU" altLang="ru-RU" sz="2400" b="1" smtClean="0"/>
              <a:t> </a:t>
            </a:r>
            <a:r>
              <a:rPr lang="ru-RU" altLang="ru-RU" sz="2400" smtClean="0"/>
              <a:t>– </a:t>
            </a:r>
            <a:r>
              <a:rPr lang="ru-RU" altLang="ru-RU" sz="2500" b="1" i="1" smtClean="0">
                <a:latin typeface="Times New Roman" charset="0"/>
              </a:rPr>
              <a:t>условия труда, при которых воздействие на работающих вредных или опасных производственных факторов исключено.</a:t>
            </a:r>
            <a:endParaRPr lang="ru-RU" altLang="ru-RU" sz="25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b="1" smtClean="0"/>
              <a:t>Рабочее место </a:t>
            </a:r>
            <a:r>
              <a:rPr lang="ru-RU" altLang="ru-RU" sz="2400" smtClean="0"/>
              <a:t>– </a:t>
            </a:r>
            <a:r>
              <a:rPr lang="ru-RU" altLang="ru-RU" sz="2500" b="1" i="1" smtClean="0">
                <a:latin typeface="Times New Roman" charset="0"/>
              </a:rPr>
              <a:t>место, где работник должен находиться или куда ему необходимо прибыть в связи с его работой и которая прямо или косвенно находится под контролем работодателя.</a:t>
            </a:r>
            <a:endParaRPr lang="ru-RU" alt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572000"/>
          </a:xfrm>
        </p:spPr>
        <p:txBody>
          <a:bodyPr/>
          <a:lstStyle/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10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mtClean="0"/>
              <a:t>       </a:t>
            </a:r>
            <a:r>
              <a:rPr lang="ru-RU" altLang="ru-RU" sz="35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6.</a:t>
            </a: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Приказ</a:t>
            </a: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руководителя   образовательного учреждения</a:t>
            </a: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о  назначении ответственных лиц за организацию безопасной работы,</a:t>
            </a: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как по учреждению, так и по его структурным подразделениям (издается ежегодно перед началом учебного года).</a:t>
            </a: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500" smtClean="0"/>
          </a:p>
        </p:txBody>
      </p:sp>
      <p:sp>
        <p:nvSpPr>
          <p:cNvPr id="532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7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Протокол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собрания    трудового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коллектива    (профсоюзной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организации)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по    выборам уполномоченного по охране труда и членов в совместный комитет (комиссию) по охране труда.</a:t>
            </a:r>
            <a:r>
              <a:rPr lang="ru-RU" altLang="ru-RU" sz="3600" smtClean="0"/>
              <a:t> </a:t>
            </a:r>
          </a:p>
        </p:txBody>
      </p:sp>
      <p:sp>
        <p:nvSpPr>
          <p:cNvPr id="542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8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Приказ руководителя образовательного учреждения о назначении представителей администрации в совместный комитет (комиссию) по охране труда.</a:t>
            </a:r>
            <a:r>
              <a:rPr lang="ru-RU" altLang="ru-RU" sz="3600" smtClean="0"/>
              <a:t> </a:t>
            </a:r>
          </a:p>
        </p:txBody>
      </p:sp>
      <p:sp>
        <p:nvSpPr>
          <p:cNvPr id="553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9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Приказ руководителя образовательного учреждения о назначении комиссии для проверки знаний по охране труда (число членов комиссии должно быть не менее трех, они должны быть  обучены и аттестованы в вышестоящей организации).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632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10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Удостоверения о проверки знаний по охране труда руководителя образовательного учреждения, его заместителей и членов комиссии по проверке знаний.</a:t>
            </a:r>
            <a:r>
              <a:rPr lang="ru-RU" altLang="ru-RU" sz="3600" smtClean="0"/>
              <a:t> </a:t>
            </a:r>
          </a:p>
        </p:txBody>
      </p:sp>
      <p:sp>
        <p:nvSpPr>
          <p:cNvPr id="5734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11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Протоколы проверки знаний   по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охране труда работников   образовательного учреждения (оформляются один раз в 3 года, вновь принятых на работу – </a:t>
            </a:r>
            <a:endParaRPr lang="ru-RU" altLang="ru-RU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в течение месяца).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83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95250" algn="l"/>
                <a:tab pos="190500" algn="l"/>
                <a:tab pos="381000" algn="l"/>
                <a:tab pos="476250" algn="l"/>
                <a:tab pos="762000" algn="l"/>
              </a:tabLst>
              <a:defRPr/>
            </a:pPr>
            <a:endParaRPr lang="ru-RU" altLang="ru-RU" sz="800" dirty="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95250" algn="l"/>
                <a:tab pos="190500" algn="l"/>
                <a:tab pos="381000" algn="l"/>
                <a:tab pos="476250" algn="l"/>
                <a:tab pos="762000" algn="l"/>
              </a:tabLst>
              <a:defRPr/>
            </a:pPr>
            <a:r>
              <a:rPr lang="ru-RU" altLang="ru-RU" sz="3600" dirty="0" smtClean="0"/>
              <a:t>       </a:t>
            </a:r>
            <a:r>
              <a:rPr lang="ru-RU" altLang="ru-RU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12</a:t>
            </a:r>
            <a:r>
              <a:rPr lang="ru-RU" altLang="ru-RU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Материалы по проведению специальной оценки по условиям труда (оформляются не реже 1 раза в 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5 лет).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   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95250" algn="l"/>
                <a:tab pos="190500" algn="l"/>
                <a:tab pos="381000" algn="l"/>
                <a:tab pos="476250" algn="l"/>
                <a:tab pos="762000" algn="l"/>
              </a:tabLst>
              <a:defRPr/>
            </a:pPr>
            <a:r>
              <a:rPr lang="ru-RU" altLang="ru-RU" sz="3600" dirty="0" smtClean="0"/>
              <a:t>       </a:t>
            </a:r>
            <a:r>
              <a:rPr lang="ru-RU" altLang="ru-RU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13</a:t>
            </a:r>
            <a:r>
              <a:rPr lang="ru-RU" altLang="ru-RU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Технический паспорт на здание образовательного учреждения (если его нет, то необходимо получить в бюро технической инвентаризации).</a:t>
            </a:r>
            <a:r>
              <a:rPr lang="ru-RU" altLang="ru-RU" sz="3600" dirty="0" smtClean="0"/>
              <a:t>   </a:t>
            </a:r>
          </a:p>
        </p:txBody>
      </p:sp>
      <p:sp>
        <p:nvSpPr>
          <p:cNvPr id="5939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14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 готовности образовательного учреждения к новому учебному году по утвержденной форме (оформляется ежегодно перед началом учебного года).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604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dirty="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dirty="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dirty="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dirty="0" smtClean="0"/>
              <a:t>      </a:t>
            </a: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15</a:t>
            </a: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Акты   общего   технического   осмотра комиссией зданий   и   сооружений   образовательного   учреждения (оформляются 2 раза в год: весной и осенью).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6144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16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Акты-разрешения на проведение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занятий в учебных мастерских и в   спортивных залах (оформляется ежегодно перед началом учебного года).</a:t>
            </a:r>
            <a:r>
              <a:rPr lang="ru-RU" altLang="ru-RU" sz="3600" smtClean="0"/>
              <a:t> </a:t>
            </a:r>
          </a:p>
        </p:txBody>
      </p:sp>
      <p:sp>
        <p:nvSpPr>
          <p:cNvPr id="624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Основные понятия охраны труда</a:t>
            </a:r>
            <a:r>
              <a:rPr lang="ru-RU" altLang="ru-RU" sz="3800" smtClean="0"/>
              <a:t>  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267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b="1" smtClean="0"/>
              <a:t>Средства индивидуальной и коллективной защиты</a:t>
            </a:r>
            <a:r>
              <a:rPr lang="ru-RU" altLang="ru-RU" sz="2400" b="1" smtClean="0"/>
              <a:t> </a:t>
            </a:r>
            <a:r>
              <a:rPr lang="ru-RU" altLang="ru-RU" sz="2500" b="1" smtClean="0"/>
              <a:t>-</a:t>
            </a:r>
            <a:r>
              <a:rPr lang="ru-RU" altLang="ru-RU" sz="2500" b="1" i="1" smtClean="0">
                <a:latin typeface="Times New Roman" charset="0"/>
              </a:rPr>
              <a:t> технические средства, используемые для предотвращения или уменьшения воздействия на работников вредных или опасных производственных факторов, а также защиты от загрязнения.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b="1" smtClean="0"/>
              <a:t>Профессиональное заболевание</a:t>
            </a:r>
            <a:r>
              <a:rPr lang="ru-RU" altLang="ru-RU" sz="2400" b="1" smtClean="0"/>
              <a:t> – </a:t>
            </a:r>
            <a:r>
              <a:rPr lang="ru-RU" altLang="ru-RU" sz="2500" b="1" i="1" smtClean="0">
                <a:latin typeface="Times New Roman" charset="0"/>
              </a:rPr>
              <a:t>хроническое или острое заболевание, являющееся результатом воздействия на работника вредных производственных факторов и повлекшее временную или стойкую утрату им профессиональной трудоспособности.  </a:t>
            </a:r>
            <a:endParaRPr lang="ru-RU" altLang="ru-RU" sz="25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3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17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Акты-разрешения на проведение занятий в кабинетах физики, химии, биологии, информатики, ОБЖ (оформляются для вновь организованных и реконструированных кабинетов).</a:t>
            </a:r>
            <a:r>
              <a:rPr lang="ru-RU" altLang="ru-RU" sz="3600" smtClean="0"/>
              <a:t> </a:t>
            </a:r>
          </a:p>
        </p:txBody>
      </p:sp>
      <p:sp>
        <p:nvSpPr>
          <p:cNvPr id="634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18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 приемки пищеблока к новому учебному году.</a:t>
            </a:r>
            <a:endParaRPr lang="ru-RU" altLang="ru-RU" sz="36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5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19.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Приказ о назначении ответственных лиц за пожарную безопасность.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5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20.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Инструкции о мерах пожарной безопасност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и</a:t>
            </a:r>
            <a:r>
              <a:rPr lang="ru-RU" altLang="ru-RU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6451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7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mtClean="0"/>
              <a:t>     </a:t>
            </a:r>
            <a:r>
              <a:rPr lang="ru-RU" altLang="ru-RU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21</a:t>
            </a:r>
            <a:r>
              <a:rPr lang="ru-RU" altLang="ru-RU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Журналы регистрации противопожарного инструктажа вводного и на рабочем месте.</a:t>
            </a:r>
            <a:endParaRPr lang="ru-RU" altLang="ru-RU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4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   </a:t>
            </a:r>
            <a:r>
              <a:rPr lang="ru-RU" altLang="ru-RU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22.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План (схема) и инструкция по эвакуации людей.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5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   </a:t>
            </a:r>
            <a:r>
              <a:rPr lang="ru-RU" altLang="ru-RU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23.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 ревизии  состояния котельной (оформляется ежегодно перед началом отопительного сезона).</a:t>
            </a:r>
            <a:r>
              <a:rPr lang="ru-RU" altLang="ru-RU" smtClean="0"/>
              <a:t> </a:t>
            </a: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4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mtClean="0"/>
              <a:t>     </a:t>
            </a:r>
          </a:p>
        </p:txBody>
      </p:sp>
      <p:sp>
        <p:nvSpPr>
          <p:cNvPr id="6554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7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mtClean="0"/>
              <a:t>     </a:t>
            </a:r>
            <a:r>
              <a:rPr lang="ru-RU" altLang="ru-RU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24</a:t>
            </a:r>
            <a:r>
              <a:rPr lang="ru-RU" altLang="ru-RU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  гидравлического   испытания   (опрессовки)   отопительной   системы (оформляется ежегодно перед началом отопительного сезона).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5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   </a:t>
            </a:r>
            <a:r>
              <a:rPr lang="ru-RU" altLang="ru-RU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25.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Протоколы   проверки   сопротивления изоляции проводов оформляются один раз в 3 года, а заземления   оборудования – оформляются ежегодно.</a:t>
            </a:r>
            <a:r>
              <a:rPr lang="ru-RU" altLang="ru-RU" smtClean="0"/>
              <a:t> </a:t>
            </a: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4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mtClean="0"/>
              <a:t>     </a:t>
            </a:r>
          </a:p>
        </p:txBody>
      </p:sp>
      <p:sp>
        <p:nvSpPr>
          <p:cNvPr id="665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  <a:tab pos="952500" algn="l"/>
              </a:tabLst>
              <a:defRPr/>
            </a:pPr>
            <a:endParaRPr lang="ru-RU" altLang="ru-RU" sz="7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  <a:tab pos="952500" algn="l"/>
              </a:tabLst>
              <a:defRPr/>
            </a:pPr>
            <a:r>
              <a:rPr lang="ru-RU" altLang="ru-RU" smtClean="0"/>
              <a:t>         </a:t>
            </a:r>
            <a:r>
              <a:rPr lang="ru-RU" altLang="ru-RU" sz="3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26</a:t>
            </a:r>
            <a:r>
              <a:rPr lang="ru-RU" altLang="ru-RU" sz="3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Коллективный договор (наличие раздела по охране труда).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  <a:tab pos="952500" algn="l"/>
              </a:tabLst>
              <a:defRPr/>
            </a:pPr>
            <a:endParaRPr lang="ru-RU" altLang="ru-RU" sz="5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  <a:tab pos="952500" algn="l"/>
              </a:tabLst>
              <a:defRPr/>
            </a:pP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     </a:t>
            </a:r>
            <a:r>
              <a:rPr lang="ru-RU" altLang="ru-RU" sz="3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27.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Соглашение  по  охране труда образовательного  учреждения, утвержденное руководителем этого учреждения   (заключается на календарный год).</a:t>
            </a:r>
            <a:r>
              <a:rPr lang="ru-RU" altLang="ru-RU" sz="3400" smtClean="0"/>
              <a:t> </a:t>
            </a:r>
            <a:endParaRPr lang="ru-RU" altLang="ru-RU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  <a:tab pos="952500" algn="l"/>
              </a:tabLst>
              <a:defRPr/>
            </a:pPr>
            <a:endParaRPr lang="ru-RU" altLang="ru-RU" sz="4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  <a:tab pos="952500" algn="l"/>
              </a:tabLst>
              <a:defRPr/>
            </a:pPr>
            <a:r>
              <a:rPr lang="ru-RU" altLang="ru-RU" smtClean="0"/>
              <a:t>     </a:t>
            </a:r>
          </a:p>
        </p:txBody>
      </p:sp>
      <p:sp>
        <p:nvSpPr>
          <p:cNvPr id="675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mtClean="0"/>
              <a:t>       </a:t>
            </a:r>
            <a:r>
              <a:rPr lang="ru-RU" altLang="ru-RU" sz="3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28</a:t>
            </a:r>
            <a:r>
              <a:rPr lang="ru-RU" altLang="ru-RU" sz="3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Акты проверки выполнения Соглашения по охране труда (оформляются 2 раза в год).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4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400" smtClean="0"/>
              <a:t>     </a:t>
            </a:r>
            <a:endParaRPr lang="ru-RU" altLang="ru-RU" sz="5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400" smtClean="0"/>
              <a:t>     </a:t>
            </a:r>
            <a:endParaRPr lang="ru-RU" altLang="ru-RU" sz="4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mtClean="0"/>
              <a:t>     </a:t>
            </a:r>
          </a:p>
        </p:txBody>
      </p:sp>
      <p:sp>
        <p:nvSpPr>
          <p:cNvPr id="686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2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mtClean="0"/>
              <a:t>     </a:t>
            </a:r>
            <a:r>
              <a:rPr lang="ru-RU" altLang="ru-RU" sz="3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29</a:t>
            </a:r>
            <a:r>
              <a:rPr lang="ru-RU" altLang="ru-RU" sz="3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Журнал учета инструкций по охране труда с присвоением порядкового номера должен охватывать все виды работ и профессии учреждения, ведется специалистом по охране труда или  руководителем образовательного учреждения.</a:t>
            </a:r>
            <a:r>
              <a:rPr lang="ru-RU" altLang="ru-RU" sz="3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4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400" smtClean="0"/>
              <a:t>     </a:t>
            </a:r>
            <a:endParaRPr lang="ru-RU" altLang="ru-RU" sz="5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400" smtClean="0"/>
              <a:t>     </a:t>
            </a:r>
            <a:endParaRPr lang="ru-RU" altLang="ru-RU" sz="400" smtClean="0"/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mtClean="0"/>
              <a:t>     </a:t>
            </a:r>
          </a:p>
        </p:txBody>
      </p:sp>
      <p:sp>
        <p:nvSpPr>
          <p:cNvPr id="696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30</a:t>
            </a: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Инструкции по охране труда для всех должностей и по всем видам работ (утверждаются руководителем образовательного учреждения по согласованию с профкомом, пересматриваются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1 раз в 5 лет).</a:t>
            </a:r>
            <a:r>
              <a:rPr lang="ru-RU" altLang="ru-RU" sz="3600" dirty="0" smtClean="0"/>
              <a:t> </a:t>
            </a:r>
          </a:p>
        </p:txBody>
      </p:sp>
      <p:sp>
        <p:nvSpPr>
          <p:cNvPr id="706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31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Протоколы заседания профкома  по рассмотрению и согласованию инструкций по охране труда.</a:t>
            </a:r>
            <a:r>
              <a:rPr lang="ru-RU" altLang="ru-RU" sz="3600" smtClean="0"/>
              <a:t> </a:t>
            </a:r>
          </a:p>
        </p:txBody>
      </p:sp>
      <p:sp>
        <p:nvSpPr>
          <p:cNvPr id="716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32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Программа вводного   инструктажа по охране труда   (утверждается руководителем образовательного учреждения при согласовании с профкомом.</a:t>
            </a:r>
            <a:r>
              <a:rPr lang="ru-RU" altLang="ru-RU" sz="3600" smtClean="0"/>
              <a:t> </a:t>
            </a:r>
          </a:p>
        </p:txBody>
      </p:sp>
      <p:sp>
        <p:nvSpPr>
          <p:cNvPr id="727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4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Требования охраны труда</a:t>
            </a:r>
            <a:r>
              <a:rPr lang="ru-RU" altLang="ru-RU" sz="3800" smtClean="0"/>
              <a:t>  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267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sz="3200" b="1" smtClean="0">
                <a:latin typeface="Book Antiqua" pitchFamily="18" charset="0"/>
              </a:rPr>
              <a:t>Безопасность работников на производстве.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3200" b="1" smtClean="0">
                <a:latin typeface="Book Antiqua" pitchFamily="18" charset="0"/>
              </a:rPr>
              <a:t>Применение средств индивидуальной и коллективной защиты.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3200" b="1" smtClean="0">
                <a:latin typeface="Book Antiqua" pitchFamily="18" charset="0"/>
              </a:rPr>
              <a:t>Соблюдение режима труда и отдыха работников</a:t>
            </a:r>
            <a:r>
              <a:rPr lang="ru-RU" altLang="ru-RU" sz="3200" b="1" smtClean="0"/>
              <a:t> </a:t>
            </a:r>
            <a:r>
              <a:rPr lang="ru-RU" altLang="ru-RU" sz="2200" b="1" smtClean="0">
                <a:latin typeface="Book Antiqua" pitchFamily="18" charset="0"/>
              </a:rPr>
              <a:t>(</a:t>
            </a:r>
            <a:r>
              <a:rPr lang="ru-RU" altLang="ru-RU" sz="2200" b="1" i="1" smtClean="0">
                <a:latin typeface="Book Antiqua" pitchFamily="18" charset="0"/>
              </a:rPr>
              <a:t>в соответствии с законодательством РФ и законодательством субъектов РФ).</a:t>
            </a:r>
            <a:r>
              <a:rPr lang="ru-RU" altLang="ru-RU" sz="2200" b="1" smtClean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33</a:t>
            </a: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Журнал регистрации проведения вводного инструктажа по охране труда (оформляется специалистом по охране труда или руководителем учреждения при приеме на работу, вводный инструктаж должны проходить все поступающие на работу).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737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8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34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Программа первичного инструктажа по охране труда на рабочем месте (составляется с учетом особенностей работы, утверждается руководителем образовательного учреждения при согласовании с профкомом).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747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35</a:t>
            </a: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Журнал регистрации проведения инструктажа по охране труда на рабочем месте (оформляется непосредственным руководителем при приеме на работу, а в последующем не реже 2 раз в год в первом и втором полугодиях).</a:t>
            </a:r>
            <a:r>
              <a:rPr lang="ru-RU" altLang="ru-RU" sz="3600" dirty="0" smtClean="0"/>
              <a:t> </a:t>
            </a:r>
          </a:p>
        </p:txBody>
      </p:sp>
      <p:sp>
        <p:nvSpPr>
          <p:cNvPr id="757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5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smtClean="0"/>
              <a:t>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36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Приказ руководителя образовательного учреждения о назначении ответственного за электрохозяйство.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5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37.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Журнал регистрации проверки знаний у персонала с 1-ой группой электробезопасности.</a:t>
            </a:r>
            <a:r>
              <a:rPr lang="ru-RU" altLang="ru-RU" sz="3600" smtClean="0">
                <a:cs typeface="Times New Roman" panose="02020603050405020304" pitchFamily="18" charset="0"/>
              </a:rPr>
              <a:t>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6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600" smtClean="0"/>
          </a:p>
        </p:txBody>
      </p:sp>
      <p:sp>
        <p:nvSpPr>
          <p:cNvPr id="768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38</a:t>
            </a:r>
            <a:r>
              <a:rPr lang="ru-RU" altLang="ru-RU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Журнал административно-общественного контроля.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39.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Журнал регистрации несчастных случаев, происшедших с работающими в образовательном учреждении.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40.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Акты оформления  несчастных случаев на производстве по форме Н-1 (хранятся 45 лет).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dirty="0" smtClean="0"/>
          </a:p>
        </p:txBody>
      </p:sp>
      <p:sp>
        <p:nvSpPr>
          <p:cNvPr id="778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41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Сообщения о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последствиях несчастного  случая на производстве </a:t>
            </a:r>
            <a:endParaRPr lang="ru-RU" altLang="ru-RU" sz="3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(в вышестоящую организацию,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Фонд социального страхования, а при смертельном, групповом или тяжелом несчастном случае дополнительно: в соответствующую </a:t>
            </a:r>
            <a:r>
              <a:rPr lang="ru-RU" altLang="ru-RU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Госинспекцию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 труда РФ, прокуратуру, в орган исполнительной власти, в территориальное объединение профсоюза).</a:t>
            </a:r>
            <a:r>
              <a:rPr lang="ru-RU" altLang="ru-RU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lnSpc>
                <a:spcPct val="90000"/>
              </a:lnSpc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88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42</a:t>
            </a: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Журнал регистрации инструктажа учащихся по охране труда при организации общественно полезного, производительного труда и проведении внеклассных и внешкольных мероприятий.</a:t>
            </a:r>
            <a:r>
              <a:rPr lang="ru-RU" altLang="ru-RU" sz="3600" dirty="0" smtClean="0"/>
              <a:t> </a:t>
            </a:r>
            <a:endParaRPr lang="ru-RU" altLang="ru-RU" sz="3600" dirty="0" smtClean="0">
              <a:cs typeface="Times New Roman" panose="020206030504050203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600" dirty="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600" dirty="0" smtClean="0"/>
          </a:p>
        </p:txBody>
      </p:sp>
      <p:sp>
        <p:nvSpPr>
          <p:cNvPr id="798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43</a:t>
            </a: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Заполнение листка здоровья в журналах теоретического обучения на всех учащихся.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r>
              <a:rPr lang="ru-RU" altLang="ru-RU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44.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Журнал регистрации несчастных случаев с обучающимися (воспитанниками).</a:t>
            </a:r>
            <a:r>
              <a:rPr lang="ru-RU" altLang="ru-RU" sz="3600" dirty="0" smtClean="0"/>
              <a:t> </a:t>
            </a:r>
            <a:endParaRPr lang="ru-RU" altLang="ru-RU" sz="3600" dirty="0" smtClean="0">
              <a:cs typeface="Times New Roman" panose="020206030504050203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600" dirty="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476250" algn="l"/>
              </a:tabLst>
              <a:defRPr/>
            </a:pPr>
            <a:endParaRPr lang="ru-RU" altLang="ru-RU" sz="3600" dirty="0" smtClean="0"/>
          </a:p>
        </p:txBody>
      </p:sp>
      <p:sp>
        <p:nvSpPr>
          <p:cNvPr id="809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15288" cy="914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latin typeface="Times New Roman" charset="0"/>
                <a:cs typeface="Times New Roman" charset="0"/>
              </a:rPr>
              <a:t>НОМЕНКЛАТУРА ДЕЛ ПО ОХРАНЕ ТРУДА</a:t>
            </a:r>
            <a:br>
              <a:rPr lang="ru-RU" altLang="ru-RU" sz="2800" b="1" smtClean="0">
                <a:latin typeface="Times New Roman" charset="0"/>
                <a:cs typeface="Times New Roman" charset="0"/>
              </a:rPr>
            </a:br>
            <a:r>
              <a:rPr lang="ru-RU" altLang="ru-RU" sz="2800" b="1" smtClean="0">
                <a:latin typeface="Times New Roman" charset="0"/>
                <a:cs typeface="Times New Roman" charset="0"/>
              </a:rPr>
              <a:t>  В ОБРАЗОВАТЕЛЬНОМ УЧРЕЖДЕНИИ</a:t>
            </a:r>
            <a:r>
              <a:rPr lang="ru-RU" altLang="ru-RU" sz="2000" b="1" i="1" smtClean="0">
                <a:latin typeface="Times New Roman" charset="0"/>
                <a:cs typeface="Times New Roman" charset="0"/>
              </a:rPr>
              <a:t/>
            </a:r>
            <a:br>
              <a:rPr lang="ru-RU" altLang="ru-RU" sz="2000" b="1" i="1" smtClean="0">
                <a:latin typeface="Times New Roman" charset="0"/>
                <a:cs typeface="Times New Roman" charset="0"/>
              </a:rPr>
            </a:br>
            <a:endParaRPr lang="ru-RU" altLang="ru-RU" sz="2000" b="1" i="1" smtClean="0">
              <a:latin typeface="Times New Roman" charset="0"/>
              <a:cs typeface="Times New Roman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marL="0" indent="663575" defTabSz="2774950" eaLnBrk="1" hangingPunct="1">
              <a:buFont typeface="Wingdings" pitchFamily="2" charset="2"/>
              <a:buNone/>
              <a:tabLst>
                <a:tab pos="381000" algn="l"/>
                <a:tab pos="476250" algn="l"/>
              </a:tabLst>
              <a:defRPr/>
            </a:pPr>
            <a:endParaRPr lang="ru-RU" altLang="ru-RU" sz="5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381000" algn="l"/>
                <a:tab pos="476250" algn="l"/>
              </a:tabLst>
              <a:defRPr/>
            </a:pPr>
            <a:endParaRPr lang="ru-RU" altLang="ru-RU" sz="5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381000" algn="l"/>
                <a:tab pos="476250" algn="l"/>
              </a:tabLst>
              <a:defRPr/>
            </a:pPr>
            <a:endParaRPr lang="ru-RU" altLang="ru-RU" sz="5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381000" algn="l"/>
                <a:tab pos="476250" algn="l"/>
              </a:tabLst>
              <a:defRPr/>
            </a:pPr>
            <a:r>
              <a:rPr lang="ru-RU" altLang="ru-RU" sz="3600" smtClean="0"/>
              <a:t> 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45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Акты оформления несчастных случаев с обучающимися по форме Н-2 (хранятся 45лет).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381000" algn="l"/>
                <a:tab pos="476250" algn="l"/>
              </a:tabLst>
              <a:defRPr/>
            </a:pPr>
            <a:endParaRPr lang="ru-RU" altLang="ru-RU" sz="800" b="1" smtClean="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381000" algn="l"/>
                <a:tab pos="476250" algn="l"/>
              </a:tabLst>
              <a:defRPr/>
            </a:pP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    </a:t>
            </a:r>
            <a:r>
              <a:rPr lang="ru-RU" altLang="ru-RU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46.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ru-RU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Предписания органов государственного надзора.</a:t>
            </a:r>
            <a:r>
              <a:rPr lang="ru-RU" altLang="ru-RU" sz="3600" smtClean="0"/>
              <a:t> </a:t>
            </a:r>
            <a:endParaRPr lang="ru-RU" altLang="ru-RU" sz="3600" smtClean="0">
              <a:cs typeface="Times New Roman" panose="02020603050405020304" pitchFamily="18" charset="0"/>
            </a:endParaRPr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381000" algn="l"/>
                <a:tab pos="476250" algn="l"/>
              </a:tabLst>
              <a:defRPr/>
            </a:pPr>
            <a:endParaRPr lang="ru-RU" altLang="ru-RU" sz="3600" smtClean="0"/>
          </a:p>
          <a:p>
            <a:pPr marL="0" indent="663575" defTabSz="2774950" eaLnBrk="1" hangingPunct="1">
              <a:buFont typeface="Wingdings" pitchFamily="2" charset="2"/>
              <a:buNone/>
              <a:tabLst>
                <a:tab pos="381000" algn="l"/>
                <a:tab pos="476250" algn="l"/>
              </a:tabLst>
              <a:defRPr/>
            </a:pPr>
            <a:endParaRPr lang="ru-RU" altLang="ru-RU" sz="3600" smtClean="0"/>
          </a:p>
        </p:txBody>
      </p:sp>
      <p:sp>
        <p:nvSpPr>
          <p:cNvPr id="8192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4572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4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Требования охраны труда</a:t>
            </a:r>
            <a:r>
              <a:rPr lang="ru-RU" altLang="ru-RU" sz="3800" smtClean="0"/>
              <a:t>  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419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sz="2900" b="1" smtClean="0">
                <a:latin typeface="Book Antiqua" pitchFamily="18" charset="0"/>
              </a:rPr>
              <a:t>Инструктажи по охране труда, проверка знаний требований охраны труда.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900" b="1" smtClean="0">
                <a:latin typeface="Book Antiqua" pitchFamily="18" charset="0"/>
              </a:rPr>
              <a:t>Контроль за состоянием условий условий труда на рабочих местах.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900" b="1" smtClean="0">
                <a:latin typeface="Book Antiqua" pitchFamily="18" charset="0"/>
              </a:rPr>
              <a:t>Организация обязательных (при поступлении на работу) и периодических (в течение трудовой деятельности) медицинских осмотров (обследований) работников.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  <p:bldP spid="1454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altLang="ru-RU" sz="4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Требования охраны труда</a:t>
            </a:r>
            <a:r>
              <a:rPr lang="ru-RU" altLang="ru-RU" sz="3800" smtClean="0"/>
              <a:t>  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3962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sz="3100" b="1" smtClean="0">
                <a:latin typeface="Book Antiqua" pitchFamily="18" charset="0"/>
              </a:rPr>
              <a:t>Принятие мер по предотвращению аварийных ситуаций сохранению жизни и здоровью работников.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3100" b="1" smtClean="0">
                <a:latin typeface="Book Antiqua" pitchFamily="18" charset="0"/>
              </a:rPr>
              <a:t>Выполнение предписаний должностных лиц, органов государственного надзора.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3100" b="1" smtClean="0">
                <a:latin typeface="Book Antiqua" pitchFamily="18" charset="0"/>
              </a:rPr>
              <a:t>Разработка инструкций по охране труда для работников 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31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5" grpId="0" build="p" autoUpdateAnimBg="0"/>
    </p:bldLst>
  </p:timing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810</TotalTime>
  <Words>2515</Words>
  <Application>Microsoft Office PowerPoint</Application>
  <PresentationFormat>Экран (4:3)</PresentationFormat>
  <Paragraphs>344</Paragraphs>
  <Slides>78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88" baseType="lpstr">
      <vt:lpstr>Arial</vt:lpstr>
      <vt:lpstr>Wingdings</vt:lpstr>
      <vt:lpstr>Calibri</vt:lpstr>
      <vt:lpstr>Times New Roman</vt:lpstr>
      <vt:lpstr>Arial Black</vt:lpstr>
      <vt:lpstr>Book Antiqua</vt:lpstr>
      <vt:lpstr>Bookman Old Style</vt:lpstr>
      <vt:lpstr>Courier New</vt:lpstr>
      <vt:lpstr>Symbol</vt:lpstr>
      <vt:lpstr>Скругленный</vt:lpstr>
      <vt:lpstr>Охрана труда  в образовательном учреждении</vt:lpstr>
      <vt:lpstr>  Законодательные и нормативные правовые акты по охране труда    ктами</vt:lpstr>
      <vt:lpstr>  Законодательные и нормативные правовые акты по охране труда   ктами</vt:lpstr>
      <vt:lpstr>Основные понятия охраны труда   </vt:lpstr>
      <vt:lpstr>Основные понятия охраны труда   </vt:lpstr>
      <vt:lpstr>Основные понятия охраны труда   </vt:lpstr>
      <vt:lpstr>Требования охраны труда   </vt:lpstr>
      <vt:lpstr>Требования охраны труда   </vt:lpstr>
      <vt:lpstr>Требования охраны труда   </vt:lpstr>
      <vt:lpstr>Требования охраны труда   </vt:lpstr>
      <vt:lpstr>Субъектами страхования являются: </vt:lpstr>
      <vt:lpstr>Должностные обязанности руководителя учебного заведения по охране труда</vt:lpstr>
      <vt:lpstr>Должностные обязанности руководителя учебного заведения по охране труда</vt:lpstr>
      <vt:lpstr>Должностные обязанности руководителя учебного заведения по охране труда</vt:lpstr>
      <vt:lpstr>Должностные обязанности руководителя учебного заведения по охране труда</vt:lpstr>
      <vt:lpstr>Должностные обязанности работников образования по охране труда. </vt:lpstr>
      <vt:lpstr>Разработка инструкций по охране труда</vt:lpstr>
      <vt:lpstr>Содержание инструкции</vt:lpstr>
      <vt:lpstr>Обучение и инструктирование работников образования.</vt:lpstr>
      <vt:lpstr>Виды инструктажей:</vt:lpstr>
      <vt:lpstr>Вводный инструктаж</vt:lpstr>
      <vt:lpstr>Первичный инструктаж  на рабочем месте</vt:lpstr>
      <vt:lpstr>Повторный инструктаж</vt:lpstr>
      <vt:lpstr>Внеплановый инструктаж</vt:lpstr>
      <vt:lpstr>Целевой инструктаж</vt:lpstr>
      <vt:lpstr>Контроль соблюдения требований охраны труда</vt:lpstr>
      <vt:lpstr>Первая ступень трёхступенчатого контроля</vt:lpstr>
      <vt:lpstr>Вторая ступень трёхступенчатого контроля</vt:lpstr>
      <vt:lpstr>Третья ступень трёхступенчатого контроля </vt:lpstr>
      <vt:lpstr>Журнал административно-общественного контроля</vt:lpstr>
      <vt:lpstr>Ответственность за нарушение законодательства об охране труда</vt:lpstr>
      <vt:lpstr>Ответственность за нарушение законодательства об охране труда</vt:lpstr>
      <vt:lpstr>Ответственность за нарушение законодательства об охране труда</vt:lpstr>
      <vt:lpstr>Ответственность за нарушение законодательства об охране труда</vt:lpstr>
      <vt:lpstr>Ответственность за нарушение законодательства об охране труда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  <vt:lpstr>НОМЕНКЛАТУРА ДЕЛ ПО ОХРАНЕ ТРУДА   В ОБРАЗОВАТЕЛЬНОМ УЧРЕЖДЕНИИ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ZMan</dc:creator>
  <cp:lastModifiedBy>ZMan</cp:lastModifiedBy>
  <cp:revision>128</cp:revision>
  <cp:lastPrinted>1601-01-01T00:00:00Z</cp:lastPrinted>
  <dcterms:created xsi:type="dcterms:W3CDTF">1601-01-01T00:00:00Z</dcterms:created>
  <dcterms:modified xsi:type="dcterms:W3CDTF">2022-06-30T17:59:13Z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