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jJXfwbeV/Zce920iLKvuzsNge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f9b0dc9107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2f9b0dc910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33"/>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33"/>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3"/>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33"/>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3"/>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3"/>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4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3"/>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3"/>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4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3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3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6"/>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6"/>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3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37"/>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3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3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3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4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4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1"/>
          <p:cNvSpPr>
            <a:spLocks noGrp="1"/>
          </p:cNvSpPr>
          <p:nvPr>
            <p:ph type="pic" idx="2"/>
          </p:nvPr>
        </p:nvSpPr>
        <p:spPr>
          <a:xfrm>
            <a:off x="2389717" y="612775"/>
            <a:ext cx="7315200" cy="4114800"/>
          </a:xfrm>
          <a:prstGeom prst="rect">
            <a:avLst/>
          </a:prstGeom>
          <a:noFill/>
          <a:ln>
            <a:noFill/>
          </a:ln>
        </p:spPr>
      </p:sp>
      <p:sp>
        <p:nvSpPr>
          <p:cNvPr id="71" name="Google Shape;71;p4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4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3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32"/>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32"/>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3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3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3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uthor/37089941757" TargetMode="External"/><Relationship Id="rId7" Type="http://schemas.openxmlformats.org/officeDocument/2006/relationships/hyperlink" Target="https://ieeexplore.ieee.org/author/3727673360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ieeexplore.ieee.org/author/37089943473" TargetMode="External"/><Relationship Id="rId5" Type="http://schemas.openxmlformats.org/officeDocument/2006/relationships/hyperlink" Target="https://ieeexplore.ieee.org/author/37085612451" TargetMode="External"/><Relationship Id="rId4" Type="http://schemas.openxmlformats.org/officeDocument/2006/relationships/hyperlink" Target="https://ieeexplore.ieee.org/author/37063234100"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author/3824401530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author/3708558771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ieeexplore.ieee.org/author/37086841421" TargetMode="External"/><Relationship Id="rId5" Type="http://schemas.openxmlformats.org/officeDocument/2006/relationships/hyperlink" Target="https://ieeexplore.ieee.org/author/37086841360" TargetMode="External"/><Relationship Id="rId4" Type="http://schemas.openxmlformats.org/officeDocument/2006/relationships/hyperlink" Target="https://ieeexplore.ieee.org/author/37088312134"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author/37089986674" TargetMode="External"/><Relationship Id="rId7" Type="http://schemas.openxmlformats.org/officeDocument/2006/relationships/hyperlink" Target="https://ieeexplore.ieee.org/author/3708648954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ieeexplore.ieee.org/author/37086859587" TargetMode="External"/><Relationship Id="rId5" Type="http://schemas.openxmlformats.org/officeDocument/2006/relationships/hyperlink" Target="https://ieeexplore.ieee.org/author/37089986243" TargetMode="External"/><Relationship Id="rId4" Type="http://schemas.openxmlformats.org/officeDocument/2006/relationships/hyperlink" Target="https://ieeexplore.ieee.org/author/37089978946"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author/3708685543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ieeexplore.ieee.org/author/37090018048" TargetMode="External"/><Relationship Id="rId5" Type="http://schemas.openxmlformats.org/officeDocument/2006/relationships/hyperlink" Target="https://ieeexplore.ieee.org/author/37087545575" TargetMode="External"/><Relationship Id="rId4" Type="http://schemas.openxmlformats.org/officeDocument/2006/relationships/hyperlink" Target="https://ieeexplore.ieee.org/author/37088600367"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author/37086434342" TargetMode="External"/><Relationship Id="rId7" Type="http://schemas.openxmlformats.org/officeDocument/2006/relationships/hyperlink" Target="https://ieeexplore.ieee.org/author/3708642771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ieeexplore.ieee.org/author/37085904853" TargetMode="External"/><Relationship Id="rId5" Type="http://schemas.openxmlformats.org/officeDocument/2006/relationships/hyperlink" Target="https://ieeexplore.ieee.org/author/38578549000" TargetMode="External"/><Relationship Id="rId4" Type="http://schemas.openxmlformats.org/officeDocument/2006/relationships/hyperlink" Target="https://ieeexplore.ieee.org/author/37598116200"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author/37087350522"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ieeexplore.ieee.org/author/452312451044704" TargetMode="External"/><Relationship Id="rId4" Type="http://schemas.openxmlformats.org/officeDocument/2006/relationships/hyperlink" Target="https://ieeexplore.ieee.org/author/37089352482"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uthor/3709007460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ieeexplore.ieee.org/author/37089364385" TargetMode="External"/><Relationship Id="rId4" Type="http://schemas.openxmlformats.org/officeDocument/2006/relationships/hyperlink" Target="https://ieeexplore.ieee.org/author/37671712900"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610081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ieeexplore.ieee.org/author/37089815503" TargetMode="External"/><Relationship Id="rId4" Type="http://schemas.openxmlformats.org/officeDocument/2006/relationships/hyperlink" Target="https://ieeexplore.ieee.org/author/3708981413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644611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ieeexplore.ieee.org/author/37088228218" TargetMode="External"/><Relationship Id="rId4" Type="http://schemas.openxmlformats.org/officeDocument/2006/relationships/hyperlink" Target="https://ieeexplore.ieee.org/author/3708823305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088652949"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ieeexplore.ieee.org/author/3765636590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9007796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ieeexplore.ieee.org/author/3709007787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spcFirstLastPara="1" wrap="square" lIns="91425" tIns="45700" rIns="91425" bIns="45700" anchor="ctr" anchorCtr="0">
            <a:normAutofit fontScale="92500"/>
          </a:bodyPr>
          <a:lstStyle/>
          <a:p>
            <a:pPr marL="0" marR="0" lvl="0" indent="0" algn="ctr" rtl="0">
              <a:lnSpc>
                <a:spcPct val="90000"/>
              </a:lnSpc>
              <a:spcBef>
                <a:spcPts val="0"/>
              </a:spcBef>
              <a:spcAft>
                <a:spcPts val="0"/>
              </a:spcAft>
              <a:buClr>
                <a:srgbClr val="7030A0"/>
              </a:buClr>
              <a:buSzPct val="100000"/>
              <a:buFont typeface="Verdana"/>
              <a:buNone/>
            </a:pPr>
            <a:r>
              <a:rPr lang="en-US" sz="4000" b="1">
                <a:solidFill>
                  <a:srgbClr val="7030A0"/>
                </a:solidFill>
                <a:latin typeface="Verdana"/>
                <a:ea typeface="Verdana"/>
                <a:cs typeface="Verdana"/>
                <a:sym typeface="Verdana"/>
              </a:rPr>
              <a:t>FACIAL EXPRESSION RECOGNITION</a:t>
            </a:r>
            <a:endParaRPr sz="6000">
              <a:solidFill>
                <a:schemeClr val="dk1"/>
              </a:solidFill>
              <a:latin typeface="Verdana"/>
              <a:ea typeface="Verdana"/>
              <a:cs typeface="Verdana"/>
              <a:sym typeface="Verdana"/>
            </a:endParaRPr>
          </a:p>
          <a:p>
            <a:pPr marL="0" marR="0" lvl="0" indent="0" algn="ctr" rtl="0">
              <a:lnSpc>
                <a:spcPct val="90000"/>
              </a:lnSpc>
              <a:spcBef>
                <a:spcPts val="0"/>
              </a:spcBef>
              <a:spcAft>
                <a:spcPts val="0"/>
              </a:spcAft>
              <a:buClr>
                <a:srgbClr val="7030A0"/>
              </a:buClr>
              <a:buSzPct val="100000"/>
              <a:buFont typeface="Verdana"/>
              <a:buNone/>
            </a:pPr>
            <a:r>
              <a:rPr lang="en-US" sz="4000" b="1">
                <a:solidFill>
                  <a:srgbClr val="7030A0"/>
                </a:solidFill>
                <a:latin typeface="Verdana"/>
                <a:ea typeface="Verdana"/>
                <a:cs typeface="Verdana"/>
                <a:sym typeface="Verdana"/>
              </a:rPr>
              <a:t>FOR HUMAN COMPUTER INTERACTION</a:t>
            </a:r>
            <a:endParaRPr sz="6000">
              <a:solidFill>
                <a:schemeClr val="dk1"/>
              </a:solidFill>
              <a:latin typeface="Verdana"/>
              <a:ea typeface="Verdana"/>
              <a:cs typeface="Verdana"/>
              <a:sym typeface="Verdana"/>
            </a:endParaRPr>
          </a:p>
        </p:txBody>
      </p:sp>
      <p:sp>
        <p:nvSpPr>
          <p:cNvPr id="94" name="Google Shape;94;p1"/>
          <p:cNvSpPr txBox="1"/>
          <p:nvPr/>
        </p:nvSpPr>
        <p:spPr>
          <a:xfrm>
            <a:off x="882678" y="4958868"/>
            <a:ext cx="4658151"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accent2"/>
              </a:buClr>
              <a:buSzPts val="2400"/>
              <a:buFont typeface="Noto Sans Symbols"/>
              <a:buNone/>
            </a:pPr>
            <a:r>
              <a:rPr lang="en-US" sz="2400" b="1" dirty="0">
                <a:solidFill>
                  <a:srgbClr val="FF0000"/>
                </a:solidFill>
                <a:latin typeface="Verdana"/>
                <a:ea typeface="Verdana"/>
                <a:cs typeface="Verdana"/>
                <a:sym typeface="Verdana"/>
              </a:rPr>
              <a:t>Dr. P. Kumar, M.E., Ph.D.,</a:t>
            </a:r>
            <a:endParaRPr lang="en-US" sz="3000" dirty="0">
              <a:solidFill>
                <a:schemeClr val="dk1"/>
              </a:solidFill>
              <a:latin typeface="Verdana"/>
              <a:ea typeface="Verdana"/>
              <a:cs typeface="Verdana"/>
              <a:sym typeface="Verdana"/>
            </a:endParaRPr>
          </a:p>
          <a:p>
            <a:pPr marL="0" marR="0" lvl="0" indent="0" algn="l" rtl="0">
              <a:spcBef>
                <a:spcPts val="0"/>
              </a:spcBef>
              <a:spcAft>
                <a:spcPts val="0"/>
              </a:spcAft>
              <a:buClr>
                <a:schemeClr val="accent2"/>
              </a:buClr>
              <a:buSzPts val="2400"/>
              <a:buFont typeface="Noto Sans Symbols"/>
              <a:buNone/>
            </a:pPr>
            <a:r>
              <a:rPr lang="en-US" sz="2400" b="1" dirty="0">
                <a:solidFill>
                  <a:srgbClr val="FF0000"/>
                </a:solidFill>
                <a:latin typeface="Verdana"/>
                <a:ea typeface="Verdana"/>
                <a:cs typeface="Verdana"/>
                <a:sym typeface="Verdana"/>
              </a:rPr>
              <a:t>Professor and Head</a:t>
            </a:r>
            <a:endParaRPr lang="en-US" sz="1800" dirty="0">
              <a:solidFill>
                <a:schemeClr val="dk1"/>
              </a:solidFill>
              <a:latin typeface="Verdana"/>
              <a:ea typeface="Verdana"/>
              <a:cs typeface="Verdana"/>
              <a:sym typeface="Verdana"/>
            </a:endParaRPr>
          </a:p>
        </p:txBody>
      </p:sp>
      <p:sp>
        <p:nvSpPr>
          <p:cNvPr id="95" name="Google Shape;95;p1"/>
          <p:cNvSpPr txBox="1"/>
          <p:nvPr/>
        </p:nvSpPr>
        <p:spPr>
          <a:xfrm>
            <a:off x="6225981" y="5324270"/>
            <a:ext cx="561072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Pratheepa R – 210701192</a:t>
            </a:r>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Mannuru Shreeya - 210701148</a:t>
            </a:r>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US" sz="2800" b="1">
                <a:solidFill>
                  <a:srgbClr val="002060"/>
                </a:solidFill>
                <a:latin typeface="Verdana"/>
                <a:ea typeface="Verdana"/>
                <a:cs typeface="Verdana"/>
                <a:sym typeface="Verdana"/>
              </a:rPr>
              <a:t>Department of Computer Science and Engineering</a:t>
            </a:r>
            <a:endParaRPr/>
          </a:p>
        </p:txBody>
      </p:sp>
      <p:sp>
        <p:nvSpPr>
          <p:cNvPr id="97" name="Google Shape;97;p1"/>
          <p:cNvSpPr txBox="1"/>
          <p:nvPr/>
        </p:nvSpPr>
        <p:spPr>
          <a:xfrm>
            <a:off x="6225981" y="4864944"/>
            <a:ext cx="44577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accent2"/>
              </a:buClr>
              <a:buSzPts val="2400"/>
              <a:buFont typeface="Noto Sans Symbols"/>
              <a:buNone/>
            </a:pPr>
            <a:r>
              <a:rPr lang="en-US" sz="2400" b="1" dirty="0">
                <a:solidFill>
                  <a:srgbClr val="FF0000"/>
                </a:solidFill>
                <a:latin typeface="Verdana"/>
                <a:ea typeface="Verdana"/>
                <a:cs typeface="Verdana"/>
                <a:sym typeface="Verdana"/>
              </a:rPr>
              <a:t>Team ID: B21A2425C15</a:t>
            </a:r>
            <a:endParaRPr sz="3000" dirty="0">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Unleashing the Transferability Power of Unsupervised Pre-Training for Emotion Recognition in Masked and Unmasked Facial Images</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0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Moreno D’incà</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Cigdem Beyan</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Radoslaw Niewiadomski</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Simone Barattin</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Nicu Sebe</a:t>
            </a:r>
            <a:endParaRPr sz="2000" u="sng">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endParaRPr>
          </a:p>
        </p:txBody>
      </p:sp>
      <p:sp>
        <p:nvSpPr>
          <p:cNvPr id="175" name="Google Shape;175;p10"/>
          <p:cNvSpPr txBox="1">
            <a:spLocks noGrp="1"/>
          </p:cNvSpPr>
          <p:nvPr>
            <p:ph type="body" idx="1"/>
          </p:nvPr>
        </p:nvSpPr>
        <p:spPr>
          <a:xfrm>
            <a:off x="765677" y="1812759"/>
            <a:ext cx="10908631" cy="4297278"/>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latin typeface="Times New Roman"/>
                <a:ea typeface="Times New Roman"/>
                <a:cs typeface="Times New Roman"/>
                <a:sym typeface="Times New Roman"/>
              </a:rPr>
              <a:t>FER faces an enduring challenge, commonly encountered in real-life, of partial occlusions caused by objects such as sunglasses and hands. The proposed Convolutional Autoencoder (AE) is composed of an encoder having three main residual blocks, each featuring three convolutions with a max-pooling operation. The decoder is the transpose version of the encoder employing the same structure that takes as input the latent space from the encoder reconstructing the original image. Following the representation learning, we freeze the AE and use it only to extract features which are used to train a linear classifier. The linear classifier is a Multilayer Perceptron (MLP) composed of two layers trained to perform the classification of positive and negative emotions. The proposed AE was trained for 20 epochs using a combination of Real-World Masked Face (RMFD) and Real-World Masked Face-V2 (RWMFD) datasets and the FER datasets. Following unsupervised pre-training, the MLP was trained for 45 epochs. </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Has tried emotion recognition in images containing partial occlusions</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Has focused only on classifying into positive and negative classes and not discrete emotion classes</a:t>
            </a:r>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176" name="Google Shape;176;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77" name="Google Shape;177;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78" name="Google Shape;178;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rgbClr val="000000"/>
                </a:solidFill>
                <a:latin typeface="Times New Roman"/>
                <a:ea typeface="Times New Roman"/>
                <a:cs typeface="Times New Roman"/>
                <a:sym typeface="Times New Roman"/>
              </a:rPr>
              <a:t>A Novel Facial Expression Intelligent Recognition Method Using Improved Convolutional Neural</a:t>
            </a:r>
            <a:r>
              <a:rPr lang="en-US" sz="2000" b="1">
                <a:solidFill>
                  <a:schemeClr val="dk1"/>
                </a:solidFill>
                <a:latin typeface="Times New Roman"/>
                <a:ea typeface="Times New Roman"/>
                <a:cs typeface="Times New Roman"/>
                <a:sym typeface="Times New Roman"/>
              </a:rPr>
              <a:t> Network </a:t>
            </a:r>
            <a:br>
              <a:rPr lang="en-US" sz="2000" b="1">
                <a:latin typeface="Times New Roman"/>
                <a:ea typeface="Times New Roman"/>
                <a:cs typeface="Times New Roman"/>
                <a:sym typeface="Times New Roman"/>
              </a:rPr>
            </a:br>
            <a:r>
              <a:rPr lang="en-US" sz="2000" u="sng">
                <a:solidFill>
                  <a:schemeClr val="dk1"/>
                </a:solidFill>
                <a:latin typeface="Times New Roman"/>
                <a:ea typeface="Times New Roman"/>
                <a:cs typeface="Times New Roman"/>
                <a:sym typeface="Times New Roman"/>
              </a:rPr>
              <a:t>Min Shi;</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Lijun Xu;</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Xiang Chen</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u="sng">
              <a:solidFill>
                <a:schemeClr val="dk1"/>
              </a:solidFill>
              <a:latin typeface="Times New Roman"/>
              <a:ea typeface="Times New Roman"/>
              <a:cs typeface="Times New Roman"/>
              <a:sym typeface="Times New Roman"/>
            </a:endParaRPr>
          </a:p>
        </p:txBody>
      </p:sp>
      <p:sp>
        <p:nvSpPr>
          <p:cNvPr id="184" name="Google Shape;184;p11"/>
          <p:cNvSpPr txBox="1">
            <a:spLocks noGrp="1"/>
          </p:cNvSpPr>
          <p:nvPr>
            <p:ph type="body" idx="1"/>
          </p:nvPr>
        </p:nvSpPr>
        <p:spPr>
          <a:xfrm>
            <a:off x="645362" y="1712496"/>
            <a:ext cx="10908631" cy="43073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solidFill>
                  <a:srgbClr val="222222"/>
                </a:solidFill>
                <a:latin typeface="Times New Roman"/>
                <a:ea typeface="Times New Roman"/>
                <a:cs typeface="Times New Roman"/>
                <a:sym typeface="Times New Roman"/>
              </a:rPr>
              <a:t>This instance demonstrates the use of the Fuzzy C-Means clustering technique on the Convolutional Neural Network (CNN). The Haar-Like algorithm is used for facial detection. Feature extraction is performed by using a trained Convolutional Neural Network (CNN) model. The retrieved characteristics are provided as input to the Support Vector Machine (SVM) for the purpose of classifying the emotions. The mean square error cost function is used to iteratively optimize the weight parameters until the desired level of accuracy is achieved. </a:t>
            </a:r>
            <a:endParaRPr/>
          </a:p>
          <a:p>
            <a:pPr marL="0" lvl="0" indent="0" algn="just" rtl="0">
              <a:spcBef>
                <a:spcPts val="2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The use of Fuzzy C-Means (FCM) clustering with CNN demonstrates a recognition accuracy of 83.86%, surpassing that of conventional CNN models. In order to get more accurate classification, the Support Vector Machine (SVM) algorithm is used instead of the Softmax function. </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Fuzzy C-Means (FCM) clustering is computationally intensive. </a:t>
            </a:r>
            <a:endParaRPr sz="19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185" name="Google Shape;185;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86" name="Google Shape;186;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87" name="Google Shape;187;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A Novel Web Scraping Approach Using the Additional Information Obtained from Web Pages</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0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Erdinç Uzun</a:t>
            </a:r>
            <a:endParaRPr sz="20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p:txBody>
      </p:sp>
      <p:sp>
        <p:nvSpPr>
          <p:cNvPr id="193" name="Google Shape;193;p12"/>
          <p:cNvSpPr txBox="1">
            <a:spLocks noGrp="1"/>
          </p:cNvSpPr>
          <p:nvPr>
            <p:ph type="body" idx="1"/>
          </p:nvPr>
        </p:nvSpPr>
        <p:spPr>
          <a:xfrm>
            <a:off x="645361" y="1712496"/>
            <a:ext cx="11169315" cy="43073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latin typeface="Times New Roman"/>
                <a:ea typeface="Times New Roman"/>
                <a:cs typeface="Times New Roman"/>
                <a:sym typeface="Times New Roman"/>
              </a:rPr>
              <a:t>Traditional web scraping methods often rely on constructing a Document Object Model (DOM) tree. This method is computationally expensive and time-consuming. The methodology described in the paper revolves around a web scraping approach called "UzunExt," which seeks to improve the efficiency of extracting content from web pages. UzunExt collects three types of additional information to optimize future extractions: starting position, inner tag count and tag repetition. By analyzing the structure of the first few web pages, UzunExt learns the number of inner tags and whether the tag is repetitive. This information is used to enhance the efficiency of future extractions from similar web pages. UzunExt uses string searching techniques to locate the start and end tags of the desired content. By leveraging string-based methods and additional information obtained during crawling, it achieves faster content extraction than traditional methods.</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Experiments showed that UzunExt could be about 60 times faster than the best DOM-based parser. It can be adapted to existing DOM-based algorithms to improve their time efficiency without major modifications.</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Could not deal with webpages that change content dynamically</a:t>
            </a:r>
            <a:endParaRPr/>
          </a:p>
        </p:txBody>
      </p:sp>
      <p:sp>
        <p:nvSpPr>
          <p:cNvPr id="194" name="Google Shape;194;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95" name="Google Shape;19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96" name="Google Shape;19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br>
              <a:rPr lang="en-US" sz="2000" b="1">
                <a:solidFill>
                  <a:srgbClr val="000000"/>
                </a:solidFill>
                <a:latin typeface="Times New Roman"/>
                <a:ea typeface="Times New Roman"/>
                <a:cs typeface="Times New Roman"/>
                <a:sym typeface="Times New Roman"/>
              </a:rPr>
            </a:br>
            <a:r>
              <a:rPr lang="en-US" sz="2000" b="1">
                <a:solidFill>
                  <a:srgbClr val="000000"/>
                </a:solidFill>
                <a:latin typeface="Times New Roman"/>
                <a:ea typeface="Times New Roman"/>
                <a:cs typeface="Times New Roman"/>
                <a:sym typeface="Times New Roman"/>
              </a:rPr>
              <a:t>A Smart Virtual Tutor with Facial Emotion Recognition for Online Learning</a:t>
            </a:r>
            <a:br>
              <a:rPr lang="en-US" sz="2000">
                <a:latin typeface="Times New Roman"/>
                <a:ea typeface="Times New Roman"/>
                <a:cs typeface="Times New Roman"/>
                <a:sym typeface="Times New Roman"/>
              </a:rPr>
            </a:br>
            <a:r>
              <a:rPr lang="en-US" sz="2000" u="sng">
                <a:solidFill>
                  <a:srgbClr val="000000"/>
                </a:solidFill>
                <a:latin typeface="Times New Roman"/>
                <a:ea typeface="Times New Roman"/>
                <a:cs typeface="Times New Roman"/>
                <a:sym typeface="Times New Roman"/>
              </a:rPr>
              <a:t>Geerish Suddul</a:t>
            </a:r>
            <a:r>
              <a:rPr lang="en-US" sz="2000" u="sng">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Chandesh Lillmond;</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Sandhya Armoogum</a:t>
            </a:r>
            <a:endParaRPr/>
          </a:p>
          <a:p>
            <a:pPr marL="0" lvl="0" indent="0" algn="ctr"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02" name="Google Shape;202;p13"/>
          <p:cNvSpPr txBox="1">
            <a:spLocks noGrp="1"/>
          </p:cNvSpPr>
          <p:nvPr>
            <p:ph type="body" idx="1"/>
          </p:nvPr>
        </p:nvSpPr>
        <p:spPr>
          <a:xfrm>
            <a:off x="645362" y="1712496"/>
            <a:ext cx="10908631" cy="43073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solidFill>
                  <a:srgbClr val="222222"/>
                </a:solidFill>
                <a:latin typeface="Times New Roman"/>
                <a:ea typeface="Times New Roman"/>
                <a:cs typeface="Times New Roman"/>
                <a:sym typeface="Times New Roman"/>
              </a:rPr>
              <a:t>In this paper Recurrent Neural Network (RNN) is in the form of Long Short Term Memory Algorithm (LSTM) to predict the most plausible outcome for the query. The query received from the user is loaded into the JSON document and tokenized. Text information is converted into numeric configuration. Keras an open-source library is used for creating the sequential model for deep Convolutional Neural Network (CNN)  which is trained using FER 2013 dataset. OpenCV module is used to convert video into various series of images. Haar Cascade Classifier is used for feature extraction.</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a:t>
            </a:r>
            <a:r>
              <a:rPr lang="en-US" sz="2000">
                <a:solidFill>
                  <a:srgbClr val="222222"/>
                </a:solidFill>
                <a:latin typeface="Times New Roman"/>
                <a:ea typeface="Times New Roman"/>
                <a:cs typeface="Times New Roman"/>
                <a:sym typeface="Times New Roman"/>
              </a:rPr>
              <a:t>Overall Accuracy is around 85.71%. Facial expression accuracy is around 65%. The model is neither overfitting nor underfitting. Less than 200 epochs are required for the model which   considerably reduces the training time.</a:t>
            </a: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a:t>
            </a:r>
            <a:r>
              <a:rPr lang="en-US" sz="2000">
                <a:solidFill>
                  <a:srgbClr val="222222"/>
                </a:solidFill>
                <a:latin typeface="Times New Roman"/>
                <a:ea typeface="Times New Roman"/>
                <a:cs typeface="Times New Roman"/>
                <a:sym typeface="Times New Roman"/>
              </a:rPr>
              <a:t>Relatively low accuracy for expression detection due to environmental factors. Loss is    higher when validation test is done. Only 50% of the expression prediction are accurate.</a:t>
            </a: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203" name="Google Shape;203;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204" name="Google Shape;204;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05" name="Google Shape;205;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latin typeface="Times New Roman"/>
                <a:ea typeface="Times New Roman"/>
                <a:cs typeface="Times New Roman"/>
                <a:sym typeface="Times New Roman"/>
              </a:rPr>
              <a:t>Facial Expression Recognition in Educational Research from the Perspective of Machine Learning: A Systematic Review</a:t>
            </a:r>
            <a:endParaRPr/>
          </a:p>
          <a:p>
            <a:pPr marL="0" lvl="0" indent="0" algn="ctr" rtl="0">
              <a:spcBef>
                <a:spcPts val="0"/>
              </a:spcBef>
              <a:spcAft>
                <a:spcPts val="0"/>
              </a:spcAft>
              <a:buNone/>
            </a:pPr>
            <a:r>
              <a:rPr lang="en-US" sz="20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Bei Fang</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Xian Li</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Guangxin Han</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Juhou He</a:t>
            </a:r>
            <a:endParaRPr sz="2000">
              <a:solidFill>
                <a:schemeClr val="dk1"/>
              </a:solidFill>
              <a:latin typeface="Times New Roman"/>
              <a:ea typeface="Times New Roman"/>
              <a:cs typeface="Times New Roman"/>
              <a:sym typeface="Times New Roman"/>
            </a:endParaRPr>
          </a:p>
        </p:txBody>
      </p:sp>
      <p:sp>
        <p:nvSpPr>
          <p:cNvPr id="211" name="Google Shape;211;p14"/>
          <p:cNvSpPr txBox="1">
            <a:spLocks noGrp="1"/>
          </p:cNvSpPr>
          <p:nvPr>
            <p:ph type="body" idx="1"/>
          </p:nvPr>
        </p:nvSpPr>
        <p:spPr>
          <a:xfrm>
            <a:off x="164099" y="1862891"/>
            <a:ext cx="11419973" cy="4297278"/>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SzPts val="2000"/>
              <a:buNone/>
            </a:pPr>
            <a:r>
              <a:rPr lang="en-US" sz="2000">
                <a:latin typeface="Times New Roman"/>
                <a:ea typeface="Times New Roman"/>
                <a:cs typeface="Times New Roman"/>
                <a:sym typeface="Times New Roman"/>
              </a:rPr>
              <a:t>    Facial expression recognition methods in educational research are categorized into two major categories. The manual labelling-based approach can be divided into self-report methods and observer-annotation methods. The self-report methods simply ask individuals to describe their nature and emotions. Observer annotation is another manual labelling-based method in which the observer labels the subject. The machine learning-based facial expression recognition framework generally consists of three steps: the acquisition of faces, the extraction of facial expression features, and the output of facial expression classification results. Traditional face detectors include the Viola-Jones detector and the histogram of oriented gradient (HOG) detector. The system uses four machine learning algorithms (SVM, KNN, random forest and classification, and regression trees), and the best accuracy rates were obtained using the KNN and SVM algorithms. The transformer has an encoder-decoder architecture with a self-attention mechanism, and each part of the data is weighted differently according to its importance. </a:t>
            </a:r>
            <a:endParaRPr/>
          </a:p>
          <a:p>
            <a:pPr marL="469900" lvl="0" indent="-469900" algn="just" rtl="0">
              <a:spcBef>
                <a:spcPts val="400"/>
              </a:spcBef>
              <a:spcAft>
                <a:spcPts val="0"/>
              </a:spcAft>
              <a:buSzPts val="2000"/>
              <a:buNone/>
            </a:pPr>
            <a:r>
              <a:rPr lang="en-US" sz="2000">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Gives an overview about all the kinds of algorithms used for facial expression recognition</a:t>
            </a:r>
            <a:endParaRPr/>
          </a:p>
          <a:p>
            <a:pPr marL="469900" lvl="0" indent="-469900" algn="just" rtl="0">
              <a:spcBef>
                <a:spcPts val="400"/>
              </a:spcBef>
              <a:spcAft>
                <a:spcPts val="0"/>
              </a:spcAft>
              <a:buSzPts val="2000"/>
              <a:buNone/>
            </a:pPr>
            <a:r>
              <a:rPr lang="en-US" sz="2000">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The main problems lie in the face occlusion and pose problems in uncontrolled environments.</a:t>
            </a:r>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212" name="Google Shape;212;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213" name="Google Shape;213;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14" name="Google Shape;214;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rgbClr val="000000"/>
                </a:solidFill>
                <a:latin typeface="Times New Roman"/>
                <a:ea typeface="Times New Roman"/>
                <a:cs typeface="Times New Roman"/>
                <a:sym typeface="Times New Roman"/>
              </a:rPr>
              <a:t>Classifying Emotions and Engagement in Online Learning Based on a Single Facial Expression Recognition Neural</a:t>
            </a:r>
            <a:r>
              <a:rPr lang="en-US" sz="2000" b="1">
                <a:solidFill>
                  <a:schemeClr val="dk1"/>
                </a:solidFill>
                <a:latin typeface="Times New Roman"/>
                <a:ea typeface="Times New Roman"/>
                <a:cs typeface="Times New Roman"/>
                <a:sym typeface="Times New Roman"/>
              </a:rPr>
              <a:t> Network</a:t>
            </a:r>
            <a:br>
              <a:rPr lang="en-US" sz="2400" b="1">
                <a:latin typeface="Times New Roman"/>
                <a:ea typeface="Times New Roman"/>
                <a:cs typeface="Times New Roman"/>
                <a:sym typeface="Times New Roman"/>
              </a:rPr>
            </a:br>
            <a:r>
              <a:rPr lang="en-US" sz="2000" u="sng">
                <a:solidFill>
                  <a:schemeClr val="dk1"/>
                </a:solidFill>
                <a:latin typeface="Times New Roman"/>
                <a:ea typeface="Times New Roman"/>
                <a:cs typeface="Times New Roman"/>
                <a:sym typeface="Times New Roman"/>
              </a:rPr>
              <a:t>Andrey V. Savchenko;</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Lyudmila V. Savchenko;</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Ilya Makarov</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u="sng">
              <a:solidFill>
                <a:schemeClr val="dk1"/>
              </a:solidFill>
              <a:latin typeface="Times New Roman"/>
              <a:ea typeface="Times New Roman"/>
              <a:cs typeface="Times New Roman"/>
              <a:sym typeface="Times New Roman"/>
            </a:endParaRPr>
          </a:p>
        </p:txBody>
      </p:sp>
      <p:sp>
        <p:nvSpPr>
          <p:cNvPr id="220" name="Google Shape;220;p15"/>
          <p:cNvSpPr txBox="1">
            <a:spLocks noGrp="1"/>
          </p:cNvSpPr>
          <p:nvPr>
            <p:ph type="body" idx="1"/>
          </p:nvPr>
        </p:nvSpPr>
        <p:spPr>
          <a:xfrm>
            <a:off x="645362" y="1712496"/>
            <a:ext cx="10908631" cy="43073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dirty="0">
                <a:solidFill>
                  <a:srgbClr val="222222"/>
                </a:solidFill>
                <a:latin typeface="Times New Roman"/>
                <a:ea typeface="Times New Roman"/>
                <a:cs typeface="Times New Roman"/>
                <a:sym typeface="Times New Roman"/>
              </a:rPr>
              <a:t>In this instance, we use video stills of faces to train a lightweight CNN model for face recognition. Several light weight architectures were trained for facial processing , such as </a:t>
            </a:r>
            <a:r>
              <a:rPr lang="en-US" sz="2000" dirty="0" err="1">
                <a:solidFill>
                  <a:srgbClr val="222222"/>
                </a:solidFill>
                <a:latin typeface="Times New Roman"/>
                <a:ea typeface="Times New Roman"/>
                <a:cs typeface="Times New Roman"/>
                <a:sym typeface="Times New Roman"/>
              </a:rPr>
              <a:t>MobileNet</a:t>
            </a:r>
            <a:r>
              <a:rPr lang="en-US" sz="2000" dirty="0">
                <a:solidFill>
                  <a:srgbClr val="222222"/>
                </a:solidFill>
                <a:latin typeface="Times New Roman"/>
                <a:ea typeface="Times New Roman"/>
                <a:cs typeface="Times New Roman"/>
                <a:sym typeface="Times New Roman"/>
              </a:rPr>
              <a:t> v1, EfficientNet-B0, EfficientNet-B2.  Two steps in their training process are pre-training for face recognition and fine-tuning for emotion categorization. The </a:t>
            </a:r>
            <a:r>
              <a:rPr lang="en-US" sz="2000" dirty="0" err="1">
                <a:solidFill>
                  <a:srgbClr val="222222"/>
                </a:solidFill>
                <a:latin typeface="Times New Roman"/>
                <a:ea typeface="Times New Roman"/>
                <a:cs typeface="Times New Roman"/>
                <a:sym typeface="Times New Roman"/>
              </a:rPr>
              <a:t>FFmpeg</a:t>
            </a:r>
            <a:r>
              <a:rPr lang="en-US" sz="2000" dirty="0">
                <a:solidFill>
                  <a:srgbClr val="222222"/>
                </a:solidFill>
                <a:latin typeface="Times New Roman"/>
                <a:ea typeface="Times New Roman"/>
                <a:cs typeface="Times New Roman"/>
                <a:sym typeface="Times New Roman"/>
              </a:rPr>
              <a:t> utility was implemented to extract the frame pictures from the video. The models are trained to categorize emotions using the </a:t>
            </a:r>
            <a:r>
              <a:rPr lang="en-US" sz="2000" dirty="0" err="1">
                <a:solidFill>
                  <a:srgbClr val="222222"/>
                </a:solidFill>
                <a:latin typeface="Times New Roman"/>
                <a:ea typeface="Times New Roman"/>
                <a:cs typeface="Times New Roman"/>
                <a:sym typeface="Times New Roman"/>
              </a:rPr>
              <a:t>AffectNet</a:t>
            </a:r>
            <a:r>
              <a:rPr lang="en-US" sz="2000" dirty="0">
                <a:solidFill>
                  <a:srgbClr val="222222"/>
                </a:solidFill>
                <a:latin typeface="Times New Roman"/>
                <a:ea typeface="Times New Roman"/>
                <a:cs typeface="Times New Roman"/>
                <a:sym typeface="Times New Roman"/>
              </a:rPr>
              <a:t> dataset and VGAF dataset. On average, the more advanced EfficientNet-B2 model is more accurate.</a:t>
            </a:r>
            <a:endParaRPr dirty="0"/>
          </a:p>
          <a:p>
            <a:pPr marL="0" lvl="0" indent="0" algn="just" rtl="0">
              <a:spcBef>
                <a:spcPts val="20"/>
              </a:spcBef>
              <a:spcAft>
                <a:spcPts val="0"/>
              </a:spcAft>
              <a:buSzPts val="2000"/>
              <a:buNone/>
            </a:pPr>
            <a:r>
              <a:rPr lang="en-US" sz="2000" b="1" dirty="0">
                <a:latin typeface="Times New Roman"/>
                <a:ea typeface="Times New Roman"/>
                <a:cs typeface="Times New Roman"/>
                <a:sym typeface="Times New Roman"/>
              </a:rPr>
              <a:t>Pros:</a:t>
            </a:r>
            <a:r>
              <a:rPr lang="en-US" sz="2000" dirty="0">
                <a:latin typeface="Times New Roman"/>
                <a:ea typeface="Times New Roman"/>
                <a:cs typeface="Times New Roman"/>
                <a:sym typeface="Times New Roman"/>
              </a:rPr>
              <a:t> </a:t>
            </a:r>
            <a:r>
              <a:rPr lang="en-US" sz="2000" dirty="0">
                <a:solidFill>
                  <a:srgbClr val="222222"/>
                </a:solidFill>
                <a:latin typeface="Times New Roman"/>
                <a:ea typeface="Times New Roman"/>
                <a:cs typeface="Times New Roman"/>
                <a:sym typeface="Times New Roman"/>
              </a:rPr>
              <a:t>A set of lightweight neural models trained with resilient alterations is the basis of the suggested process. Various datasets may make use of the suggested emotional traits to achieve accurate emotion identification. When it comes to recognizing emotions in static photos, the suggested CNN model performs better than the findings of the individual models. </a:t>
            </a:r>
            <a:endParaRPr sz="2000" dirty="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r>
              <a:rPr lang="en-US" sz="2000" b="1" dirty="0">
                <a:latin typeface="Times New Roman"/>
                <a:ea typeface="Times New Roman"/>
                <a:cs typeface="Times New Roman"/>
                <a:sym typeface="Times New Roman"/>
              </a:rPr>
              <a:t>Cons:</a:t>
            </a:r>
            <a:r>
              <a:rPr lang="en-US" sz="2000" dirty="0">
                <a:latin typeface="Times New Roman"/>
                <a:ea typeface="Times New Roman"/>
                <a:cs typeface="Times New Roman"/>
                <a:sym typeface="Times New Roman"/>
              </a:rPr>
              <a:t> </a:t>
            </a:r>
            <a:r>
              <a:rPr lang="en-US" sz="2000" dirty="0">
                <a:solidFill>
                  <a:srgbClr val="222222"/>
                </a:solidFill>
                <a:latin typeface="Times New Roman"/>
                <a:ea typeface="Times New Roman"/>
                <a:cs typeface="Times New Roman"/>
                <a:sym typeface="Times New Roman"/>
              </a:rPr>
              <a:t>Students' emotion recognition cannot be supported by any publicly accessible datasets. Over a certain threshold, low-resolution facial expressions are disregarded. Improving the quality of the interaction engine, which is constrained owing to the small training set, requires more video data.</a:t>
            </a:r>
            <a:r>
              <a:rPr lang="en-US" sz="1200" dirty="0">
                <a:solidFill>
                  <a:srgbClr val="222222"/>
                </a:solidFill>
                <a:latin typeface="Arial"/>
                <a:ea typeface="Arial"/>
                <a:cs typeface="Arial"/>
                <a:sym typeface="Arial"/>
              </a:rPr>
              <a:t> </a:t>
            </a:r>
            <a:endParaRPr lang="en-US" dirty="0"/>
          </a:p>
          <a:p>
            <a:pPr marL="0" lvl="0" indent="0" algn="just" rtl="0">
              <a:spcBef>
                <a:spcPts val="400"/>
              </a:spcBef>
              <a:spcAft>
                <a:spcPts val="0"/>
              </a:spcAft>
              <a:buSzPts val="2000"/>
              <a:buNone/>
            </a:pPr>
            <a:endParaRPr sz="2000" dirty="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dirty="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dirty="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dirty="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dirty="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dirty="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dirty="0">
              <a:latin typeface="Times New Roman"/>
              <a:ea typeface="Times New Roman"/>
              <a:cs typeface="Times New Roman"/>
              <a:sym typeface="Times New Roman"/>
            </a:endParaRPr>
          </a:p>
        </p:txBody>
      </p:sp>
      <p:sp>
        <p:nvSpPr>
          <p:cNvPr id="221" name="Google Shape;221;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222" name="Google Shape;222;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23" name="Google Shape;223;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Analysis of Facial Expressions to Estimate the Level of Engagement in Online Lectures</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0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Renjun Miao</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Haruka Kato</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Yasuhiro Hatori</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Yoshiyuki Sato</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Satoshi Shioiri</a:t>
            </a:r>
            <a:endParaRPr sz="2000" u="sng">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endParaRPr>
          </a:p>
        </p:txBody>
      </p:sp>
      <p:sp>
        <p:nvSpPr>
          <p:cNvPr id="229" name="Google Shape;229;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latin typeface="Times New Roman"/>
                <a:ea typeface="Times New Roman"/>
                <a:cs typeface="Times New Roman"/>
                <a:sym typeface="Times New Roman"/>
              </a:rPr>
              <a:t>Understanding students’ engagement levels while studying is important for improving learning outcomes. Participants were instructed to watch a series of nine video lectures and were instructed to press a key when they noticed an auditory target. The average loudness of the lecturer’s voice was 70 db, and that of the white noise was 0.66 db. Participants’ faces were recorded while watching lecture videos, and their facial features were analyzed after the experiment. Increased nose wrinkling was associated with deviation of attention from the lecture. More depression of the lip corner, more frequent blinking, and more tightening of the eyelids are expected when a person pays more attention to lectures. It is revealed that facial expressions can be used to predict learners’ level of attention. Facial features captured by a video camera can predict reaction times (RTs), which are assumed to be indicative of attentional states.</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Gives the action units associated with analysing level of attention</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Physiological relationship between facial expressions and engagement can be explored more.</a:t>
            </a:r>
            <a:endParaRPr/>
          </a:p>
        </p:txBody>
      </p:sp>
      <p:sp>
        <p:nvSpPr>
          <p:cNvPr id="230" name="Google Shape;230;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231" name="Google Shape;231;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32" name="Google Shape;232;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rgbClr val="000000"/>
                </a:solidFill>
                <a:latin typeface="Times New Roman"/>
                <a:ea typeface="Times New Roman"/>
                <a:cs typeface="Times New Roman"/>
                <a:sym typeface="Times New Roman"/>
              </a:rPr>
              <a:t>Easier Web Navigation Using Intent Classification, Web Scraping and NLP Approaches</a:t>
            </a:r>
            <a:br>
              <a:rPr lang="en-US" sz="2400" b="1">
                <a:latin typeface="Times New Roman"/>
                <a:ea typeface="Times New Roman"/>
                <a:cs typeface="Times New Roman"/>
                <a:sym typeface="Times New Roman"/>
              </a:rPr>
            </a:br>
            <a:r>
              <a:rPr lang="en-US" sz="2000" u="sng">
                <a:solidFill>
                  <a:srgbClr val="000000"/>
                </a:solidFill>
                <a:latin typeface="Times New Roman"/>
                <a:ea typeface="Times New Roman"/>
                <a:cs typeface="Times New Roman"/>
                <a:sym typeface="Times New Roman"/>
              </a:rPr>
              <a:t>Rishabh Bhargava;</a:t>
            </a:r>
            <a:r>
              <a:rPr lang="en-US" sz="2000">
                <a:solidFill>
                  <a:srgbClr val="000000"/>
                </a:solidFill>
                <a:latin typeface="Times New Roman"/>
                <a:ea typeface="Times New Roman"/>
                <a:cs typeface="Times New Roman"/>
                <a:sym typeface="Times New Roman"/>
              </a:rPr>
              <a:t> </a:t>
            </a:r>
            <a:r>
              <a:rPr lang="en-US" sz="2000" u="sng">
                <a:solidFill>
                  <a:srgbClr val="000000"/>
                </a:solidFill>
                <a:latin typeface="Times New Roman"/>
                <a:ea typeface="Times New Roman"/>
                <a:cs typeface="Times New Roman"/>
                <a:sym typeface="Times New Roman"/>
              </a:rPr>
              <a:t>Russel Lobo;</a:t>
            </a:r>
            <a:r>
              <a:rPr lang="en-US" sz="2000">
                <a:solidFill>
                  <a:srgbClr val="000000"/>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Rushabh Shah;</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Nishank Shah;</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Sindhu Nair</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u="sng">
              <a:solidFill>
                <a:schemeClr val="dk1"/>
              </a:solidFill>
              <a:latin typeface="Times New Roman"/>
              <a:ea typeface="Times New Roman"/>
              <a:cs typeface="Times New Roman"/>
              <a:sym typeface="Times New Roman"/>
            </a:endParaRPr>
          </a:p>
        </p:txBody>
      </p:sp>
      <p:sp>
        <p:nvSpPr>
          <p:cNvPr id="238" name="Google Shape;238;p17"/>
          <p:cNvSpPr txBox="1">
            <a:spLocks noGrp="1"/>
          </p:cNvSpPr>
          <p:nvPr>
            <p:ph type="body" idx="1"/>
          </p:nvPr>
        </p:nvSpPr>
        <p:spPr>
          <a:xfrm>
            <a:off x="645362" y="1712496"/>
            <a:ext cx="10908631" cy="43073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solidFill>
                  <a:srgbClr val="222222"/>
                </a:solidFill>
                <a:latin typeface="Times New Roman"/>
                <a:ea typeface="Times New Roman"/>
                <a:cs typeface="Times New Roman"/>
                <a:sym typeface="Times New Roman"/>
              </a:rPr>
              <a:t>The Naive Bayes classification model is used in this research because of its effectiveness. The model processes the question it receives by using segment embedding and token embedding. BERT, a pre-trained model, is fine-tuned to respond to user requests using incoming information. Moreover, a text summarizer model is used to augment the user's understanding of the terms. Scraping requires the use of BeautifulSoup (BS4) and Selenium Web Driver. Subsequently, the extracted data is sent to the BERT model to organize it into a cohesive phrase, facilitating readability for the user.</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The intent classification model attains an accuracy of around 97%. The latency in responding to a question is minimal. The system can handle a wide range of web queries and adapt to various websites without needing constant retraining, making it versatile for different domains.</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a:t>
            </a:r>
            <a:r>
              <a:rPr lang="en-US" sz="1900">
                <a:solidFill>
                  <a:srgbClr val="000000"/>
                </a:solidFill>
                <a:latin typeface="Times New Roman"/>
                <a:ea typeface="Times New Roman"/>
                <a:cs typeface="Times New Roman"/>
                <a:sym typeface="Times New Roman"/>
              </a:rPr>
              <a:t>This is only relevant to certain sectors of websites that focus on selling products. The BERT and Summarizer models have a limit of 512 tokens. Websites that frequently change their structure may still pose challenges, requiring regular updates and maintenance of the scraping scripts.</a:t>
            </a:r>
            <a:endParaRPr sz="19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239" name="Google Shape;239;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240" name="Google Shape;240;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41" name="Google Shape;241;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Facial Expression Recognition Using Hierarchical Features with Three-Channel Convolutional Neural Network</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0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Ying He</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Yanxia Zhang</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Shuxin Chen</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Yu Hu</a:t>
            </a:r>
            <a:endParaRPr sz="2000" u="sng">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endParaRPr>
          </a:p>
        </p:txBody>
      </p:sp>
      <p:sp>
        <p:nvSpPr>
          <p:cNvPr id="247" name="Google Shape;247;p1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1" indent="0" algn="just" rtl="0">
              <a:spcBef>
                <a:spcPts val="0"/>
              </a:spcBef>
              <a:spcAft>
                <a:spcPts val="0"/>
              </a:spcAft>
              <a:buSzPts val="2000"/>
              <a:buNone/>
            </a:pPr>
            <a:r>
              <a:rPr lang="en-US" sz="2000">
                <a:latin typeface="Times New Roman"/>
                <a:ea typeface="Times New Roman"/>
                <a:cs typeface="Times New Roman"/>
                <a:sym typeface="Times New Roman"/>
              </a:rPr>
              <a:t>The primary goal is to improve the feature extraction and recognition accuracy of facial expressions using a CNN model. The paper introduces a multi-layer feature recognition algorithm using a three-channel convolutional neural network (HFT-CNN). The first channel trains on the entire facial image to capture overall muscle movements. The second channel focuses on the eyes and eyebrows region to extract features related to these areas. The third channel concentrates on the mouth region, extracting features from this part of the face. Random horizontal flipping and brightness adjustment were data augmentation techniques applied. CK+ and JAFFE were the datasets used. The softmax layer finalizes the classification by assigning the facial expression to one of the seven predefined categories (anger, disgust, fear, happiness, sadness, surprise and neutral) based on the highest probability. The model has achieved an average recognition rate of 94.1% on the JAFFE dataset and 98% on CK+ dataset. </a:t>
            </a:r>
            <a:endParaRPr/>
          </a:p>
          <a:p>
            <a:pPr marL="0" lvl="1" indent="0" algn="just" rtl="0">
              <a:spcBef>
                <a:spcPts val="40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The model demonstrates superior recongition rates compared to traditional CNNs.</a:t>
            </a:r>
            <a:endParaRPr/>
          </a:p>
          <a:p>
            <a:pPr marL="0" lvl="1"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Less efficient due to the complex structure.</a:t>
            </a:r>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248" name="Google Shape;24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249" name="Google Shape;24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50" name="Google Shape;25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rgbClr val="000000"/>
                </a:solidFill>
                <a:latin typeface="Times New Roman"/>
                <a:ea typeface="Times New Roman"/>
                <a:cs typeface="Times New Roman"/>
                <a:sym typeface="Times New Roman"/>
              </a:rPr>
              <a:t>CNN learning strategy for recognizing facial expressions</a:t>
            </a:r>
            <a:br>
              <a:rPr lang="en-US" sz="2000" u="sng">
                <a:solidFill>
                  <a:srgbClr val="000000"/>
                </a:solidFill>
                <a:latin typeface="Times New Roman"/>
                <a:ea typeface="Times New Roman"/>
                <a:cs typeface="Times New Roman"/>
                <a:sym typeface="Times New Roman"/>
              </a:rPr>
            </a:br>
            <a:r>
              <a:rPr lang="en-US" sz="2000" u="sng">
                <a:latin typeface="Times New Roman"/>
                <a:ea typeface="Times New Roman"/>
                <a:cs typeface="Times New Roman"/>
                <a:sym typeface="Times New Roman"/>
              </a:rPr>
              <a:t>Dong-Hwan Lee;</a:t>
            </a:r>
            <a:r>
              <a:rPr lang="en-US" sz="2000">
                <a:latin typeface="Times New Roman"/>
                <a:ea typeface="Times New Roman"/>
                <a:cs typeface="Times New Roman"/>
                <a:sym typeface="Times New Roman"/>
              </a:rPr>
              <a:t> </a:t>
            </a:r>
            <a:r>
              <a:rPr lang="en-US" sz="2000" u="sng">
                <a:latin typeface="Times New Roman"/>
                <a:ea typeface="Times New Roman"/>
                <a:cs typeface="Times New Roman"/>
                <a:sym typeface="Times New Roman"/>
              </a:rPr>
              <a:t>Jang-Hee Yoo</a:t>
            </a:r>
            <a:endParaRPr sz="2000">
              <a:latin typeface="Times New Roman"/>
              <a:ea typeface="Times New Roman"/>
              <a:cs typeface="Times New Roman"/>
              <a:sym typeface="Times New Roman"/>
            </a:endParaRPr>
          </a:p>
          <a:p>
            <a:pPr marL="0" lvl="0" indent="0" algn="ctr" rtl="0">
              <a:spcBef>
                <a:spcPts val="0"/>
              </a:spcBef>
              <a:spcAft>
                <a:spcPts val="0"/>
              </a:spcAft>
              <a:buNone/>
            </a:pPr>
            <a:endParaRPr sz="2000" u="sng">
              <a:solidFill>
                <a:schemeClr val="dk1"/>
              </a:solidFill>
              <a:latin typeface="Times New Roman"/>
              <a:ea typeface="Times New Roman"/>
              <a:cs typeface="Times New Roman"/>
              <a:sym typeface="Times New Roman"/>
            </a:endParaRPr>
          </a:p>
        </p:txBody>
      </p:sp>
      <p:sp>
        <p:nvSpPr>
          <p:cNvPr id="256" name="Google Shape;256;p19"/>
          <p:cNvSpPr txBox="1">
            <a:spLocks noGrp="1"/>
          </p:cNvSpPr>
          <p:nvPr>
            <p:ph type="body" idx="1"/>
          </p:nvPr>
        </p:nvSpPr>
        <p:spPr>
          <a:xfrm>
            <a:off x="645362" y="1712496"/>
            <a:ext cx="10908631" cy="43073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solidFill>
                  <a:srgbClr val="222222"/>
                </a:solidFill>
                <a:latin typeface="Times New Roman"/>
                <a:ea typeface="Times New Roman"/>
                <a:cs typeface="Times New Roman"/>
                <a:sym typeface="Times New Roman"/>
              </a:rPr>
              <a:t>This work introduces a divide and conquer convolutional neural network (CNN) learning approach to enhance the accuracy of facial expression recognition (FER). Face regions are identified, focussed, and normalized to the necessary dimensions. Pre-trained on ImageNet, a ResNet-18 model is adjusted to better accommodate modifications, such as lowering filter sizes and extracting more relevant information from face photos. In order to identify similar facial expressions with high confusion rates, the confusion matrix of the first predictions of the CNN models is analyzed. Facial expressions are classified as subproblems until the model can precisely distinguish between them.</a:t>
            </a:r>
            <a:endParaRPr/>
          </a:p>
          <a:p>
            <a:pPr marL="0" lvl="0" indent="0" algn="just" rtl="0">
              <a:spcBef>
                <a:spcPts val="2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Improved classification accuracy on various datasets by addressing the issue of variability in facial expressions. By breaking down into sub problems the model achieves better generalization with data collected under different conditions. </a:t>
            </a:r>
            <a:endParaRPr sz="1200">
              <a:solidFill>
                <a:srgbClr val="000000"/>
              </a:solidFill>
              <a:latin typeface="Arial"/>
              <a:ea typeface="Arial"/>
              <a:cs typeface="Arial"/>
              <a:sym typeface="Arial"/>
            </a:endParaRPr>
          </a:p>
          <a:p>
            <a:pPr marL="0" lvl="0" indent="0" algn="just" rtl="0">
              <a:spcBef>
                <a:spcPts val="2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Increase in computational complexity as it involves retraining the CNN model. Poor grouping can lead to suboptimal performance. May require manual intervention. </a:t>
            </a:r>
            <a:endParaRPr/>
          </a:p>
          <a:p>
            <a:pPr marL="0" lvl="0" indent="0" algn="just" rtl="0">
              <a:spcBef>
                <a:spcPts val="600"/>
              </a:spcBef>
              <a:spcAft>
                <a:spcPts val="0"/>
              </a:spcAft>
              <a:buSzPts val="3000"/>
              <a:buNone/>
            </a:pPr>
            <a:br>
              <a:rPr lang="en-US"/>
            </a:br>
            <a:endParaRPr/>
          </a:p>
          <a:p>
            <a:pPr marL="0" lvl="0" indent="0" algn="just" rtl="0">
              <a:spcBef>
                <a:spcPts val="400"/>
              </a:spcBef>
              <a:spcAft>
                <a:spcPts val="0"/>
              </a:spcAft>
              <a:buSzPts val="2000"/>
              <a:buNone/>
            </a:pPr>
            <a:endParaRPr sz="20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257" name="Google Shape;257;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258" name="Google Shape;258;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59" name="Google Shape;259;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Introduction</a:t>
            </a:r>
            <a:endParaRPr sz="2800"/>
          </a:p>
        </p:txBody>
      </p:sp>
      <p:sp>
        <p:nvSpPr>
          <p:cNvPr id="103" name="Google Shape;103;p2"/>
          <p:cNvSpPr txBox="1">
            <a:spLocks noGrp="1"/>
          </p:cNvSpPr>
          <p:nvPr>
            <p:ph type="body" idx="1"/>
          </p:nvPr>
        </p:nvSpPr>
        <p:spPr>
          <a:xfrm>
            <a:off x="434809" y="1862889"/>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SzPts val="2400"/>
              <a:buNone/>
            </a:pPr>
            <a:r>
              <a:rPr lang="en-US" sz="2400">
                <a:latin typeface="Times New Roman"/>
                <a:ea typeface="Times New Roman"/>
                <a:cs typeface="Times New Roman"/>
                <a:sym typeface="Times New Roman"/>
              </a:rPr>
              <a:t>      Facial expressions are very important in understanding one's state of mind. We aim to incorporate this notion in our application in order to provide a rich user experience. This project aims to deliver a learning assistant, which gathers information about any concept that the user wants to learn, and also provides a modified response by comprehending the facial expression of the user. The information required by the user  is gathered using a matching algorithm based on the common words in the user query and the titles from the information source. The application continuously monitors the facial expressions of the user and dynamically adjusts the further responses based on the state of mind of the user. This improves the learning experience for the user by providing personalized responses in real-time.</a:t>
            </a:r>
            <a:endParaRPr>
              <a:latin typeface="Times New Roman"/>
              <a:ea typeface="Times New Roman"/>
              <a:cs typeface="Times New Roman"/>
              <a:sym typeface="Times New Roman"/>
            </a:endParaRPr>
          </a:p>
          <a:p>
            <a:pPr marL="0" lvl="0" indent="0" algn="just" rtl="0">
              <a:spcBef>
                <a:spcPts val="600"/>
              </a:spcBef>
              <a:spcAft>
                <a:spcPts val="0"/>
              </a:spcAft>
              <a:buSzPts val="3000"/>
              <a:buNone/>
            </a:pPr>
            <a:br>
              <a:rPr lang="en-US"/>
            </a:br>
            <a:endParaRPr>
              <a:latin typeface="Times New Roman"/>
              <a:ea typeface="Times New Roman"/>
              <a:cs typeface="Times New Roman"/>
              <a:sym typeface="Times New Roman"/>
            </a:endParaRPr>
          </a:p>
        </p:txBody>
      </p:sp>
      <p:sp>
        <p:nvSpPr>
          <p:cNvPr id="104" name="Google Shape;104;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05" name="Google Shape;105;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06" name="Google Shape;106;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Facial Expression Recognition Using Frequency Neural Network</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14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Yan Tang</a:t>
            </a:r>
            <a:r>
              <a:rPr lang="en-US" sz="1400">
                <a:solidFill>
                  <a:schemeClr val="dk1"/>
                </a:solidFill>
                <a:latin typeface="Times New Roman"/>
                <a:ea typeface="Times New Roman"/>
                <a:cs typeface="Times New Roman"/>
                <a:sym typeface="Times New Roman"/>
              </a:rPr>
              <a:t>; </a:t>
            </a:r>
            <a:r>
              <a:rPr lang="en-US" sz="14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Xingming Zhang</a:t>
            </a:r>
            <a:r>
              <a:rPr lang="en-US" sz="1400">
                <a:solidFill>
                  <a:schemeClr val="dk1"/>
                </a:solidFill>
                <a:latin typeface="Times New Roman"/>
                <a:ea typeface="Times New Roman"/>
                <a:cs typeface="Times New Roman"/>
                <a:sym typeface="Times New Roman"/>
              </a:rPr>
              <a:t>; </a:t>
            </a:r>
            <a:r>
              <a:rPr lang="en-US" sz="14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Xiping Hu</a:t>
            </a:r>
            <a:r>
              <a:rPr lang="en-US" sz="1400">
                <a:solidFill>
                  <a:schemeClr val="dk1"/>
                </a:solidFill>
                <a:latin typeface="Times New Roman"/>
                <a:ea typeface="Times New Roman"/>
                <a:cs typeface="Times New Roman"/>
                <a:sym typeface="Times New Roman"/>
              </a:rPr>
              <a:t>; </a:t>
            </a:r>
            <a:r>
              <a:rPr lang="en-US" sz="1400" u="sng">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Siqi Wang</a:t>
            </a:r>
            <a:r>
              <a:rPr lang="en-US" sz="1400">
                <a:solidFill>
                  <a:schemeClr val="dk1"/>
                </a:solidFill>
                <a:latin typeface="Times New Roman"/>
                <a:ea typeface="Times New Roman"/>
                <a:cs typeface="Times New Roman"/>
                <a:sym typeface="Times New Roman"/>
              </a:rPr>
              <a:t>; </a:t>
            </a:r>
            <a:r>
              <a:rPr lang="en-US" sz="1400" u="sng">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Haoxiang Wang</a:t>
            </a:r>
            <a:endParaRPr u="sng">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endParaRPr>
          </a:p>
        </p:txBody>
      </p:sp>
      <p:sp>
        <p:nvSpPr>
          <p:cNvPr id="265" name="Google Shape;265;p20"/>
          <p:cNvSpPr txBox="1">
            <a:spLocks noGrp="1"/>
          </p:cNvSpPr>
          <p:nvPr>
            <p:ph type="body" idx="1"/>
          </p:nvPr>
        </p:nvSpPr>
        <p:spPr>
          <a:xfrm>
            <a:off x="274388" y="1712496"/>
            <a:ext cx="11269578" cy="4297278"/>
          </a:xfrm>
          <a:prstGeom prst="rect">
            <a:avLst/>
          </a:prstGeom>
          <a:noFill/>
          <a:ln>
            <a:noFill/>
          </a:ln>
        </p:spPr>
        <p:txBody>
          <a:bodyPr spcFirstLastPara="1" wrap="square" lIns="91425" tIns="45700" rIns="91425" bIns="45700" anchor="t" anchorCtr="0">
            <a:noAutofit/>
          </a:bodyPr>
          <a:lstStyle/>
          <a:p>
            <a:pPr marL="471805" lvl="1" indent="0" algn="just" rtl="0">
              <a:spcBef>
                <a:spcPts val="0"/>
              </a:spcBef>
              <a:spcAft>
                <a:spcPts val="0"/>
              </a:spcAft>
              <a:buSzPts val="2000"/>
              <a:buNone/>
            </a:pPr>
            <a:r>
              <a:rPr lang="en-US" sz="2000">
                <a:latin typeface="Times New Roman"/>
                <a:ea typeface="Times New Roman"/>
                <a:cs typeface="Times New Roman"/>
                <a:sym typeface="Times New Roman"/>
              </a:rPr>
              <a:t>This model leverages the advantages of processing images in the frequency domain, which includes efficient computation and the elimination of spatial redundancy. The images are then converted to the frequency domain using the Discrete Cosine Transform (DCT). The DCT focuses on concentrating energy in the upper-left corner of the image, capturing the low-frequency components which contain critical information about the image. Learnable Multiplication Kernel (LMK) is trainable and works by multiplying input feature maps element-wise to produce new feature maps. A summarization layer reducing the dimensionality of the data while preserving essential information. The model is designed to perform feature learning specifically on the upper-left DCT coefficients, which are known to contain most of the image’s critical information. The model has achieved an accuracy of 98.97% on the CK+ dataset. </a:t>
            </a:r>
            <a:endParaRPr/>
          </a:p>
          <a:p>
            <a:pPr marL="471805" lvl="1" indent="0" algn="just" rtl="0">
              <a:spcBef>
                <a:spcPts val="40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The FreNet models are designed to be lightweight, meaning they require fewer parameters and computational resources compared to traditional deep learning models, without sacrificing performance. </a:t>
            </a:r>
            <a:endParaRPr sz="2000" b="1">
              <a:latin typeface="Times New Roman"/>
              <a:ea typeface="Times New Roman"/>
              <a:cs typeface="Times New Roman"/>
              <a:sym typeface="Times New Roman"/>
            </a:endParaRPr>
          </a:p>
          <a:p>
            <a:pPr marL="471805" lvl="1"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Prone to overfitting due to the smaller size of CK+ dataset</a:t>
            </a:r>
            <a:endParaRPr/>
          </a:p>
          <a:p>
            <a:pPr marL="471805" lvl="1" indent="0" algn="just" rtl="0">
              <a:spcBef>
                <a:spcPts val="400"/>
              </a:spcBef>
              <a:spcAft>
                <a:spcPts val="0"/>
              </a:spcAft>
              <a:buSzPts val="2000"/>
              <a:buNone/>
            </a:pPr>
            <a:endParaRPr sz="2000">
              <a:latin typeface="Times New Roman"/>
              <a:ea typeface="Times New Roman"/>
              <a:cs typeface="Times New Roman"/>
              <a:sym typeface="Times New Roman"/>
            </a:endParaRPr>
          </a:p>
          <a:p>
            <a:pPr marL="469900" lvl="0" indent="-46990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266" name="Google Shape;266;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267" name="Google Shape;267;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68" name="Google Shape;268;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766233" y="486230"/>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HopRetriever: Retrieve Hops over Wikipedia to Answer Complex Questions </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br>
              <a:rPr lang="en-US" sz="2000">
                <a:solidFill>
                  <a:schemeClr val="dk1"/>
                </a:solidFill>
                <a:latin typeface="Times New Roman"/>
                <a:ea typeface="Times New Roman"/>
                <a:cs typeface="Times New Roman"/>
                <a:sym typeface="Times New Roman"/>
              </a:rPr>
            </a:br>
            <a:r>
              <a:rPr lang="en-US" sz="1900" u="sng">
                <a:solidFill>
                  <a:schemeClr val="dk1"/>
                </a:solidFill>
                <a:latin typeface="Times New Roman"/>
                <a:ea typeface="Times New Roman"/>
                <a:cs typeface="Times New Roman"/>
                <a:sym typeface="Times New Roman"/>
              </a:rPr>
              <a:t>Shaobo Li;</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Xiaoguang Li;</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Lifeng Shang;</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Xin Jiang;</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Qun Liu</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Chengjie Sun;</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Zhenzhou Ji</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Bingquan Liu</a:t>
            </a:r>
            <a:endParaRPr sz="19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274" name="Google Shape;274;p21"/>
          <p:cNvSpPr txBox="1">
            <a:spLocks noGrp="1"/>
          </p:cNvSpPr>
          <p:nvPr>
            <p:ph type="body" idx="1"/>
          </p:nvPr>
        </p:nvSpPr>
        <p:spPr>
          <a:xfrm>
            <a:off x="274388" y="1712496"/>
            <a:ext cx="11269578" cy="4297278"/>
          </a:xfrm>
          <a:prstGeom prst="rect">
            <a:avLst/>
          </a:prstGeom>
          <a:noFill/>
          <a:ln>
            <a:noFill/>
          </a:ln>
        </p:spPr>
        <p:txBody>
          <a:bodyPr spcFirstLastPara="1" wrap="square" lIns="91425" tIns="45700" rIns="91425" bIns="45700" anchor="t" anchorCtr="0">
            <a:noAutofit/>
          </a:bodyPr>
          <a:lstStyle/>
          <a:p>
            <a:pPr marL="471805" lvl="1" indent="0" algn="just" rtl="0">
              <a:spcBef>
                <a:spcPts val="0"/>
              </a:spcBef>
              <a:spcAft>
                <a:spcPts val="0"/>
              </a:spcAft>
              <a:buSzPts val="2000"/>
              <a:buNone/>
            </a:pPr>
            <a:r>
              <a:rPr lang="en-US" sz="2000">
                <a:solidFill>
                  <a:srgbClr val="000000"/>
                </a:solidFill>
                <a:latin typeface="Times New Roman"/>
                <a:ea typeface="Times New Roman"/>
                <a:cs typeface="Times New Roman"/>
                <a:sym typeface="Times New Roman"/>
              </a:rPr>
              <a:t>The methodology outlined in this paper focuses on multi-hop open-domain question answering (QA) by using both structured and unstructured information from Wikipedia. The study presents a new retrieval technique named HopRetriever, intended to collect scattered reasoning evidence from several sources. It involves defining a "hop," which is the combination of a hyperlink and its corresponding outbound content. The hyperlink indicates the reference of one document to another, but the outbound document delivers actual, unstructured data.</a:t>
            </a:r>
            <a:endParaRPr sz="2000">
              <a:solidFill>
                <a:srgbClr val="000000"/>
              </a:solidFill>
              <a:latin typeface="Times New Roman"/>
              <a:ea typeface="Times New Roman"/>
              <a:cs typeface="Times New Roman"/>
              <a:sym typeface="Times New Roman"/>
            </a:endParaRPr>
          </a:p>
          <a:p>
            <a:pPr marL="471805" lvl="0" indent="0" algn="just" rtl="0">
              <a:spcBef>
                <a:spcPts val="0"/>
              </a:spcBef>
              <a:spcAft>
                <a:spcPts val="0"/>
              </a:spcAft>
              <a:buClr>
                <a:schemeClr val="dk1"/>
              </a:buClr>
              <a:buSzPts val="1100"/>
              <a:buFont typeface="Arial"/>
              <a:buNone/>
            </a:pPr>
            <a:r>
              <a:rPr lang="en-US" sz="2000">
                <a:solidFill>
                  <a:srgbClr val="000000"/>
                </a:solidFill>
                <a:latin typeface="Times New Roman"/>
                <a:ea typeface="Times New Roman"/>
                <a:cs typeface="Times New Roman"/>
                <a:sym typeface="Times New Roman"/>
              </a:rPr>
              <a:t>The retrieval method is iterative and has two essential components: mention embedding and document embedding. The mention embedding encapsulates the organized connections among entities, while the document embedding signifies the unstructured information included inside a document. The embeddings are integrated via an attention mechanism, enabling the system to assess the significance of each knowledge category during retrieval. The system systematically acquires additional documents by traversing a sequence of "hops" between them, enhancing the evidence compilation at each stage. This enables HopRetriever to identify relevant documents that aid in addressing intricate inquiries.</a:t>
            </a:r>
            <a:endParaRPr sz="2000">
              <a:solidFill>
                <a:srgbClr val="000000"/>
              </a:solidFill>
              <a:latin typeface="Times New Roman"/>
              <a:ea typeface="Times New Roman"/>
              <a:cs typeface="Times New Roman"/>
              <a:sym typeface="Times New Roman"/>
            </a:endParaRPr>
          </a:p>
          <a:p>
            <a:pPr marL="471805" lvl="1" indent="0" algn="just" rtl="0">
              <a:spcBef>
                <a:spcPts val="0"/>
              </a:spcBef>
              <a:spcAft>
                <a:spcPts val="0"/>
              </a:spcAft>
              <a:buSzPts val="2000"/>
              <a:buNone/>
            </a:pPr>
            <a:endParaRPr sz="2000">
              <a:solidFill>
                <a:srgbClr val="000000"/>
              </a:solidFill>
              <a:latin typeface="Times New Roman"/>
              <a:ea typeface="Times New Roman"/>
              <a:cs typeface="Times New Roman"/>
              <a:sym typeface="Times New Roman"/>
            </a:endParaRPr>
          </a:p>
          <a:p>
            <a:pPr marL="471805" lvl="1" indent="0" algn="just" rtl="0">
              <a:spcBef>
                <a:spcPts val="520"/>
              </a:spcBef>
              <a:spcAft>
                <a:spcPts val="0"/>
              </a:spcAft>
              <a:buSzPts val="2600"/>
              <a:buNone/>
            </a:pPr>
            <a:br>
              <a:rPr lang="en-US"/>
            </a:br>
            <a:endParaRPr/>
          </a:p>
          <a:p>
            <a:pPr marL="471805" lvl="1" indent="0" algn="just" rtl="0">
              <a:spcBef>
                <a:spcPts val="400"/>
              </a:spcBef>
              <a:spcAft>
                <a:spcPts val="0"/>
              </a:spcAft>
              <a:buSzPts val="2000"/>
              <a:buNone/>
            </a:pPr>
            <a:endParaRPr sz="2000">
              <a:latin typeface="Times New Roman"/>
              <a:ea typeface="Times New Roman"/>
              <a:cs typeface="Times New Roman"/>
              <a:sym typeface="Times New Roman"/>
            </a:endParaRPr>
          </a:p>
          <a:p>
            <a:pPr marL="469900" lvl="0" indent="-46990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275" name="Google Shape;275;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276" name="Google Shape;276;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77" name="Google Shape;277;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f9b0dc9107_0_4"/>
          <p:cNvSpPr txBox="1">
            <a:spLocks noGrp="1"/>
          </p:cNvSpPr>
          <p:nvPr>
            <p:ph type="title"/>
          </p:nvPr>
        </p:nvSpPr>
        <p:spPr>
          <a:xfrm>
            <a:off x="766233" y="486230"/>
            <a:ext cx="10668000" cy="12159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HopRetriever: Retrieve Hops over Wikipedia to Answer Complex Questions </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br>
              <a:rPr lang="en-US" sz="2000">
                <a:solidFill>
                  <a:schemeClr val="dk1"/>
                </a:solidFill>
                <a:latin typeface="Times New Roman"/>
                <a:ea typeface="Times New Roman"/>
                <a:cs typeface="Times New Roman"/>
                <a:sym typeface="Times New Roman"/>
              </a:rPr>
            </a:br>
            <a:r>
              <a:rPr lang="en-US" sz="1900" u="sng">
                <a:solidFill>
                  <a:schemeClr val="dk1"/>
                </a:solidFill>
                <a:latin typeface="Times New Roman"/>
                <a:ea typeface="Times New Roman"/>
                <a:cs typeface="Times New Roman"/>
                <a:sym typeface="Times New Roman"/>
              </a:rPr>
              <a:t>Shaobo Li;</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Xiaoguang Li;</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Lifeng Shang;</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Xin Jiang;</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Qun Liu</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Chengjie Sun;</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Zhenzhou Ji</a:t>
            </a:r>
            <a:r>
              <a:rPr lang="en-US" sz="1900">
                <a:solidFill>
                  <a:schemeClr val="dk1"/>
                </a:solidFill>
                <a:latin typeface="Times New Roman"/>
                <a:ea typeface="Times New Roman"/>
                <a:cs typeface="Times New Roman"/>
                <a:sym typeface="Times New Roman"/>
              </a:rPr>
              <a:t>; </a:t>
            </a:r>
            <a:r>
              <a:rPr lang="en-US" sz="1900" u="sng">
                <a:solidFill>
                  <a:schemeClr val="dk1"/>
                </a:solidFill>
                <a:latin typeface="Times New Roman"/>
                <a:ea typeface="Times New Roman"/>
                <a:cs typeface="Times New Roman"/>
                <a:sym typeface="Times New Roman"/>
              </a:rPr>
              <a:t>Bingquan Liu</a:t>
            </a:r>
            <a:endParaRPr sz="19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283" name="Google Shape;283;g2f9b0dc9107_0_4"/>
          <p:cNvSpPr txBox="1">
            <a:spLocks noGrp="1"/>
          </p:cNvSpPr>
          <p:nvPr>
            <p:ph type="body" idx="1"/>
          </p:nvPr>
        </p:nvSpPr>
        <p:spPr>
          <a:xfrm>
            <a:off x="274388" y="1712496"/>
            <a:ext cx="11269500" cy="4297200"/>
          </a:xfrm>
          <a:prstGeom prst="rect">
            <a:avLst/>
          </a:prstGeom>
          <a:noFill/>
          <a:ln>
            <a:noFill/>
          </a:ln>
        </p:spPr>
        <p:txBody>
          <a:bodyPr spcFirstLastPara="1" wrap="square" lIns="91425" tIns="45700" rIns="91425" bIns="45700" anchor="t" anchorCtr="0">
            <a:noAutofit/>
          </a:bodyPr>
          <a:lstStyle/>
          <a:p>
            <a:pPr marL="471805" lvl="1" indent="0" algn="just" rtl="0">
              <a:spcBef>
                <a:spcPts val="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HopRetriever effectively combines structured and unstructured knowledge from Wikipedia to improve multi-hop question answering. Its ability to leverage entity relations (hyperlinks) and document embeddings ensures more accurate evidence retrieval. The iterative process refines the results at each step, enhancing performance in handling complex questions. </a:t>
            </a:r>
            <a:endParaRPr sz="3000"/>
          </a:p>
          <a:p>
            <a:pPr marL="0" lvl="0" indent="45720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HopRetriever is computationally expensive due to its iterative retrieval process and attention</a:t>
            </a:r>
            <a:endParaRPr sz="2000">
              <a:latin typeface="Times New Roman"/>
              <a:ea typeface="Times New Roman"/>
              <a:cs typeface="Times New Roman"/>
              <a:sym typeface="Times New Roman"/>
            </a:endParaRPr>
          </a:p>
          <a:p>
            <a:pPr marL="0" lvl="0" indent="457200" algn="just" rtl="0">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mechanisms. It heavily relies on Wikipedia’s hyperlink structure, limiting its use in other domains. </a:t>
            </a:r>
            <a:endParaRPr sz="2000">
              <a:solidFill>
                <a:srgbClr val="000000"/>
              </a:solidFill>
              <a:latin typeface="Times New Roman"/>
              <a:ea typeface="Times New Roman"/>
              <a:cs typeface="Times New Roman"/>
              <a:sym typeface="Times New Roman"/>
            </a:endParaRPr>
          </a:p>
          <a:p>
            <a:pPr marL="471805" lvl="1" indent="0" algn="just" rtl="0">
              <a:spcBef>
                <a:spcPts val="0"/>
              </a:spcBef>
              <a:spcAft>
                <a:spcPts val="0"/>
              </a:spcAft>
              <a:buSzPts val="2000"/>
              <a:buNone/>
            </a:pPr>
            <a:endParaRPr sz="2000">
              <a:solidFill>
                <a:srgbClr val="000000"/>
              </a:solidFill>
              <a:latin typeface="Times New Roman"/>
              <a:ea typeface="Times New Roman"/>
              <a:cs typeface="Times New Roman"/>
              <a:sym typeface="Times New Roman"/>
            </a:endParaRPr>
          </a:p>
          <a:p>
            <a:pPr marL="471805" lvl="1" indent="0" algn="just" rtl="0">
              <a:spcBef>
                <a:spcPts val="520"/>
              </a:spcBef>
              <a:spcAft>
                <a:spcPts val="0"/>
              </a:spcAft>
              <a:buSzPts val="2600"/>
              <a:buNone/>
            </a:pPr>
            <a:br>
              <a:rPr lang="en-US"/>
            </a:br>
            <a:endParaRPr/>
          </a:p>
          <a:p>
            <a:pPr marL="471805" lvl="1" indent="0" algn="just" rtl="0">
              <a:spcBef>
                <a:spcPts val="400"/>
              </a:spcBef>
              <a:spcAft>
                <a:spcPts val="0"/>
              </a:spcAft>
              <a:buSzPts val="2000"/>
              <a:buNone/>
            </a:pPr>
            <a:endParaRPr sz="2000">
              <a:latin typeface="Times New Roman"/>
              <a:ea typeface="Times New Roman"/>
              <a:cs typeface="Times New Roman"/>
              <a:sym typeface="Times New Roman"/>
            </a:endParaRPr>
          </a:p>
          <a:p>
            <a:pPr marL="469900" lvl="0" indent="-46990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284" name="Google Shape;284;g2f9b0dc9107_0_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285" name="Google Shape;285;g2f9b0dc9107_0_4"/>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86" name="Google Shape;286;g2f9b0dc9107_0_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Graph Convolutional Neural Networks for Micro-Expression Recognition—Fusion of Facial Action Units for Optical Flow Extraction</a:t>
            </a:r>
            <a:br>
              <a:rPr lang="en-US" sz="2000" b="1">
                <a:solidFill>
                  <a:schemeClr val="dk1"/>
                </a:solidFill>
                <a:latin typeface="Times New Roman"/>
                <a:ea typeface="Times New Roman"/>
                <a:cs typeface="Times New Roman"/>
                <a:sym typeface="Times New Roman"/>
              </a:rPr>
            </a:br>
            <a:r>
              <a:rPr lang="en-US" sz="20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Xuliang Yang</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Yong Fang</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C. Raga Rodolfo</a:t>
            </a:r>
            <a:endParaRPr sz="20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endParaRPr>
          </a:p>
        </p:txBody>
      </p:sp>
      <p:sp>
        <p:nvSpPr>
          <p:cNvPr id="292" name="Google Shape;292;p23"/>
          <p:cNvSpPr txBox="1">
            <a:spLocks noGrp="1"/>
          </p:cNvSpPr>
          <p:nvPr>
            <p:ph type="body" idx="1"/>
          </p:nvPr>
        </p:nvSpPr>
        <p:spPr>
          <a:xfrm>
            <a:off x="645362" y="1712496"/>
            <a:ext cx="10908631" cy="43073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latin typeface="Times New Roman"/>
                <a:ea typeface="Times New Roman"/>
                <a:cs typeface="Times New Roman"/>
                <a:sym typeface="Times New Roman"/>
              </a:rPr>
              <a:t>The paper proposes a Graph Convolutional Neural Network (GCN) specifically designed for micro-expression recognition. It incorporates Facial Action Units (FAUs) to capture detailed changes in facial expressions. Optical Flow Method (OFM) is used to estimate the motion of pixels in a sequence of facial images, allowing the model to detect dynamic changes that are indicative of micro-expressions. The GCN uses an adjacency matrix based on the co-occurrence of FAUs to model relationships between different facial regions. Facial features are divided into seven key regions: left eye, right eye, nose, lips, left cheek, right cheek, and chin. This division allows for targeted feature extraction from areas most affected by micro-expressions. The model incorporates a self-attention mechanism to focus on the most relevant facial features and reduce interference from irrelevant data. The model was evaluated on two well-known datasets for micro-expression recognition: CASME II and SAMM. On the CASME II dataset, the model achieved an accuracy of 79.5% and on the SAMM dataset, the proposed model achieved an accuracy of 73.8%. </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Effectively improves micro-expression recognition</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High computational load</a:t>
            </a:r>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293" name="Google Shape;293;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294" name="Google Shape;294;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95" name="Google Shape;295;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299"/>
        <p:cNvGrpSpPr/>
        <p:nvPr/>
      </p:nvGrpSpPr>
      <p:grpSpPr>
        <a:xfrm>
          <a:off x="0" y="0"/>
          <a:ext cx="0" cy="0"/>
          <a:chOff x="0" y="0"/>
          <a:chExt cx="0" cy="0"/>
        </a:xfrm>
      </p:grpSpPr>
      <p:sp>
        <p:nvSpPr>
          <p:cNvPr id="300" name="Google Shape;300;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Summary of Literature Review</a:t>
            </a:r>
            <a:endParaRPr sz="2800"/>
          </a:p>
        </p:txBody>
      </p:sp>
      <p:sp>
        <p:nvSpPr>
          <p:cNvPr id="301" name="Google Shape;301;p2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C0000"/>
              </a:buClr>
              <a:buSzPts val="2800"/>
              <a:buNone/>
            </a:pPr>
            <a:br>
              <a:rPr lang="en-US" sz="2800" b="0" i="0" u="none" strike="noStrike" cap="none">
                <a:latin typeface="Verdana"/>
                <a:ea typeface="Verdana"/>
                <a:cs typeface="Verdana"/>
                <a:sym typeface="Verdana"/>
              </a:rPr>
            </a:b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302" name="Google Shape;302;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303" name="Google Shape;303;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304" name="Google Shape;304;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
        <p:nvSpPr>
          <p:cNvPr id="305" name="Google Shape;305;p24"/>
          <p:cNvSpPr txBox="1"/>
          <p:nvPr/>
        </p:nvSpPr>
        <p:spPr>
          <a:xfrm>
            <a:off x="764090" y="1753439"/>
            <a:ext cx="11024935" cy="45243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The existing literature includes analysis of facial expressions of students while they are solving a practical exercise and while they are listening to lectures. The analysis indicates whether they are comfortable with the learning or not. These results are later used to adapt the difficulty and the content of the learning material. Recognizing facial expressions include the steps of recognizing the face, extracting the important features and classification. Viola-Jones algorithm and the Histogram of Oriented Gradients are popularly used for recognizing the face. Convolutional neural networks are used in terms of convolution layers, filters, pooling layers and fully connected layers along with attention mechanisms to learn the important features. </a:t>
            </a:r>
            <a:r>
              <a:rPr lang="en-US" sz="2400" dirty="0" err="1">
                <a:solidFill>
                  <a:schemeClr val="dk1"/>
                </a:solidFill>
                <a:latin typeface="Times New Roman"/>
                <a:ea typeface="Times New Roman"/>
                <a:cs typeface="Times New Roman"/>
                <a:sym typeface="Times New Roman"/>
              </a:rPr>
              <a:t>Softmax</a:t>
            </a:r>
            <a:r>
              <a:rPr lang="en-US" sz="2400" dirty="0">
                <a:solidFill>
                  <a:schemeClr val="dk1"/>
                </a:solidFill>
                <a:latin typeface="Times New Roman"/>
                <a:ea typeface="Times New Roman"/>
                <a:cs typeface="Times New Roman"/>
                <a:sym typeface="Times New Roman"/>
              </a:rPr>
              <a:t> function is used at the classification layer as it gives a probability distribution suitable for multi-class classification. Some literature has attempted to solve the problem of occlusion in facial expression recognition using autoencoders and generative adversarial networks.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309"/>
        <p:cNvGrpSpPr/>
        <p:nvPr/>
      </p:nvGrpSpPr>
      <p:grpSpPr>
        <a:xfrm>
          <a:off x="0" y="0"/>
          <a:ext cx="0" cy="0"/>
          <a:chOff x="0" y="0"/>
          <a:chExt cx="0" cy="0"/>
        </a:xfrm>
      </p:grpSpPr>
      <p:sp>
        <p:nvSpPr>
          <p:cNvPr id="310" name="Google Shape;310;p2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Problem Statement</a:t>
            </a:r>
            <a:endParaRPr sz="2800"/>
          </a:p>
        </p:txBody>
      </p:sp>
      <p:sp>
        <p:nvSpPr>
          <p:cNvPr id="311" name="Google Shape;311;p25"/>
          <p:cNvSpPr txBox="1">
            <a:spLocks noGrp="1"/>
          </p:cNvSpPr>
          <p:nvPr>
            <p:ph type="body" idx="1"/>
          </p:nvPr>
        </p:nvSpPr>
        <p:spPr>
          <a:xfrm>
            <a:off x="484940" y="2223837"/>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SzPts val="2400"/>
              <a:buNone/>
            </a:pPr>
            <a:r>
              <a:rPr lang="en-US" sz="2400">
                <a:latin typeface="Times New Roman"/>
                <a:ea typeface="Times New Roman"/>
                <a:cs typeface="Times New Roman"/>
                <a:sym typeface="Times New Roman"/>
              </a:rPr>
              <a:t>      Human-computer interaction is very vital in today’s era of technology. Enhancing the methodologies and bringing out innovations in the ways in which a computer interacts with a human is important in order to facilitate effective communication and improve user experience. </a:t>
            </a:r>
            <a:endParaRPr>
              <a:latin typeface="Verdana"/>
              <a:ea typeface="Verdana"/>
              <a:cs typeface="Verdana"/>
              <a:sym typeface="Verdana"/>
            </a:endParaRPr>
          </a:p>
          <a:p>
            <a:pPr marL="908050" lvl="1" indent="-469900" algn="just" rtl="0">
              <a:spcBef>
                <a:spcPts val="480"/>
              </a:spcBef>
              <a:spcAft>
                <a:spcPts val="0"/>
              </a:spcAft>
              <a:buSzPts val="2400"/>
              <a:buFont typeface="Courier New"/>
              <a:buChar char="o"/>
            </a:pPr>
            <a:r>
              <a:rPr lang="en-US" sz="2400">
                <a:latin typeface="Times New Roman"/>
                <a:ea typeface="Times New Roman"/>
                <a:cs typeface="Times New Roman"/>
                <a:sym typeface="Times New Roman"/>
              </a:rPr>
              <a:t>In what all ways can we improve the user experience? </a:t>
            </a:r>
            <a:endParaRPr sz="2400"/>
          </a:p>
          <a:p>
            <a:pPr marL="908050" lvl="1" indent="-469900" algn="just" rtl="0">
              <a:spcBef>
                <a:spcPts val="480"/>
              </a:spcBef>
              <a:spcAft>
                <a:spcPts val="0"/>
              </a:spcAft>
              <a:buClr>
                <a:srgbClr val="CC0000"/>
              </a:buClr>
              <a:buSzPts val="2400"/>
              <a:buFont typeface="Courier New"/>
              <a:buChar char="o"/>
            </a:pPr>
            <a:r>
              <a:rPr lang="en-US" sz="2400">
                <a:latin typeface="Times New Roman"/>
                <a:ea typeface="Times New Roman"/>
                <a:cs typeface="Times New Roman"/>
                <a:sym typeface="Times New Roman"/>
              </a:rPr>
              <a:t>Can that be improved by recognizing facial expressions of the user?</a:t>
            </a:r>
            <a:endParaRPr sz="2400"/>
          </a:p>
          <a:p>
            <a:pPr marL="0" lvl="0" indent="0" algn="l" rtl="0">
              <a:spcBef>
                <a:spcPts val="600"/>
              </a:spcBef>
              <a:spcAft>
                <a:spcPts val="0"/>
              </a:spcAft>
              <a:buSzPts val="3000"/>
              <a:buNone/>
            </a:pPr>
            <a:br>
              <a:rPr lang="en-US"/>
            </a:br>
            <a:br>
              <a:rPr lang="en-US"/>
            </a:br>
            <a:endParaRPr/>
          </a:p>
        </p:txBody>
      </p:sp>
      <p:sp>
        <p:nvSpPr>
          <p:cNvPr id="312" name="Google Shape;312;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313" name="Google Shape;313;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314" name="Google Shape;314;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318"/>
        <p:cNvGrpSpPr/>
        <p:nvPr/>
      </p:nvGrpSpPr>
      <p:grpSpPr>
        <a:xfrm>
          <a:off x="0" y="0"/>
          <a:ext cx="0" cy="0"/>
          <a:chOff x="0" y="0"/>
          <a:chExt cx="0" cy="0"/>
        </a:xfrm>
      </p:grpSpPr>
      <p:sp>
        <p:nvSpPr>
          <p:cNvPr id="319" name="Google Shape;319;p2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320" name="Google Shape;320;p26"/>
          <p:cNvSpPr txBox="1">
            <a:spLocks noGrp="1"/>
          </p:cNvSpPr>
          <p:nvPr>
            <p:ph type="body" idx="1"/>
          </p:nvPr>
        </p:nvSpPr>
        <p:spPr>
          <a:xfrm>
            <a:off x="765677" y="1983205"/>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Clr>
                <a:srgbClr val="CC0000"/>
              </a:buClr>
              <a:buSzPts val="2400"/>
              <a:buFont typeface="Arial"/>
              <a:buChar char="•"/>
            </a:pPr>
            <a:r>
              <a:rPr lang="en-US" sz="2400">
                <a:latin typeface="Times New Roman"/>
                <a:ea typeface="Times New Roman"/>
                <a:cs typeface="Times New Roman"/>
                <a:sym typeface="Times New Roman"/>
              </a:rPr>
              <a:t>The objective of the project is to develop a learning assistant</a:t>
            </a:r>
            <a:endParaRPr/>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The assistant must be able to dynamically adjust its responses based on facial expressions of the user</a:t>
            </a:r>
            <a:endParaRPr/>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Recognize facial expressions of the user accurately</a:t>
            </a:r>
            <a:endParaRPr/>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Provide the user with the required information</a:t>
            </a:r>
            <a:endParaRPr/>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Improve user experience</a:t>
            </a:r>
            <a:endParaRPr/>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Enhance the learning efficiency of the user</a:t>
            </a:r>
            <a:endParaRPr/>
          </a:p>
          <a:p>
            <a:pPr marL="0" marR="0" lvl="0" indent="0" algn="l" rtl="0">
              <a:lnSpc>
                <a:spcPct val="100000"/>
              </a:lnSpc>
              <a:spcBef>
                <a:spcPts val="560"/>
              </a:spcBef>
              <a:spcAft>
                <a:spcPts val="0"/>
              </a:spcAft>
              <a:buSzPts val="2800"/>
              <a:buNone/>
            </a:pPr>
            <a:endParaRPr sz="2800"/>
          </a:p>
        </p:txBody>
      </p:sp>
      <p:sp>
        <p:nvSpPr>
          <p:cNvPr id="321" name="Google Shape;321;p2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322" name="Google Shape;322;p2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323" name="Google Shape;323;p2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2400" b="1">
                <a:latin typeface="Times New Roman"/>
                <a:ea typeface="Times New Roman"/>
                <a:cs typeface="Times New Roman"/>
                <a:sym typeface="Times New Roman"/>
              </a:rPr>
              <a:t>Software Requirements Specification</a:t>
            </a:r>
            <a:endParaRPr sz="2400" b="1">
              <a:latin typeface="Times New Roman"/>
              <a:ea typeface="Times New Roman"/>
              <a:cs typeface="Times New Roman"/>
              <a:sym typeface="Times New Roman"/>
            </a:endParaRPr>
          </a:p>
        </p:txBody>
      </p:sp>
      <p:sp>
        <p:nvSpPr>
          <p:cNvPr id="329" name="Google Shape;329;p27"/>
          <p:cNvSpPr txBox="1">
            <a:spLocks noGrp="1"/>
          </p:cNvSpPr>
          <p:nvPr>
            <p:ph type="body" idx="1"/>
          </p:nvPr>
        </p:nvSpPr>
        <p:spPr>
          <a:xfrm>
            <a:off x="766233" y="1651762"/>
            <a:ext cx="10865867"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400" b="1">
                <a:latin typeface="Times New Roman"/>
                <a:ea typeface="Times New Roman"/>
                <a:cs typeface="Times New Roman"/>
                <a:sym typeface="Times New Roman"/>
              </a:rPr>
              <a:t>SCOPE OF THE PROJECT:</a:t>
            </a:r>
            <a:endParaRPr/>
          </a:p>
          <a:p>
            <a:pPr marL="0" lvl="0" indent="0" algn="just" rtl="0">
              <a:spcBef>
                <a:spcPts val="480"/>
              </a:spcBef>
              <a:spcAft>
                <a:spcPts val="0"/>
              </a:spcAft>
              <a:buSzPts val="2400"/>
              <a:buNone/>
            </a:pPr>
            <a:r>
              <a:rPr lang="en-US" sz="2400">
                <a:latin typeface="Times New Roman"/>
                <a:ea typeface="Times New Roman"/>
                <a:cs typeface="Times New Roman"/>
                <a:sym typeface="Times New Roman"/>
              </a:rPr>
              <a:t>This project involves the development of an intelligent learning assistant that combines facial expression recognition (FER) and information retrieval from the web to create a highly personalized and adaptive educational experience. The core of the system is a deep learning model that identifies a user’s emotional state by learning and extracting essential facial features. Based on the detected emotions, the system dynamically adjusts the complexity and depth of educational content. This integration of facial expression recognition and information retrieval enables the creation of a learning environment that not only responds to the user’s queries but also adapts to their emotional state, enhancing engagement and optimizing learning outcomes. The project aims to revolutionize the way educational content is delivered, making it more responsive, personalized, and effective.</a:t>
            </a:r>
            <a:endParaRPr sz="2400" b="1">
              <a:latin typeface="Times New Roman"/>
              <a:ea typeface="Times New Roman"/>
              <a:cs typeface="Times New Roman"/>
              <a:sym typeface="Times New Roman"/>
            </a:endParaRPr>
          </a:p>
        </p:txBody>
      </p:sp>
      <p:sp>
        <p:nvSpPr>
          <p:cNvPr id="330" name="Google Shape;330;p2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331" name="Google Shape;331;p2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332" name="Google Shape;332;p2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2400" b="1">
                <a:latin typeface="Times New Roman"/>
                <a:ea typeface="Times New Roman"/>
                <a:cs typeface="Times New Roman"/>
                <a:sym typeface="Times New Roman"/>
              </a:rPr>
              <a:t>Software Requirements Specification</a:t>
            </a:r>
            <a:endParaRPr sz="2400"/>
          </a:p>
        </p:txBody>
      </p:sp>
      <p:sp>
        <p:nvSpPr>
          <p:cNvPr id="338" name="Google Shape;338;p28"/>
          <p:cNvSpPr txBox="1">
            <a:spLocks noGrp="1"/>
          </p:cNvSpPr>
          <p:nvPr>
            <p:ph type="body" idx="1"/>
          </p:nvPr>
        </p:nvSpPr>
        <p:spPr>
          <a:xfrm>
            <a:off x="766233" y="1633728"/>
            <a:ext cx="10966957"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400" b="1">
                <a:latin typeface="Times New Roman"/>
                <a:ea typeface="Times New Roman"/>
                <a:cs typeface="Times New Roman"/>
                <a:sym typeface="Times New Roman"/>
              </a:rPr>
              <a:t>FUNCTIONAL REQUIREMENTS:</a:t>
            </a:r>
            <a:endParaRPr/>
          </a:p>
          <a:p>
            <a:pPr marL="0" lvl="0" indent="0" algn="just" rtl="0">
              <a:spcBef>
                <a:spcPts val="480"/>
              </a:spcBef>
              <a:spcAft>
                <a:spcPts val="0"/>
              </a:spcAft>
              <a:buSzPts val="2400"/>
              <a:buNone/>
            </a:pPr>
            <a:r>
              <a:rPr lang="en-US" sz="2400">
                <a:latin typeface="Times New Roman"/>
                <a:ea typeface="Times New Roman"/>
                <a:cs typeface="Times New Roman"/>
                <a:sym typeface="Times New Roman"/>
              </a:rPr>
              <a:t>The functional requirements for this project encompass several key components. The system must accurately detect and classify facial expressions into seven basic categories (happiness, sadness, anger, surprise, neutral, disgust, fear) using the FER dataset, and it should perform this detection in real-time to enable dynamic content adaptation. The application must be capable of providing the appropriate content requested by the user. Based on the detected facial expressions, the system should adjust the complexity and detail of the content in real-time, providing more in-depth explanations when the user appears interested and simplifying content when confusion is detected. Additionally, the interface must support seamless user interaction to deliver the appropriate educational material based on the user’s emotional state.</a:t>
            </a:r>
            <a:endParaRPr sz="2400" b="1">
              <a:latin typeface="Times New Roman"/>
              <a:ea typeface="Times New Roman"/>
              <a:cs typeface="Times New Roman"/>
              <a:sym typeface="Times New Roman"/>
            </a:endParaRPr>
          </a:p>
        </p:txBody>
      </p:sp>
      <p:sp>
        <p:nvSpPr>
          <p:cNvPr id="339" name="Google Shape;339;p2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340" name="Google Shape;340;p2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341" name="Google Shape;341;p2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2400" b="1">
                <a:latin typeface="Times New Roman"/>
                <a:ea typeface="Times New Roman"/>
                <a:cs typeface="Times New Roman"/>
                <a:sym typeface="Times New Roman"/>
              </a:rPr>
              <a:t>Software Requirements Specification</a:t>
            </a:r>
            <a:endParaRPr sz="2400"/>
          </a:p>
        </p:txBody>
      </p:sp>
      <p:sp>
        <p:nvSpPr>
          <p:cNvPr id="347" name="Google Shape;347;p29"/>
          <p:cNvSpPr txBox="1">
            <a:spLocks noGrp="1"/>
          </p:cNvSpPr>
          <p:nvPr>
            <p:ph type="body" idx="1"/>
          </p:nvPr>
        </p:nvSpPr>
        <p:spPr>
          <a:xfrm>
            <a:off x="755650" y="1752600"/>
            <a:ext cx="10884661"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400" b="1">
                <a:latin typeface="Times New Roman"/>
                <a:ea typeface="Times New Roman"/>
                <a:cs typeface="Times New Roman"/>
                <a:sym typeface="Times New Roman"/>
              </a:rPr>
              <a:t>NON-FUNCTIONAL REQUIREMENTS:</a:t>
            </a:r>
            <a:endParaRPr/>
          </a:p>
          <a:p>
            <a:pPr marL="0" lvl="0" indent="0" algn="just" rtl="0">
              <a:spcBef>
                <a:spcPts val="480"/>
              </a:spcBef>
              <a:spcAft>
                <a:spcPts val="0"/>
              </a:spcAft>
              <a:buSzPts val="2400"/>
              <a:buNone/>
            </a:pPr>
            <a:r>
              <a:rPr lang="en-US" sz="2400">
                <a:latin typeface="Times New Roman"/>
                <a:ea typeface="Times New Roman"/>
                <a:cs typeface="Times New Roman"/>
                <a:sym typeface="Times New Roman"/>
              </a:rPr>
              <a:t>The non-functional requirements for this project include several critical aspects that ensure the system's overall performance and user experience. The application must be highly responsive, with minimal latency in detecting facial expressions and adapting content, to provide a seamless and engaging user experience. Scalability is essential, allowing the system to handle a large number of users and diverse content sources without degradation in performance. The system should also prioritize security and privacy, ensuring that user data, including facial images and emotional states, is handled securely. Reliability is key, with the system expected to function consistently across different devices and environments, including varying lighting conditions and partial occlusions of the face.</a:t>
            </a:r>
            <a:endParaRPr sz="2400" b="1">
              <a:latin typeface="Times New Roman"/>
              <a:ea typeface="Times New Roman"/>
              <a:cs typeface="Times New Roman"/>
              <a:sym typeface="Times New Roman"/>
            </a:endParaRPr>
          </a:p>
          <a:p>
            <a:pPr marL="0" lvl="0" indent="0" algn="l" rtl="0">
              <a:spcBef>
                <a:spcPts val="480"/>
              </a:spcBef>
              <a:spcAft>
                <a:spcPts val="0"/>
              </a:spcAft>
              <a:buSzPts val="2400"/>
              <a:buNone/>
            </a:pPr>
            <a:endParaRPr sz="2400" b="1">
              <a:latin typeface="Times New Roman"/>
              <a:ea typeface="Times New Roman"/>
              <a:cs typeface="Times New Roman"/>
              <a:sym typeface="Times New Roman"/>
            </a:endParaRPr>
          </a:p>
        </p:txBody>
      </p:sp>
      <p:sp>
        <p:nvSpPr>
          <p:cNvPr id="348" name="Google Shape;348;p2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349" name="Google Shape;349;p2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350" name="Google Shape;350;p2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766233" y="2089"/>
            <a:ext cx="10626247" cy="151873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rgbClr val="000000"/>
                </a:solidFill>
                <a:latin typeface="Times New Roman"/>
                <a:ea typeface="Times New Roman"/>
                <a:cs typeface="Times New Roman"/>
                <a:sym typeface="Times New Roman"/>
              </a:rPr>
              <a:t>Enhancing Facial Expression Recognition System in Online Learning Context Using Efficient Deep Learning Model</a:t>
            </a:r>
            <a:br>
              <a:rPr lang="en-US" sz="2000" b="1">
                <a:latin typeface="Times New Roman"/>
                <a:ea typeface="Times New Roman"/>
                <a:cs typeface="Times New Roman"/>
                <a:sym typeface="Times New Roman"/>
              </a:rPr>
            </a:br>
            <a:r>
              <a:rPr lang="en-US" sz="2000" u="sng">
                <a:solidFill>
                  <a:schemeClr val="hlink"/>
                </a:solidFill>
                <a:latin typeface="Times New Roman"/>
                <a:ea typeface="Times New Roman"/>
                <a:cs typeface="Times New Roman"/>
                <a:sym typeface="Times New Roman"/>
                <a:hlinkClick r:id="rId3"/>
              </a:rPr>
              <a:t>Mohammed Aly</a:t>
            </a:r>
            <a:r>
              <a:rPr lang="en-US" sz="2000">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Abdullatif Ghallab</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Islam S. Fathi</a:t>
            </a:r>
            <a:endParaRPr sz="20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112" name="Google Shape;112;p3"/>
          <p:cNvSpPr txBox="1">
            <a:spLocks noGrp="1"/>
          </p:cNvSpPr>
          <p:nvPr>
            <p:ph type="body" idx="1"/>
          </p:nvPr>
        </p:nvSpPr>
        <p:spPr>
          <a:xfrm>
            <a:off x="645362" y="1712496"/>
            <a:ext cx="10908631" cy="43073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solidFill>
                  <a:srgbClr val="222222"/>
                </a:solidFill>
                <a:latin typeface="Times New Roman"/>
                <a:ea typeface="Times New Roman"/>
                <a:cs typeface="Times New Roman"/>
                <a:sym typeface="Times New Roman"/>
              </a:rPr>
              <a:t>A Convolutional Block Attention Mechanism (CBAM) is included into the enhanced version of ResNet-50 model. This technique enhances the precision of expression recognition by prioritizing significant face characteristics while excluding irrelevant background data. By analyzing the identified facial expressions, the system assesses the learning states of pupils, such as their level of concentration, difficulty, and contribution. The recognition outcomes enable the system to autonomously adapt teaching methods, such as modifying the level of difficulty of the material or offering further assistance.</a:t>
            </a:r>
            <a:endParaRPr/>
          </a:p>
          <a:p>
            <a:pPr marL="0" lvl="0" indent="0" algn="just" rtl="0">
              <a:spcBef>
                <a:spcPts val="2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a:t>
            </a:r>
            <a:r>
              <a:rPr lang="en-US" sz="2000">
                <a:solidFill>
                  <a:srgbClr val="222222"/>
                </a:solidFill>
                <a:latin typeface="Times New Roman"/>
                <a:ea typeface="Times New Roman"/>
                <a:cs typeface="Times New Roman"/>
                <a:sym typeface="Times New Roman"/>
              </a:rPr>
              <a:t>The system achieves higher accuracy of 87.62% on RAF-DB dataset and an accuracy of 88.13% for FER2013 dataset in facial expression recognition compared to traditional methods. Real time feedback to educators which enhances student engagement. This methodology can be applied to various online learning platforms.</a:t>
            </a:r>
            <a:endParaRPr>
              <a:latin typeface="Verdana"/>
              <a:ea typeface="Verdana"/>
              <a:cs typeface="Verdana"/>
              <a:sym typeface="Verdana"/>
            </a:endParaRPr>
          </a:p>
          <a:p>
            <a:pPr marL="0" lvl="0" indent="0" algn="just" rtl="0">
              <a:spcBef>
                <a:spcPts val="2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Challenges in the quality of captured images. Real life scenarios may involve a more complex range of emotions but focuses on predefined set of emotional states. The 10-second interval for monitoring students' facial presence may be too long, as emotions can change much more rapidly. This delay could lead to inaccuracies in assessing the students' real-time emotional states and engagement.</a:t>
            </a:r>
            <a:endParaRPr/>
          </a:p>
          <a:p>
            <a:pPr marL="0" lvl="0" indent="0" algn="just" rtl="0">
              <a:spcBef>
                <a:spcPts val="400"/>
              </a:spcBef>
              <a:spcAft>
                <a:spcPts val="0"/>
              </a:spcAft>
              <a:buSzPts val="2000"/>
              <a:buNone/>
            </a:pPr>
            <a:endParaRPr sz="20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113" name="Google Shape;113;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14" name="Google Shape;114;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15" name="Google Shape;115;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354"/>
        <p:cNvGrpSpPr/>
        <p:nvPr/>
      </p:nvGrpSpPr>
      <p:grpSpPr>
        <a:xfrm>
          <a:off x="0" y="0"/>
          <a:ext cx="0" cy="0"/>
          <a:chOff x="0" y="0"/>
          <a:chExt cx="0" cy="0"/>
        </a:xfrm>
      </p:grpSpPr>
      <p:sp>
        <p:nvSpPr>
          <p:cNvPr id="355" name="Google Shape;355;p3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Abstract</a:t>
            </a:r>
            <a:endParaRPr sz="2800"/>
          </a:p>
        </p:txBody>
      </p:sp>
      <p:sp>
        <p:nvSpPr>
          <p:cNvPr id="356" name="Google Shape;356;p30"/>
          <p:cNvSpPr txBox="1">
            <a:spLocks noGrp="1"/>
          </p:cNvSpPr>
          <p:nvPr>
            <p:ph type="body" idx="1"/>
          </p:nvPr>
        </p:nvSpPr>
        <p:spPr>
          <a:xfrm>
            <a:off x="243277" y="1749425"/>
            <a:ext cx="11705446" cy="4267200"/>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SzPts val="2400"/>
              <a:buNone/>
            </a:pPr>
            <a:r>
              <a:rPr lang="en-US" sz="2400">
                <a:latin typeface="Times New Roman"/>
                <a:ea typeface="Times New Roman"/>
                <a:cs typeface="Times New Roman"/>
                <a:sym typeface="Times New Roman"/>
              </a:rPr>
              <a:t>      Facial expressions are very important in understanding one's state of mind. We aim to incorporate this notion in our learning assistant application in order to provide a rich user experience. The facial expression of the user is recognized with the help of a model trained on the FER dataset using a convolutional neural network. The facial expressions of the user are continuously monitored, and the frames are sent to the server-side scripting for classification. The model classifies each frame into one of the seven classes: happy, sad, surprise, neutral, angry, fear, and disgust. If the interpretation is such that the user is enthusiastic about the concept and the delivered response, and more information would be gathered and displayed for the user. Else, a much simpler version of the concept is provided as a modified response in order to facilitate the user in understanding the required information. This improves the learning experience for the user by providing personalized responses in real-time. </a:t>
            </a:r>
            <a:endParaRPr/>
          </a:p>
          <a:p>
            <a:pPr marL="0" lvl="0" indent="0" algn="l" rtl="0">
              <a:spcBef>
                <a:spcPts val="600"/>
              </a:spcBef>
              <a:spcAft>
                <a:spcPts val="0"/>
              </a:spcAft>
              <a:buSzPts val="3000"/>
              <a:buNone/>
            </a:pPr>
            <a:br>
              <a:rPr lang="en-US"/>
            </a:br>
            <a:endParaRPr/>
          </a:p>
        </p:txBody>
      </p:sp>
      <p:sp>
        <p:nvSpPr>
          <p:cNvPr id="357" name="Google Shape;357;p3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358" name="Google Shape;358;p3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359" name="Google Shape;359;p3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1"/>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endParaRPr/>
          </a:p>
        </p:txBody>
      </p:sp>
      <p:sp>
        <p:nvSpPr>
          <p:cNvPr id="365" name="Google Shape;365;p3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366" name="Google Shape;366;p3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31</a:t>
            </a:fld>
            <a:endParaRPr/>
          </a:p>
        </p:txBody>
      </p:sp>
      <p:sp>
        <p:nvSpPr>
          <p:cNvPr id="367" name="Google Shape;367;p3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latin typeface="Times New Roman"/>
                <a:ea typeface="Times New Roman"/>
                <a:cs typeface="Times New Roman"/>
                <a:sym typeface="Times New Roman"/>
              </a:rPr>
              <a:t>Identification of Emotions From Facial Gestures in a Teaching Environment With the Use of Machine Learning Techniques</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US" sz="20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William Eduardo Villegas-Ch</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Joselin García-Ortiz</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Santiago Sánchez-Viter</a:t>
            </a:r>
            <a:r>
              <a:rPr lang="en-US" sz="2000">
                <a:solidFill>
                  <a:schemeClr val="dk1"/>
                </a:solidFill>
                <a:latin typeface="Times New Roman"/>
                <a:ea typeface="Times New Roman"/>
                <a:cs typeface="Times New Roman"/>
                <a:sym typeface="Times New Roman"/>
              </a:rPr>
              <a:t>i</a:t>
            </a:r>
            <a:endParaRPr sz="2000">
              <a:solidFill>
                <a:schemeClr val="dk1"/>
              </a:solidFill>
              <a:latin typeface="Times New Roman"/>
              <a:ea typeface="Times New Roman"/>
              <a:cs typeface="Times New Roman"/>
              <a:sym typeface="Times New Roman"/>
            </a:endParaRPr>
          </a:p>
        </p:txBody>
      </p:sp>
      <p:sp>
        <p:nvSpPr>
          <p:cNvPr id="121" name="Google Shape;121;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latin typeface="Times New Roman"/>
                <a:ea typeface="Times New Roman"/>
                <a:cs typeface="Times New Roman"/>
                <a:sym typeface="Times New Roman"/>
              </a:rPr>
              <a:t>The algorithm uses a pre-trained machine learning classification model to recognize facial expressions. The model is trained on labelled datasets to recognize six emotions. To capture the data, a laboratory was set up and facial expressions were captured during the practical components of the sessions when the students worked on their systems. Images are captured in the order of 350 per student simulating many expressions. 7000 images were collected corresponding to six categories: commitment, boring, frustration, focused, interested and neutral. First, a face is detected in the image and then important parts of the image such as nose, eyes, eyebrows and mouth are detected. A convolution neural network is used with 3 layers each of a convolution layer and a max pooling layer. </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Created their own dataset with expression labels related to learning. In the training of the neural network, an accuracy of 70% has been achieved. </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AI algorithms have a hard time understanding the context in which an emotion occurs. Without context, algorithms can misinterpret emotions and provide incorrect results. Often people experience multiple emotions simultaneously which can make it challenging to detect accurate emotions. </a:t>
            </a:r>
            <a:endParaRPr/>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766233" y="2089"/>
            <a:ext cx="10626247" cy="151873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rgbClr val="000000"/>
                </a:solidFill>
                <a:latin typeface="Times New Roman"/>
                <a:ea typeface="Times New Roman"/>
                <a:cs typeface="Times New Roman"/>
                <a:sym typeface="Times New Roman"/>
              </a:rPr>
              <a:t>Expression Recognition Method Based on a Lightweight Convolutional Neural Network</a:t>
            </a:r>
            <a:br>
              <a:rPr lang="en-US" sz="2400" b="1">
                <a:latin typeface="Times New Roman"/>
                <a:ea typeface="Times New Roman"/>
                <a:cs typeface="Times New Roman"/>
                <a:sym typeface="Times New Roman"/>
              </a:rPr>
            </a:br>
            <a:r>
              <a:rPr lang="en-US" sz="2000" u="sng">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Guangzhe </a:t>
            </a:r>
            <a:r>
              <a:rPr lang="en-US" sz="20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Zhao</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Hanting Yang</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Min Yu</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u="sng">
              <a:solidFill>
                <a:schemeClr val="dk1"/>
              </a:solidFill>
              <a:latin typeface="Times New Roman"/>
              <a:ea typeface="Times New Roman"/>
              <a:cs typeface="Times New Roman"/>
              <a:sym typeface="Times New Roman"/>
            </a:endParaRPr>
          </a:p>
        </p:txBody>
      </p:sp>
      <p:sp>
        <p:nvSpPr>
          <p:cNvPr id="130" name="Google Shape;130;p5"/>
          <p:cNvSpPr txBox="1">
            <a:spLocks noGrp="1"/>
          </p:cNvSpPr>
          <p:nvPr>
            <p:ph type="body" idx="1"/>
          </p:nvPr>
        </p:nvSpPr>
        <p:spPr>
          <a:xfrm>
            <a:off x="645362" y="1712496"/>
            <a:ext cx="10908631" cy="43073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solidFill>
                  <a:srgbClr val="222222"/>
                </a:solidFill>
                <a:latin typeface="Times New Roman"/>
                <a:ea typeface="Times New Roman"/>
                <a:cs typeface="Times New Roman"/>
                <a:sym typeface="Times New Roman"/>
              </a:rPr>
              <a:t>A lightweight emotion recognition (LER) model based on DenseNet architecture is proposed in this work. use highly linked convolution layers and model compression methods. Facial recognition with HOG features and Support Vector Machine classifier. Our approach for face alignment is an ensemble of regression trees. Application of multichannel input preprocessing for pictures. The training process uses the Nesterov momentum selection approach. </a:t>
            </a:r>
            <a:endParaRPr/>
          </a:p>
          <a:p>
            <a:pPr marL="0" lvl="0" indent="0" algn="just" rtl="0">
              <a:spcBef>
                <a:spcPts val="2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a:t>
            </a:r>
            <a:r>
              <a:rPr lang="en-US" sz="2000">
                <a:solidFill>
                  <a:srgbClr val="222222"/>
                </a:solidFill>
                <a:latin typeface="Times New Roman"/>
                <a:ea typeface="Times New Roman"/>
                <a:cs typeface="Times New Roman"/>
                <a:sym typeface="Times New Roman"/>
              </a:rPr>
              <a:t>Achieves high accuracy of 85.89% using FERFIN dataset with a significantly fewer parameters . Due to its lightweight model , it is good for real time use. Effectiveness of FERFIN dataset is improved by removing noise classes from FERPLUS. </a:t>
            </a:r>
            <a:endParaRPr sz="20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Lower accuracy on some emotion classes due to class imbalance. Limited to basic category of emotions. Evaluated only on lab collected datasets and not on real world dataset.</a:t>
            </a:r>
            <a:endParaRPr sz="20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32" name="Google Shape;13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An End-to-End Deep Model with Discriminative Facial Features for Facial Expression </a:t>
            </a:r>
            <a:br>
              <a:rPr lang="en-US" sz="2000" b="1">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Recognition</a:t>
            </a:r>
            <a:br>
              <a:rPr lang="en-US" sz="2000" b="1">
                <a:latin typeface="Times New Roman"/>
                <a:ea typeface="Times New Roman"/>
                <a:cs typeface="Times New Roman"/>
                <a:sym typeface="Times New Roman"/>
              </a:rPr>
            </a:br>
            <a:r>
              <a:rPr lang="en-US" sz="20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Jun Liu</a:t>
            </a:r>
            <a:r>
              <a:rPr lang="en-US" sz="2000">
                <a:solidFill>
                  <a:schemeClr val="dk1"/>
                </a:solidFill>
                <a:latin typeface="Times New Roman"/>
                <a:ea typeface="Times New Roman"/>
                <a:cs typeface="Times New Roman"/>
                <a:sym typeface="Times New Roman"/>
              </a:rPr>
              <a:t>; </a:t>
            </a:r>
            <a:r>
              <a:rPr lang="en-US" sz="2000" u="sng">
                <a:solidFill>
                  <a:schemeClr val="hlink"/>
                </a:solidFill>
                <a:latin typeface="Times New Roman"/>
                <a:ea typeface="Times New Roman"/>
                <a:cs typeface="Times New Roman"/>
                <a:sym typeface="Times New Roman"/>
                <a:hlinkClick r:id="rId4"/>
              </a:rPr>
              <a:t>Hongxia Wang</a:t>
            </a:r>
            <a:r>
              <a:rPr lang="en-US" sz="2000">
                <a:solidFill>
                  <a:schemeClr val="dk1"/>
                </a:solidFill>
                <a:latin typeface="Times New Roman"/>
                <a:ea typeface="Times New Roman"/>
                <a:cs typeface="Times New Roman"/>
                <a:sym typeface="Times New Roman"/>
              </a:rPr>
              <a:t>; </a:t>
            </a:r>
            <a:r>
              <a:rPr lang="en-US" sz="2000" u="sng">
                <a:latin typeface="Times New Roman"/>
                <a:ea typeface="Times New Roman"/>
                <a:cs typeface="Times New Roman"/>
                <a:sym typeface="Times New Roman"/>
              </a:rPr>
              <a:t>Yanjun Feng</a:t>
            </a:r>
            <a:endParaRPr/>
          </a:p>
        </p:txBody>
      </p:sp>
      <p:sp>
        <p:nvSpPr>
          <p:cNvPr id="139" name="Google Shape;139;p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latin typeface="Times New Roman"/>
                <a:ea typeface="Times New Roman"/>
                <a:cs typeface="Times New Roman"/>
                <a:sym typeface="Times New Roman"/>
              </a:rPr>
              <a:t>More discriminative features can describe facial expressions more accurately, so facial feature extraction is the key technology for facial expression recognition. Enhancing the grey value is often a preprocessing step in facial recognition or expression detection to improve the performance of algorithms by making facial features more distinguishable. </a:t>
            </a:r>
            <a:r>
              <a:rPr lang="en-US" sz="2000">
                <a:solidFill>
                  <a:srgbClr val="333333"/>
                </a:solidFill>
                <a:latin typeface="Times New Roman"/>
                <a:ea typeface="Times New Roman"/>
                <a:cs typeface="Times New Roman"/>
                <a:sym typeface="Times New Roman"/>
              </a:rPr>
              <a:t>The proposed model consists of three stages, that is, data pre-processing, feature extraction, and classification. The data enhancement method is proposed to enhance the contrast of the raw input data. A hybrid feature representation method is proposed to model the enhanced data to obtain more discriminative features. The first half of the VGG network is replaced by the ResNet network and the Softmax function is used as classification layer. </a:t>
            </a:r>
            <a:endParaRPr sz="20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r>
              <a:rPr lang="en-US" sz="2000" b="1">
                <a:solidFill>
                  <a:srgbClr val="333333"/>
                </a:solidFill>
                <a:latin typeface="Times New Roman"/>
                <a:ea typeface="Times New Roman"/>
                <a:cs typeface="Times New Roman"/>
                <a:sym typeface="Times New Roman"/>
              </a:rPr>
              <a:t>Pros:</a:t>
            </a:r>
            <a:r>
              <a:rPr lang="en-US" sz="2000">
                <a:solidFill>
                  <a:srgbClr val="333333"/>
                </a:solidFill>
                <a:latin typeface="Times New Roman"/>
                <a:ea typeface="Times New Roman"/>
                <a:cs typeface="Times New Roman"/>
                <a:sym typeface="Times New Roman"/>
              </a:rPr>
              <a:t> The proposed model can enhance the contrast of the data, obtain more discriminative features and achieves a recognition rate of 94.5%.</a:t>
            </a:r>
            <a:endParaRPr/>
          </a:p>
          <a:p>
            <a:pPr marL="0" lvl="0" indent="0" algn="just" rtl="0">
              <a:spcBef>
                <a:spcPts val="400"/>
              </a:spcBef>
              <a:spcAft>
                <a:spcPts val="0"/>
              </a:spcAft>
              <a:buSzPts val="2000"/>
              <a:buNone/>
            </a:pPr>
            <a:r>
              <a:rPr lang="en-US" sz="2000" b="1">
                <a:solidFill>
                  <a:srgbClr val="333333"/>
                </a:solidFill>
                <a:latin typeface="Times New Roman"/>
                <a:ea typeface="Times New Roman"/>
                <a:cs typeface="Times New Roman"/>
                <a:sym typeface="Times New Roman"/>
              </a:rPr>
              <a:t>Cons:</a:t>
            </a:r>
            <a:r>
              <a:rPr lang="en-US" sz="2000">
                <a:solidFill>
                  <a:srgbClr val="333333"/>
                </a:solidFill>
                <a:latin typeface="Times New Roman"/>
                <a:ea typeface="Times New Roman"/>
                <a:cs typeface="Times New Roman"/>
                <a:sym typeface="Times New Roman"/>
              </a:rPr>
              <a:t> Does not focus on large area occlusion of the face</a:t>
            </a:r>
            <a:endParaRPr/>
          </a:p>
        </p:txBody>
      </p:sp>
      <p:sp>
        <p:nvSpPr>
          <p:cNvPr id="140" name="Google Shape;140;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41" name="Google Shape;141;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42" name="Google Shape;142;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766233" y="2089"/>
            <a:ext cx="10626247" cy="151873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rgbClr val="000000"/>
                </a:solidFill>
                <a:latin typeface="Times New Roman"/>
                <a:ea typeface="Times New Roman"/>
                <a:cs typeface="Times New Roman"/>
                <a:sym typeface="Times New Roman"/>
              </a:rPr>
              <a:t>A Lightweight Convolutional Neural Network for </a:t>
            </a:r>
            <a:r>
              <a:rPr lang="en-US" sz="2000" b="1">
                <a:solidFill>
                  <a:schemeClr val="dk1"/>
                </a:solidFill>
                <a:latin typeface="Times New Roman"/>
                <a:ea typeface="Times New Roman"/>
                <a:cs typeface="Times New Roman"/>
                <a:sym typeface="Times New Roman"/>
              </a:rPr>
              <a:t>Real-Time </a:t>
            </a:r>
            <a:r>
              <a:rPr lang="en-US" sz="2000" b="1">
                <a:solidFill>
                  <a:srgbClr val="000000"/>
                </a:solidFill>
                <a:latin typeface="Times New Roman"/>
                <a:ea typeface="Times New Roman"/>
                <a:cs typeface="Times New Roman"/>
                <a:sym typeface="Times New Roman"/>
              </a:rPr>
              <a:t>Facial Expression Detection</a:t>
            </a:r>
            <a:br>
              <a:rPr lang="en-US" sz="2400" b="1">
                <a:latin typeface="Times New Roman"/>
                <a:ea typeface="Times New Roman"/>
                <a:cs typeface="Times New Roman"/>
                <a:sym typeface="Times New Roman"/>
              </a:rPr>
            </a:br>
            <a:r>
              <a:rPr lang="en-US" sz="2000" u="sng">
                <a:solidFill>
                  <a:srgbClr val="000000"/>
                </a:solidFill>
                <a:latin typeface="Times New Roman"/>
                <a:ea typeface="Times New Roman"/>
                <a:cs typeface="Times New Roman"/>
                <a:sym typeface="Times New Roman"/>
              </a:rPr>
              <a:t>Ning Zhou</a:t>
            </a:r>
            <a:r>
              <a:rPr lang="en-US" sz="2000" u="sng">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Renyu Liang;</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Wenqian Shi</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u="sng">
              <a:solidFill>
                <a:schemeClr val="dk1"/>
              </a:solidFill>
              <a:latin typeface="Times New Roman"/>
              <a:ea typeface="Times New Roman"/>
              <a:cs typeface="Times New Roman"/>
              <a:sym typeface="Times New Roman"/>
            </a:endParaRPr>
          </a:p>
        </p:txBody>
      </p:sp>
      <p:sp>
        <p:nvSpPr>
          <p:cNvPr id="148" name="Google Shape;148;p7"/>
          <p:cNvSpPr txBox="1">
            <a:spLocks noGrp="1"/>
          </p:cNvSpPr>
          <p:nvPr>
            <p:ph type="body" idx="1"/>
          </p:nvPr>
        </p:nvSpPr>
        <p:spPr>
          <a:xfrm>
            <a:off x="645362" y="1712496"/>
            <a:ext cx="10908631" cy="43073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solidFill>
                  <a:srgbClr val="222222"/>
                </a:solidFill>
                <a:latin typeface="Times New Roman"/>
                <a:ea typeface="Times New Roman"/>
                <a:cs typeface="Times New Roman"/>
                <a:sym typeface="Times New Roman"/>
              </a:rPr>
              <a:t>This research presents a model for recognizing emotions using the Multi-task cascaded convolutional networks (MTCNN) detection approach. This model has been trained using the ADAM optimizer. The overall model consists of a neural network comprising of 4 residual depth wise separation convolutions, which is augmented with an MTCNN detection system to accomplish facial emotion identification. The final layer utilizes the Global Average Pooling layer and a soft-max activation function for the purpose of classification. This model is trained using the WIDER FACE dataset, which is a well-recognized benchmark dataset for face identification. Additionally, the Karolinska Directed Emotional Faces (KDEF) dataset is used due to its low image noise, making it excellent for training the model in expression recognition. By using these datasets, the accuracy rate achieved on the training set could be around 71%, while the accuracy rate on the validation set can reach around 67%. </a:t>
            </a:r>
            <a:endParaRPr/>
          </a:p>
          <a:p>
            <a:pPr marL="0" lvl="0" indent="0" algn="just" rtl="0">
              <a:spcBef>
                <a:spcPts val="2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a:t>
            </a:r>
            <a:r>
              <a:rPr lang="en-US" sz="2000">
                <a:solidFill>
                  <a:srgbClr val="222222"/>
                </a:solidFill>
                <a:latin typeface="Times New Roman"/>
                <a:ea typeface="Times New Roman"/>
                <a:cs typeface="Times New Roman"/>
                <a:sym typeface="Times New Roman"/>
              </a:rPr>
              <a:t>Memory utilization is really low, and CPU utilization is minimal as well. This model can be stored in an 872.9 KB file, making it portable for embedded devices. </a:t>
            </a:r>
            <a:endParaRPr sz="20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a:t>
            </a:r>
            <a:r>
              <a:rPr lang="en-US" sz="2000">
                <a:solidFill>
                  <a:srgbClr val="222222"/>
                </a:solidFill>
                <a:latin typeface="Times New Roman"/>
                <a:ea typeface="Times New Roman"/>
                <a:cs typeface="Times New Roman"/>
                <a:sym typeface="Times New Roman"/>
              </a:rPr>
              <a:t>When it comes to identifying certain types of emotions, the accuracy is still not perfect and a limited  dataset is available for a group of emotions.</a:t>
            </a:r>
            <a:endParaRPr/>
          </a:p>
          <a:p>
            <a:pPr marL="0" lvl="0" indent="0" algn="just" rtl="0">
              <a:spcBef>
                <a:spcPts val="400"/>
              </a:spcBef>
              <a:spcAft>
                <a:spcPts val="0"/>
              </a:spcAft>
              <a:buSzPts val="2000"/>
              <a:buNone/>
            </a:pPr>
            <a:endParaRPr sz="20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149" name="Google Shape;149;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50" name="Google Shape;150;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51" name="Google Shape;151;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Convolutional Channel Attentional Facial Expression Recognition Network and Its Application in Human–Computer Interaction</a:t>
            </a:r>
            <a:br>
              <a:rPr lang="en-US" sz="2000" b="1">
                <a:solidFill>
                  <a:schemeClr val="dk1"/>
                </a:solidFill>
                <a:latin typeface="Times New Roman"/>
                <a:ea typeface="Times New Roman"/>
                <a:cs typeface="Times New Roman"/>
                <a:sym typeface="Times New Roman"/>
              </a:rPr>
            </a:br>
            <a:r>
              <a:rPr lang="en-US" sz="20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Jing Pu</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Xinxin Nie</a:t>
            </a:r>
            <a:endParaRPr sz="2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endParaRPr>
          </a:p>
        </p:txBody>
      </p:sp>
      <p:sp>
        <p:nvSpPr>
          <p:cNvPr id="157" name="Google Shape;157;p8"/>
          <p:cNvSpPr txBox="1">
            <a:spLocks noGrp="1"/>
          </p:cNvSpPr>
          <p:nvPr>
            <p:ph type="body" idx="1"/>
          </p:nvPr>
        </p:nvSpPr>
        <p:spPr>
          <a:xfrm>
            <a:off x="765677" y="1832811"/>
            <a:ext cx="11059026" cy="4297278"/>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latin typeface="Times New Roman"/>
                <a:ea typeface="Times New Roman"/>
                <a:cs typeface="Times New Roman"/>
                <a:sym typeface="Times New Roman"/>
              </a:rPr>
              <a:t>To make robots recognize facial expressions like humans, a FER algorithm for human-computer interaction system is designed. The XRS module is proposed to reduce the parameters in the model and the degradation of the network. SEnet is a module based on the channel attention mechanism, which can emphasize useful features in the image while suppressing non-significant features by adjusting the channel weights of feature maps. Moreover, the SEnet module can weigh channels and filter out significant feature channels. To deploy the recognition model to portable devices, a depth-separable convolution filter pruning algorithm with PCA is suggested to compress the network so that it can be more easily deployed to portable devices. The data sets used in this study are CK+, FER2013 and RAF-BD datasets. The pruning strategy proposed in this study has a good model acceleration effect. It can not only reduce the memory occupied by about 41% of parameters, but also improve the classification accuracy. </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The proposed algorithm for facial expression recognition in this study achieves a 99% recognition accuracy with an average of 80.39%.</a:t>
            </a:r>
            <a:endParaRPr/>
          </a:p>
          <a:p>
            <a:pPr marL="0" lvl="0" indent="0" algn="just" rtl="0">
              <a:spcBef>
                <a:spcPts val="40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Can focus on parallel pruning</a:t>
            </a:r>
            <a:endParaRPr/>
          </a:p>
        </p:txBody>
      </p:sp>
      <p:sp>
        <p:nvSpPr>
          <p:cNvPr id="158" name="Google Shape;158;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59" name="Google Shape;159;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60" name="Google Shape;160;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55795" y="189979"/>
            <a:ext cx="10626247" cy="151873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br>
              <a:rPr lang="en-US" sz="2000" b="1">
                <a:latin typeface="Times New Roman"/>
                <a:ea typeface="Times New Roman"/>
                <a:cs typeface="Times New Roman"/>
                <a:sym typeface="Times New Roman"/>
              </a:rPr>
            </a:br>
            <a:r>
              <a:rPr lang="en-US" sz="2000" b="1">
                <a:solidFill>
                  <a:srgbClr val="000000"/>
                </a:solidFill>
                <a:latin typeface="Times New Roman"/>
                <a:ea typeface="Times New Roman"/>
                <a:cs typeface="Times New Roman"/>
                <a:sym typeface="Times New Roman"/>
              </a:rPr>
              <a:t>Deep Learning </a:t>
            </a:r>
            <a:r>
              <a:rPr lang="en-US" sz="2000" b="1">
                <a:solidFill>
                  <a:schemeClr val="dk1"/>
                </a:solidFill>
                <a:latin typeface="Times New Roman"/>
                <a:ea typeface="Times New Roman"/>
                <a:cs typeface="Times New Roman"/>
                <a:sym typeface="Times New Roman"/>
              </a:rPr>
              <a:t>based interactive dashboard for enhancing online classroom experience through student emotion analysis</a:t>
            </a:r>
            <a:br>
              <a:rPr lang="en-US" sz="2000">
                <a:latin typeface="Times New Roman"/>
                <a:ea typeface="Times New Roman"/>
                <a:cs typeface="Times New Roman"/>
                <a:sym typeface="Times New Roman"/>
              </a:rPr>
            </a:br>
            <a:r>
              <a:rPr lang="en-US" sz="2000" u="sng">
                <a:solidFill>
                  <a:schemeClr val="dk1"/>
                </a:solidFill>
                <a:latin typeface="Times New Roman"/>
                <a:ea typeface="Times New Roman"/>
                <a:cs typeface="Times New Roman"/>
                <a:sym typeface="Times New Roman"/>
              </a:rPr>
              <a:t>Priyanka Ganesan;</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Senthil Kumar Jagatheesaperumal;</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I. Gobhinath;</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Vishnu Venkatraman;</a:t>
            </a:r>
            <a:br>
              <a:rPr lang="en-US" sz="2000" u="sng">
                <a:latin typeface="Times New Roman"/>
                <a:ea typeface="Times New Roman"/>
                <a:cs typeface="Times New Roman"/>
                <a:sym typeface="Times New Roman"/>
              </a:rPr>
            </a:br>
            <a:r>
              <a:rPr lang="en-US" sz="2000" u="sng">
                <a:solidFill>
                  <a:schemeClr val="dk1"/>
                </a:solidFill>
                <a:latin typeface="Times New Roman"/>
                <a:ea typeface="Times New Roman"/>
                <a:cs typeface="Times New Roman"/>
                <a:sym typeface="Times New Roman"/>
              </a:rPr>
              <a:t>Silvia N. Gaftandzhieva;</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Rositsa Zh. Doneva</a:t>
            </a:r>
            <a:endParaRPr/>
          </a:p>
          <a:p>
            <a:pPr marL="0" lvl="0" indent="0" algn="ctr"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166" name="Google Shape;166;p9"/>
          <p:cNvSpPr txBox="1">
            <a:spLocks noGrp="1"/>
          </p:cNvSpPr>
          <p:nvPr>
            <p:ph type="body" idx="1"/>
          </p:nvPr>
        </p:nvSpPr>
        <p:spPr>
          <a:xfrm>
            <a:off x="645362" y="1712496"/>
            <a:ext cx="10908631" cy="43073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00"/>
              <a:buNone/>
            </a:pPr>
            <a:r>
              <a:rPr lang="en-US" sz="2000">
                <a:solidFill>
                  <a:srgbClr val="222222"/>
                </a:solidFill>
                <a:latin typeface="Times New Roman"/>
                <a:ea typeface="Times New Roman"/>
                <a:cs typeface="Times New Roman"/>
                <a:sym typeface="Times New Roman"/>
              </a:rPr>
              <a:t>Using the CK+ dataset, this work mimics occlusion on facial photos to replicate real-world situations in which students' faces may be partly obscured. The regenerative Generative Adversarial Network(GAN) is used to recreate obscured areas of students' faces, which is essential for precise emotional interpretation. Using a range of emotions, Convolutional Neural Networks (CNNs) are trained for emotion detection. The dashboard offers a user-friendly interface for educators and incorporates a range of visualizations associated with different emotions. Teachers have access to real-time feedback and historical data monitoring capabilities to assist them in adjusting their teaching methods.</a:t>
            </a:r>
            <a:endParaRPr/>
          </a:p>
          <a:p>
            <a:pPr marL="0" lvl="0" indent="0" algn="just" rtl="0">
              <a:spcBef>
                <a:spcPts val="20"/>
              </a:spcBef>
              <a:spcAft>
                <a:spcPts val="0"/>
              </a:spcAft>
              <a:buSzPts val="2000"/>
              <a:buNone/>
            </a:pPr>
            <a:r>
              <a:rPr lang="en-US" sz="2000" b="1">
                <a:latin typeface="Times New Roman"/>
                <a:ea typeface="Times New Roman"/>
                <a:cs typeface="Times New Roman"/>
                <a:sym typeface="Times New Roman"/>
              </a:rPr>
              <a:t>Pros:</a:t>
            </a:r>
            <a:r>
              <a:rPr lang="en-US" sz="2000">
                <a:latin typeface="Times New Roman"/>
                <a:ea typeface="Times New Roman"/>
                <a:cs typeface="Times New Roman"/>
                <a:sym typeface="Times New Roman"/>
              </a:rPr>
              <a:t> </a:t>
            </a:r>
            <a:r>
              <a:rPr lang="en-US" sz="2000">
                <a:solidFill>
                  <a:srgbClr val="222222"/>
                </a:solidFill>
                <a:latin typeface="Times New Roman"/>
                <a:ea typeface="Times New Roman"/>
                <a:cs typeface="Times New Roman"/>
                <a:sym typeface="Times New Roman"/>
              </a:rPr>
              <a:t>The use of Generative Adversarial Network (GAN) allows the system to reconstruct occluded facial regions, ensuring that emotion detection is accurate even when students' faces are partially covered. The dashboard offers detailed visual analytics, enabling educators to gain insights into students' emotional states and identify patterns over time.</a:t>
            </a:r>
            <a:endParaRPr sz="2000">
              <a:solidFill>
                <a:srgbClr val="000000"/>
              </a:solidFill>
              <a:latin typeface="Times New Roman"/>
              <a:ea typeface="Times New Roman"/>
              <a:cs typeface="Times New Roman"/>
              <a:sym typeface="Times New Roman"/>
            </a:endParaRPr>
          </a:p>
          <a:p>
            <a:pPr marL="0" lvl="0" indent="0" algn="just" rtl="0">
              <a:spcBef>
                <a:spcPts val="20"/>
              </a:spcBef>
              <a:spcAft>
                <a:spcPts val="0"/>
              </a:spcAft>
              <a:buSzPts val="2000"/>
              <a:buNone/>
            </a:pPr>
            <a:r>
              <a:rPr lang="en-US" sz="2000" b="1">
                <a:latin typeface="Times New Roman"/>
                <a:ea typeface="Times New Roman"/>
                <a:cs typeface="Times New Roman"/>
                <a:sym typeface="Times New Roman"/>
              </a:rPr>
              <a:t>Cons:</a:t>
            </a:r>
            <a:r>
              <a:rPr lang="en-US" sz="2000">
                <a:latin typeface="Times New Roman"/>
                <a:ea typeface="Times New Roman"/>
                <a:cs typeface="Times New Roman"/>
                <a:sym typeface="Times New Roman"/>
              </a:rPr>
              <a:t> </a:t>
            </a:r>
            <a:r>
              <a:rPr lang="en-US" sz="2000">
                <a:solidFill>
                  <a:srgbClr val="222222"/>
                </a:solidFill>
                <a:latin typeface="Times New Roman"/>
                <a:ea typeface="Times New Roman"/>
                <a:cs typeface="Times New Roman"/>
                <a:sym typeface="Times New Roman"/>
              </a:rPr>
              <a:t>The system's accuracy depends heavily on the quality and diversity of the training dataset. In real-world applications, varying lighting conditions and camera angles may affect performance. This system is computationally intensive.</a:t>
            </a:r>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solidFill>
                <a:srgbClr val="000000"/>
              </a:solidFill>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a:p>
            <a:pPr marL="0" lvl="0" indent="0" algn="just" rtl="0">
              <a:spcBef>
                <a:spcPts val="400"/>
              </a:spcBef>
              <a:spcAft>
                <a:spcPts val="0"/>
              </a:spcAft>
              <a:buSzPts val="2000"/>
              <a:buNone/>
            </a:pPr>
            <a:endParaRPr sz="2000">
              <a:latin typeface="Times New Roman"/>
              <a:ea typeface="Times New Roman"/>
              <a:cs typeface="Times New Roman"/>
              <a:sym typeface="Times New Roman"/>
            </a:endParaRP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68" name="Google Shape;168;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5793</Words>
  <Application>Microsoft Office PowerPoint</Application>
  <PresentationFormat>Widescreen</PresentationFormat>
  <Paragraphs>272</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Noto Sans Symbols</vt:lpstr>
      <vt:lpstr>Times New Roman</vt:lpstr>
      <vt:lpstr>Verdana</vt:lpstr>
      <vt:lpstr>Profile</vt:lpstr>
      <vt:lpstr>PowerPoint Presentation</vt:lpstr>
      <vt:lpstr>Introduction</vt:lpstr>
      <vt:lpstr>Enhancing Facial Expression Recognition System in Online Learning Context Using Efficient Deep Learning Model Mohammed Aly; Abdullatif Ghallab; Islam S. Fathi </vt:lpstr>
      <vt:lpstr>Identification of Emotions From Facial Gestures in a Teaching Environment With the Use of Machine Learning Techniques       William Eduardo Villegas-Ch; Joselin García-Ortiz; Santiago Sánchez-Viteri</vt:lpstr>
      <vt:lpstr>Expression Recognition Method Based on a Lightweight Convolutional Neural Network Guangzhe Zhao; Hanting Yang; Min Yu </vt:lpstr>
      <vt:lpstr>An End-to-End Deep Model with Discriminative Facial Features for Facial Expression  Recognition Jun Liu; Hongxia Wang; Yanjun Feng</vt:lpstr>
      <vt:lpstr>A Lightweight Convolutional Neural Network for Real-Time Facial Expression Detection Ning Zhou; Renyu Liang; Wenqian Shi </vt:lpstr>
      <vt:lpstr>Convolutional Channel Attentional Facial Expression Recognition Network and Its Application in Human–Computer Interaction Jing Pu; Xinxin Nie</vt:lpstr>
      <vt:lpstr> Deep Learning based interactive dashboard for enhancing online classroom experience through student emotion analysis Priyanka Ganesan; Senthil Kumar Jagatheesaperumal; I. Gobhinath; Vishnu Venkatraman; Silvia N. Gaftandzhieva; Rositsa Zh. Doneva </vt:lpstr>
      <vt:lpstr>Unleashing the Transferability Power of Unsupervised Pre-Training for Emotion Recognition in Masked and Unmasked Facial Images Moreno D’incà; Cigdem Beyan; Radoslaw Niewiadomski; Simone Barattin; Nicu Sebe</vt:lpstr>
      <vt:lpstr>A Novel Facial Expression Intelligent Recognition Method Using Improved Convolutional Neural Network  Min Shi; Lijun Xu; Xiang Chen </vt:lpstr>
      <vt:lpstr>A Novel Web Scraping Approach Using the Additional Information Obtained from Web Pages Erdinç Uzun</vt:lpstr>
      <vt:lpstr> A Smart Virtual Tutor with Facial Emotion Recognition for Online Learning Geerish Suddul; Chandesh Lillmond; Sandhya Armoogum </vt:lpstr>
      <vt:lpstr>Facial Expression Recognition in Educational Research from the Perspective of Machine Learning: A Systematic Review Bei Fang; Xian Li; Guangxin Han; Juhou He</vt:lpstr>
      <vt:lpstr>Classifying Emotions and Engagement in Online Learning Based on a Single Facial Expression Recognition Neural Network Andrey V. Savchenko; Lyudmila V. Savchenko; Ilya Makarov </vt:lpstr>
      <vt:lpstr>Analysis of Facial Expressions to Estimate the Level of Engagement in Online Lectures Renjun Miao; Haruka Kato; Yasuhiro Hatori; Yoshiyuki Sato; Satoshi Shioiri</vt:lpstr>
      <vt:lpstr>Easier Web Navigation Using Intent Classification, Web Scraping and NLP Approaches Rishabh Bhargava; Russel Lobo; Rushabh Shah; Nishank Shah; Sindhu Nair </vt:lpstr>
      <vt:lpstr>Facial Expression Recognition Using Hierarchical Features with Three-Channel Convolutional Neural Network Ying He; Yanxia Zhang; Shuxin Chen; Yu Hu</vt:lpstr>
      <vt:lpstr>CNN learning strategy for recognizing facial expressions Dong-Hwan Lee; Jang-Hee Yoo </vt:lpstr>
      <vt:lpstr>Facial Expression Recognition Using Frequency Neural Network Yan Tang; Xingming Zhang; Xiping Hu; Siqi Wang; Haoxiang Wang</vt:lpstr>
      <vt:lpstr>HopRetriever: Retrieve Hops over Wikipedia to Answer Complex Questions   Shaobo Li; Xiaoguang Li; Lifeng Shang; Xin Jiang; Qun Liu; Chengjie Sun; Zhenzhou Ji; Bingquan Liu </vt:lpstr>
      <vt:lpstr>HopRetriever: Retrieve Hops over Wikipedia to Answer Complex Questions   Shaobo Li; Xiaoguang Li; Lifeng Shang; Xin Jiang; Qun Liu; Chengjie Sun; Zhenzhou Ji; Bingquan Liu </vt:lpstr>
      <vt:lpstr>Graph Convolutional Neural Networks for Micro-Expression Recognition—Fusion of Facial Action Units for Optical Flow Extraction Xuliang Yang; Yong Fang; C. Raga Rodolfo</vt:lpstr>
      <vt:lpstr>Summary of Literature Review</vt:lpstr>
      <vt:lpstr>Problem Statement</vt:lpstr>
      <vt:lpstr>Objectives</vt:lpstr>
      <vt:lpstr>Software Requirements Specification</vt:lpstr>
      <vt:lpstr>Software Requirements Specification</vt:lpstr>
      <vt:lpstr>Software Requirements Specification</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DURAI MURUGAN N</dc:creator>
  <cp:lastModifiedBy>shreeya m</cp:lastModifiedBy>
  <cp:revision>2</cp:revision>
  <dcterms:created xsi:type="dcterms:W3CDTF">2023-08-03T04:32:32Z</dcterms:created>
  <dcterms:modified xsi:type="dcterms:W3CDTF">2024-11-26T16:56:12Z</dcterms:modified>
</cp:coreProperties>
</file>