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9c23dafe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9c23dafe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9c23daf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9c23daf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9c23daf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9c23daf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9d2a0622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9d2a0622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9d2a0622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9d2a0622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d2a0622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d2a0622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9d2a0622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9d2a0622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9d2a0622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9d2a0622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9c23daf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9c23daf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9c23daf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9c23daf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9d2a0622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9d2a0622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9c23dafe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9c23daf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Udacity Data Visualization Nanodegree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129000" y="3172900"/>
            <a:ext cx="8785800" cy="15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a:t>Build a Data Story Midterm Project Using The Movies Dataset</a:t>
            </a:r>
            <a:endParaRPr b="1" sz="2400"/>
          </a:p>
          <a:p>
            <a:pPr indent="0" lvl="0" marL="0" rtl="0" algn="l">
              <a:spcBef>
                <a:spcPts val="0"/>
              </a:spcBef>
              <a:spcAft>
                <a:spcPts val="0"/>
              </a:spcAft>
              <a:buNone/>
            </a:pPr>
            <a:r>
              <a:t/>
            </a:r>
            <a:endParaRPr b="1"/>
          </a:p>
          <a:p>
            <a:pPr indent="0" lvl="0" marL="0" rtl="0" algn="l">
              <a:spcBef>
                <a:spcPts val="0"/>
              </a:spcBef>
              <a:spcAft>
                <a:spcPts val="0"/>
              </a:spcAft>
              <a:buNone/>
            </a:pPr>
            <a:r>
              <a:rPr b="1" lang="en-GB"/>
              <a:t>By Muhammed Jimoh</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729450" y="557725"/>
            <a:ext cx="7688700" cy="60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Analysis</a:t>
            </a:r>
            <a:endParaRPr/>
          </a:p>
        </p:txBody>
      </p:sp>
      <p:pic>
        <p:nvPicPr>
          <p:cNvPr id="163" name="Google Shape;163;p22"/>
          <p:cNvPicPr preferRelativeResize="0"/>
          <p:nvPr/>
        </p:nvPicPr>
        <p:blipFill>
          <a:blip r:embed="rId3">
            <a:alphaModFix/>
          </a:blip>
          <a:stretch>
            <a:fillRect/>
          </a:stretch>
        </p:blipFill>
        <p:spPr>
          <a:xfrm>
            <a:off x="4490300" y="1164925"/>
            <a:ext cx="3978574" cy="3978574"/>
          </a:xfrm>
          <a:prstGeom prst="rect">
            <a:avLst/>
          </a:prstGeom>
          <a:noFill/>
          <a:ln>
            <a:noFill/>
          </a:ln>
        </p:spPr>
      </p:pic>
      <p:sp>
        <p:nvSpPr>
          <p:cNvPr id="164" name="Google Shape;164;p22"/>
          <p:cNvSpPr txBox="1"/>
          <p:nvPr/>
        </p:nvSpPr>
        <p:spPr>
          <a:xfrm>
            <a:off x="161125" y="1412925"/>
            <a:ext cx="35448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t>Movies belonging to certain genres received higher average ratings. These include Animation, Documentary, History, Drama, and War films.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570125"/>
            <a:ext cx="7688700" cy="58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Analysis</a:t>
            </a:r>
            <a:endParaRPr/>
          </a:p>
        </p:txBody>
      </p:sp>
      <p:pic>
        <p:nvPicPr>
          <p:cNvPr id="170" name="Google Shape;170;p23"/>
          <p:cNvPicPr preferRelativeResize="0"/>
          <p:nvPr/>
        </p:nvPicPr>
        <p:blipFill>
          <a:blip r:embed="rId3">
            <a:alphaModFix/>
          </a:blip>
          <a:stretch>
            <a:fillRect/>
          </a:stretch>
        </p:blipFill>
        <p:spPr>
          <a:xfrm>
            <a:off x="4292000" y="1017350"/>
            <a:ext cx="4126151" cy="4126151"/>
          </a:xfrm>
          <a:prstGeom prst="rect">
            <a:avLst/>
          </a:prstGeom>
          <a:noFill/>
          <a:ln>
            <a:noFill/>
          </a:ln>
        </p:spPr>
      </p:pic>
      <p:sp>
        <p:nvSpPr>
          <p:cNvPr id="171" name="Google Shape;171;p23"/>
          <p:cNvSpPr txBox="1"/>
          <p:nvPr/>
        </p:nvSpPr>
        <p:spPr>
          <a:xfrm>
            <a:off x="334625" y="1574025"/>
            <a:ext cx="34950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t>Films that were not in the English language tended to have higher average ratings. More specifically, movies in languages such as Zulu(zu), Latin(la), Kannada(kn), Mongolian(mn), Amharic(am), and Bengali(bn) received higher ratings.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729450" y="557725"/>
            <a:ext cx="7688700" cy="61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Limitations &amp; Biases</a:t>
            </a:r>
            <a:endParaRPr/>
          </a:p>
        </p:txBody>
      </p:sp>
      <p:sp>
        <p:nvSpPr>
          <p:cNvPr id="177" name="Google Shape;17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u="sng">
                <a:solidFill>
                  <a:schemeClr val="dk2"/>
                </a:solidFill>
                <a:latin typeface="Arial"/>
                <a:ea typeface="Arial"/>
                <a:cs typeface="Arial"/>
                <a:sym typeface="Arial"/>
              </a:rPr>
              <a:t>Limitations:</a:t>
            </a:r>
            <a:endParaRPr sz="1800" u="sng">
              <a:solidFill>
                <a:schemeClr val="dk2"/>
              </a:solidFill>
              <a:latin typeface="Arial"/>
              <a:ea typeface="Arial"/>
              <a:cs typeface="Arial"/>
              <a:sym typeface="Arial"/>
            </a:endParaRPr>
          </a:p>
          <a:p>
            <a:pPr indent="-311150" lvl="0" marL="457200" rtl="0" algn="l">
              <a:spcBef>
                <a:spcPts val="1200"/>
              </a:spcBef>
              <a:spcAft>
                <a:spcPts val="0"/>
              </a:spcAft>
              <a:buSzPts val="1300"/>
              <a:buChar char="●"/>
            </a:pPr>
            <a:r>
              <a:rPr lang="en-GB"/>
              <a:t>Messy data e.g some columns contain dictionary or json format</a:t>
            </a:r>
            <a:endParaRPr/>
          </a:p>
          <a:p>
            <a:pPr indent="0" lvl="0" marL="0" rtl="0" algn="l">
              <a:spcBef>
                <a:spcPts val="1200"/>
              </a:spcBef>
              <a:spcAft>
                <a:spcPts val="0"/>
              </a:spcAft>
              <a:buNone/>
            </a:pPr>
            <a:r>
              <a:rPr lang="en-GB" sz="1800" u="sng">
                <a:solidFill>
                  <a:schemeClr val="dk2"/>
                </a:solidFill>
                <a:latin typeface="Arial"/>
                <a:ea typeface="Arial"/>
                <a:cs typeface="Arial"/>
                <a:sym typeface="Arial"/>
              </a:rPr>
              <a:t>Biases:</a:t>
            </a:r>
            <a:endParaRPr sz="1800" u="sng">
              <a:solidFill>
                <a:schemeClr val="dk2"/>
              </a:solidFill>
              <a:latin typeface="Arial"/>
              <a:ea typeface="Arial"/>
              <a:cs typeface="Arial"/>
              <a:sym typeface="Arial"/>
            </a:endParaRPr>
          </a:p>
          <a:p>
            <a:pPr indent="-311150" lvl="0" marL="457200" rtl="0" algn="l">
              <a:spcBef>
                <a:spcPts val="1200"/>
              </a:spcBef>
              <a:spcAft>
                <a:spcPts val="0"/>
              </a:spcAft>
              <a:buSzPts val="1300"/>
              <a:buChar char="●"/>
            </a:pPr>
            <a:r>
              <a:rPr lang="en-GB"/>
              <a:t>Missing values</a:t>
            </a:r>
            <a:endParaRPr/>
          </a:p>
          <a:p>
            <a:pPr indent="-311150" lvl="0" marL="457200" rtl="0" algn="l">
              <a:spcBef>
                <a:spcPts val="0"/>
              </a:spcBef>
              <a:spcAft>
                <a:spcPts val="0"/>
              </a:spcAft>
              <a:buSzPts val="1300"/>
              <a:buChar char="●"/>
            </a:pPr>
            <a:r>
              <a:rPr lang="en-GB"/>
              <a:t>Outliers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557725"/>
            <a:ext cx="7688700" cy="59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Next Steps</a:t>
            </a:r>
            <a:endParaRPr/>
          </a:p>
        </p:txBody>
      </p:sp>
      <p:sp>
        <p:nvSpPr>
          <p:cNvPr id="183" name="Google Shape;183;p25"/>
          <p:cNvSpPr txBox="1"/>
          <p:nvPr>
            <p:ph idx="1" type="body"/>
          </p:nvPr>
        </p:nvSpPr>
        <p:spPr>
          <a:xfrm>
            <a:off x="729450" y="2078875"/>
            <a:ext cx="7688700" cy="273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sz="1800">
                <a:latin typeface="Arial"/>
                <a:ea typeface="Arial"/>
                <a:cs typeface="Arial"/>
                <a:sym typeface="Arial"/>
              </a:rPr>
              <a:t>Perform data cleaning:</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GB" sz="1800">
                <a:latin typeface="Arial"/>
                <a:ea typeface="Arial"/>
                <a:cs typeface="Arial"/>
                <a:sym typeface="Arial"/>
              </a:rPr>
              <a:t>Classify the movie genres accurately.</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GB" sz="1800">
                <a:latin typeface="Arial"/>
                <a:ea typeface="Arial"/>
                <a:cs typeface="Arial"/>
                <a:sym typeface="Arial"/>
              </a:rPr>
              <a:t>Convert the language codes into their corresponding language names.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GB" sz="1800">
                <a:latin typeface="Arial"/>
                <a:ea typeface="Arial"/>
                <a:cs typeface="Arial"/>
                <a:sym typeface="Arial"/>
              </a:rPr>
              <a:t>Separate the country information from the "production_countries" field.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Perform the analysis again, this time taking into account other factors that may indicate increase in average rating.</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32950"/>
            <a:ext cx="7688700" cy="61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Table of Content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sz="1800"/>
              <a:t>Problem Statement</a:t>
            </a:r>
            <a:endParaRPr sz="1800"/>
          </a:p>
          <a:p>
            <a:pPr indent="-342900" lvl="0" marL="457200" rtl="0" algn="l">
              <a:spcBef>
                <a:spcPts val="0"/>
              </a:spcBef>
              <a:spcAft>
                <a:spcPts val="0"/>
              </a:spcAft>
              <a:buSzPts val="1800"/>
              <a:buChar char="●"/>
            </a:pPr>
            <a:r>
              <a:rPr lang="en-GB" sz="1800"/>
              <a:t>Executive Summary</a:t>
            </a:r>
            <a:endParaRPr sz="1800"/>
          </a:p>
          <a:p>
            <a:pPr indent="-342900" lvl="0" marL="457200" rtl="0" algn="l">
              <a:spcBef>
                <a:spcPts val="0"/>
              </a:spcBef>
              <a:spcAft>
                <a:spcPts val="0"/>
              </a:spcAft>
              <a:buSzPts val="1800"/>
              <a:buChar char="●"/>
            </a:pPr>
            <a:r>
              <a:rPr lang="en-GB" sz="1800"/>
              <a:t>Synthesis (Hypothesis)</a:t>
            </a:r>
            <a:endParaRPr sz="1800"/>
          </a:p>
          <a:p>
            <a:pPr indent="-342900" lvl="0" marL="457200" rtl="0" algn="l">
              <a:spcBef>
                <a:spcPts val="0"/>
              </a:spcBef>
              <a:spcAft>
                <a:spcPts val="0"/>
              </a:spcAft>
              <a:buSzPts val="1800"/>
              <a:buChar char="●"/>
            </a:pPr>
            <a:r>
              <a:rPr lang="en-GB" sz="1800"/>
              <a:t>Overview of The Analysis</a:t>
            </a:r>
            <a:endParaRPr sz="1800"/>
          </a:p>
          <a:p>
            <a:pPr indent="-342900" lvl="0" marL="457200" rtl="0" algn="l">
              <a:spcBef>
                <a:spcPts val="0"/>
              </a:spcBef>
              <a:spcAft>
                <a:spcPts val="0"/>
              </a:spcAft>
              <a:buSzPts val="1800"/>
              <a:buChar char="●"/>
            </a:pPr>
            <a:r>
              <a:rPr lang="en-GB" sz="1800"/>
              <a:t>The Analysis (Usually require more than one slide)</a:t>
            </a:r>
            <a:endParaRPr sz="1800"/>
          </a:p>
          <a:p>
            <a:pPr indent="-342900" lvl="0" marL="457200" rtl="0" algn="l">
              <a:spcBef>
                <a:spcPts val="0"/>
              </a:spcBef>
              <a:spcAft>
                <a:spcPts val="0"/>
              </a:spcAft>
              <a:buSzPts val="1800"/>
              <a:buChar char="●"/>
            </a:pPr>
            <a:r>
              <a:rPr lang="en-GB" sz="1800"/>
              <a:t>The Limitations &amp; Biases</a:t>
            </a:r>
            <a:endParaRPr sz="1800"/>
          </a:p>
          <a:p>
            <a:pPr indent="-342900" lvl="0" marL="457200" rtl="0" algn="l">
              <a:spcBef>
                <a:spcPts val="0"/>
              </a:spcBef>
              <a:spcAft>
                <a:spcPts val="0"/>
              </a:spcAft>
              <a:buSzPts val="1800"/>
              <a:buChar char="●"/>
            </a:pPr>
            <a:r>
              <a:rPr lang="en-GB" sz="1800"/>
              <a:t>Next Steps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70125"/>
            <a:ext cx="7688700" cy="58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What are the key features of the top 5% of movies by rating all have in common?</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45325"/>
            <a:ext cx="7688700" cy="64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Executive Summary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The task at hand was to identify the primary factors that contribute to the high rating of the top 5% of movies.</a:t>
            </a:r>
            <a:endParaRPr sz="1800"/>
          </a:p>
          <a:p>
            <a:pPr indent="-342900" lvl="0" marL="457200" rtl="0" algn="l">
              <a:spcBef>
                <a:spcPts val="1200"/>
              </a:spcBef>
              <a:spcAft>
                <a:spcPts val="0"/>
              </a:spcAft>
              <a:buSzPts val="1800"/>
              <a:buAutoNum type="arabicPeriod"/>
            </a:pPr>
            <a:r>
              <a:rPr lang="en-GB" sz="1800"/>
              <a:t>Is it </a:t>
            </a:r>
            <a:r>
              <a:rPr lang="en-GB" sz="1800">
                <a:solidFill>
                  <a:schemeClr val="accent3"/>
                </a:solidFill>
              </a:rPr>
              <a:t>Runtime</a:t>
            </a:r>
            <a:r>
              <a:rPr lang="en-GB" sz="1800"/>
              <a:t>?</a:t>
            </a:r>
            <a:endParaRPr sz="1800"/>
          </a:p>
          <a:p>
            <a:pPr indent="-342900" lvl="0" marL="457200" rtl="0" algn="l">
              <a:spcBef>
                <a:spcPts val="0"/>
              </a:spcBef>
              <a:spcAft>
                <a:spcPts val="0"/>
              </a:spcAft>
              <a:buSzPts val="1800"/>
              <a:buAutoNum type="arabicPeriod"/>
            </a:pPr>
            <a:r>
              <a:rPr lang="en-GB" sz="1800"/>
              <a:t>Is it the movie </a:t>
            </a:r>
            <a:r>
              <a:rPr lang="en-GB" sz="1800">
                <a:solidFill>
                  <a:schemeClr val="accent3"/>
                </a:solidFill>
              </a:rPr>
              <a:t>genre</a:t>
            </a:r>
            <a:r>
              <a:rPr lang="en-GB" sz="1800"/>
              <a:t>?</a:t>
            </a:r>
            <a:endParaRPr sz="1800"/>
          </a:p>
          <a:p>
            <a:pPr indent="-342900" lvl="0" marL="457200" rtl="0" algn="l">
              <a:spcBef>
                <a:spcPts val="0"/>
              </a:spcBef>
              <a:spcAft>
                <a:spcPts val="0"/>
              </a:spcAft>
              <a:buSzPts val="1800"/>
              <a:buAutoNum type="arabicPeriod"/>
            </a:pPr>
            <a:r>
              <a:rPr lang="en-GB" sz="1800"/>
              <a:t>Is it the movie </a:t>
            </a:r>
            <a:r>
              <a:rPr lang="en-GB" sz="1800">
                <a:solidFill>
                  <a:schemeClr val="accent3"/>
                </a:solidFill>
              </a:rPr>
              <a:t>budget</a:t>
            </a:r>
            <a:r>
              <a:rPr lang="en-GB" sz="1800"/>
              <a:t>?</a:t>
            </a:r>
            <a:endParaRPr sz="1800"/>
          </a:p>
          <a:p>
            <a:pPr indent="-342900" lvl="0" marL="457200" rtl="0" algn="l">
              <a:spcBef>
                <a:spcPts val="0"/>
              </a:spcBef>
              <a:spcAft>
                <a:spcPts val="0"/>
              </a:spcAft>
              <a:buSzPts val="1800"/>
              <a:buAutoNum type="arabicPeriod"/>
            </a:pPr>
            <a:r>
              <a:rPr lang="en-GB" sz="1800"/>
              <a:t>Is it the </a:t>
            </a:r>
            <a:r>
              <a:rPr lang="en-GB" sz="1800">
                <a:solidFill>
                  <a:schemeClr val="accent3"/>
                </a:solidFill>
              </a:rPr>
              <a:t>language</a:t>
            </a:r>
            <a:r>
              <a:rPr lang="en-GB" sz="1800"/>
              <a:t> in which the movie was produced?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82525"/>
            <a:ext cx="7688700" cy="17250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GB"/>
              <a:t>Issue Tree</a:t>
            </a:r>
            <a:endParaRPr/>
          </a:p>
          <a:p>
            <a:pPr indent="0" lvl="0" marL="0" rtl="0" algn="l">
              <a:lnSpc>
                <a:spcPct val="115000"/>
              </a:lnSpc>
              <a:spcBef>
                <a:spcPts val="0"/>
              </a:spcBef>
              <a:spcAft>
                <a:spcPts val="1200"/>
              </a:spcAft>
              <a:buNone/>
            </a:pPr>
            <a:r>
              <a:rPr b="0" lang="en-GB" sz="1800">
                <a:solidFill>
                  <a:schemeClr val="accent1"/>
                </a:solidFill>
                <a:latin typeface="Lato"/>
                <a:ea typeface="Lato"/>
                <a:cs typeface="Lato"/>
                <a:sym typeface="Lato"/>
              </a:rPr>
              <a:t>What are the key features of the top 5% of movies by rating all have in common?</a:t>
            </a:r>
            <a:endParaRPr/>
          </a:p>
        </p:txBody>
      </p:sp>
      <p:sp>
        <p:nvSpPr>
          <p:cNvPr id="111" name="Google Shape;111;p17"/>
          <p:cNvSpPr txBox="1"/>
          <p:nvPr>
            <p:ph idx="1" type="body"/>
          </p:nvPr>
        </p:nvSpPr>
        <p:spPr>
          <a:xfrm>
            <a:off x="343975" y="2164175"/>
            <a:ext cx="8384400" cy="275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a:t>
            </a:r>
            <a:endParaRPr/>
          </a:p>
        </p:txBody>
      </p:sp>
      <p:cxnSp>
        <p:nvCxnSpPr>
          <p:cNvPr id="112" name="Google Shape;112;p17"/>
          <p:cNvCxnSpPr/>
          <p:nvPr/>
        </p:nvCxnSpPr>
        <p:spPr>
          <a:xfrm flipH="1">
            <a:off x="960375" y="2465150"/>
            <a:ext cx="3468300" cy="200700"/>
          </a:xfrm>
          <a:prstGeom prst="straightConnector1">
            <a:avLst/>
          </a:prstGeom>
          <a:noFill/>
          <a:ln cap="rnd" cmpd="sng" w="9525">
            <a:solidFill>
              <a:srgbClr val="FFFFFF"/>
            </a:solidFill>
            <a:prstDash val="solid"/>
            <a:round/>
            <a:headEnd len="sm" w="sm" type="none"/>
            <a:tailEnd len="med" w="med" type="triangle"/>
          </a:ln>
        </p:spPr>
      </p:cxnSp>
      <p:cxnSp>
        <p:nvCxnSpPr>
          <p:cNvPr id="113" name="Google Shape;113;p17"/>
          <p:cNvCxnSpPr/>
          <p:nvPr/>
        </p:nvCxnSpPr>
        <p:spPr>
          <a:xfrm flipH="1">
            <a:off x="1580640" y="3258936"/>
            <a:ext cx="4325100" cy="627600"/>
          </a:xfrm>
          <a:prstGeom prst="straightConnector1">
            <a:avLst/>
          </a:prstGeom>
          <a:noFill/>
          <a:ln cap="rnd" cmpd="sng" w="9525">
            <a:solidFill>
              <a:srgbClr val="FFFFFF"/>
            </a:solidFill>
            <a:prstDash val="solid"/>
            <a:round/>
            <a:headEnd len="sm" w="sm" type="none"/>
            <a:tailEnd len="med" w="med" type="triangle"/>
          </a:ln>
        </p:spPr>
      </p:cxnSp>
      <p:cxnSp>
        <p:nvCxnSpPr>
          <p:cNvPr id="114" name="Google Shape;114;p17"/>
          <p:cNvCxnSpPr/>
          <p:nvPr/>
        </p:nvCxnSpPr>
        <p:spPr>
          <a:xfrm flipH="1">
            <a:off x="2051050" y="2665850"/>
            <a:ext cx="3384300" cy="601200"/>
          </a:xfrm>
          <a:prstGeom prst="straightConnector1">
            <a:avLst/>
          </a:prstGeom>
          <a:noFill/>
          <a:ln cap="rnd" cmpd="sng" w="9525">
            <a:solidFill>
              <a:srgbClr val="FFFFFF"/>
            </a:solidFill>
            <a:prstDash val="solid"/>
            <a:round/>
            <a:headEnd len="sm" w="sm" type="none"/>
            <a:tailEnd len="med" w="med" type="triangle"/>
          </a:ln>
        </p:spPr>
      </p:cxnSp>
      <p:cxnSp>
        <p:nvCxnSpPr>
          <p:cNvPr id="115" name="Google Shape;115;p17"/>
          <p:cNvCxnSpPr>
            <a:stCxn id="111" idx="0"/>
          </p:cNvCxnSpPr>
          <p:nvPr/>
        </p:nvCxnSpPr>
        <p:spPr>
          <a:xfrm flipH="1">
            <a:off x="1424275" y="2164175"/>
            <a:ext cx="3111900" cy="5295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7"/>
          <p:cNvCxnSpPr>
            <a:stCxn id="111" idx="0"/>
          </p:cNvCxnSpPr>
          <p:nvPr/>
        </p:nvCxnSpPr>
        <p:spPr>
          <a:xfrm>
            <a:off x="4536175" y="2164175"/>
            <a:ext cx="3724500" cy="4866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a:stCxn id="111" idx="0"/>
          </p:cNvCxnSpPr>
          <p:nvPr/>
        </p:nvCxnSpPr>
        <p:spPr>
          <a:xfrm flipH="1">
            <a:off x="3095875" y="2164175"/>
            <a:ext cx="1440300" cy="4731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1" idx="0"/>
          </p:cNvCxnSpPr>
          <p:nvPr/>
        </p:nvCxnSpPr>
        <p:spPr>
          <a:xfrm>
            <a:off x="4536175" y="2164175"/>
            <a:ext cx="910200" cy="6594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p:nvPr/>
        </p:nvCxnSpPr>
        <p:spPr>
          <a:xfrm flipH="1">
            <a:off x="5324438" y="3133900"/>
            <a:ext cx="14400" cy="8742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7"/>
          <p:cNvSpPr txBox="1"/>
          <p:nvPr/>
        </p:nvSpPr>
        <p:spPr>
          <a:xfrm>
            <a:off x="601950" y="2823450"/>
            <a:ext cx="12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Is it runtime?</a:t>
            </a:r>
            <a:endParaRPr>
              <a:latin typeface="Lato"/>
              <a:ea typeface="Lato"/>
              <a:cs typeface="Lato"/>
              <a:sym typeface="Lato"/>
            </a:endParaRPr>
          </a:p>
        </p:txBody>
      </p:sp>
      <p:sp>
        <p:nvSpPr>
          <p:cNvPr id="121" name="Google Shape;121;p17"/>
          <p:cNvSpPr txBox="1"/>
          <p:nvPr/>
        </p:nvSpPr>
        <p:spPr>
          <a:xfrm>
            <a:off x="2406000" y="2823450"/>
            <a:ext cx="10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Is it genre?</a:t>
            </a:r>
            <a:endParaRPr>
              <a:latin typeface="Lato"/>
              <a:ea typeface="Lato"/>
              <a:cs typeface="Lato"/>
              <a:sym typeface="Lato"/>
            </a:endParaRPr>
          </a:p>
        </p:txBody>
      </p:sp>
      <p:sp>
        <p:nvSpPr>
          <p:cNvPr id="122" name="Google Shape;122;p17"/>
          <p:cNvSpPr txBox="1"/>
          <p:nvPr/>
        </p:nvSpPr>
        <p:spPr>
          <a:xfrm>
            <a:off x="3088550" y="2737475"/>
            <a:ext cx="1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3" name="Google Shape;123;p17"/>
          <p:cNvSpPr txBox="1"/>
          <p:nvPr/>
        </p:nvSpPr>
        <p:spPr>
          <a:xfrm>
            <a:off x="4213700" y="2823450"/>
            <a:ext cx="17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Is it movie budget?</a:t>
            </a:r>
            <a:endParaRPr>
              <a:latin typeface="Lato"/>
              <a:ea typeface="Lato"/>
              <a:cs typeface="Lato"/>
              <a:sym typeface="Lato"/>
            </a:endParaRPr>
          </a:p>
        </p:txBody>
      </p:sp>
      <p:sp>
        <p:nvSpPr>
          <p:cNvPr id="124" name="Google Shape;124;p17"/>
          <p:cNvSpPr txBox="1"/>
          <p:nvPr/>
        </p:nvSpPr>
        <p:spPr>
          <a:xfrm>
            <a:off x="7166125" y="2778575"/>
            <a:ext cx="15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Is it language?</a:t>
            </a:r>
            <a:endParaRPr>
              <a:latin typeface="Lato"/>
              <a:ea typeface="Lato"/>
              <a:cs typeface="Lato"/>
              <a:sym typeface="Lato"/>
            </a:endParaRPr>
          </a:p>
        </p:txBody>
      </p:sp>
      <p:sp>
        <p:nvSpPr>
          <p:cNvPr id="125" name="Google Shape;125;p17"/>
          <p:cNvSpPr txBox="1"/>
          <p:nvPr/>
        </p:nvSpPr>
        <p:spPr>
          <a:xfrm>
            <a:off x="200650" y="4007775"/>
            <a:ext cx="20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Yes, longer runtime</a:t>
            </a:r>
            <a:endParaRPr>
              <a:latin typeface="Lato"/>
              <a:ea typeface="Lato"/>
              <a:cs typeface="Lato"/>
              <a:sym typeface="Lato"/>
            </a:endParaRPr>
          </a:p>
        </p:txBody>
      </p:sp>
      <p:sp>
        <p:nvSpPr>
          <p:cNvPr id="126" name="Google Shape;126;p17"/>
          <p:cNvSpPr txBox="1"/>
          <p:nvPr/>
        </p:nvSpPr>
        <p:spPr>
          <a:xfrm>
            <a:off x="2207175" y="4007775"/>
            <a:ext cx="149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Action movie</a:t>
            </a:r>
            <a:endParaRPr>
              <a:latin typeface="Lato"/>
              <a:ea typeface="Lato"/>
              <a:cs typeface="Lato"/>
              <a:sym typeface="Lato"/>
            </a:endParaRPr>
          </a:p>
        </p:txBody>
      </p:sp>
      <p:sp>
        <p:nvSpPr>
          <p:cNvPr id="127" name="Google Shape;127;p17"/>
          <p:cNvSpPr txBox="1"/>
          <p:nvPr/>
        </p:nvSpPr>
        <p:spPr>
          <a:xfrm>
            <a:off x="4317650" y="4007775"/>
            <a:ext cx="16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Not necessarily</a:t>
            </a:r>
            <a:endParaRPr>
              <a:latin typeface="Lato"/>
              <a:ea typeface="Lato"/>
              <a:cs typeface="Lato"/>
              <a:sym typeface="Lato"/>
            </a:endParaRPr>
          </a:p>
        </p:txBody>
      </p:sp>
      <p:sp>
        <p:nvSpPr>
          <p:cNvPr id="128" name="Google Shape;128;p17"/>
          <p:cNvSpPr txBox="1"/>
          <p:nvPr/>
        </p:nvSpPr>
        <p:spPr>
          <a:xfrm>
            <a:off x="7144725" y="3940975"/>
            <a:ext cx="16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Zulu</a:t>
            </a:r>
            <a:endParaRPr>
              <a:latin typeface="Lato"/>
              <a:ea typeface="Lato"/>
              <a:cs typeface="Lato"/>
              <a:sym typeface="Lato"/>
            </a:endParaRPr>
          </a:p>
        </p:txBody>
      </p:sp>
      <p:cxnSp>
        <p:nvCxnSpPr>
          <p:cNvPr id="129" name="Google Shape;129;p17"/>
          <p:cNvCxnSpPr>
            <a:stCxn id="124" idx="2"/>
            <a:endCxn id="128" idx="0"/>
          </p:cNvCxnSpPr>
          <p:nvPr/>
        </p:nvCxnSpPr>
        <p:spPr>
          <a:xfrm>
            <a:off x="7947175" y="3178775"/>
            <a:ext cx="19800" cy="7623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a:stCxn id="120" idx="2"/>
            <a:endCxn id="125" idx="0"/>
          </p:cNvCxnSpPr>
          <p:nvPr/>
        </p:nvCxnSpPr>
        <p:spPr>
          <a:xfrm>
            <a:off x="1239750" y="3223650"/>
            <a:ext cx="0" cy="7842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a:stCxn id="121" idx="2"/>
            <a:endCxn id="126" idx="0"/>
          </p:cNvCxnSpPr>
          <p:nvPr/>
        </p:nvCxnSpPr>
        <p:spPr>
          <a:xfrm>
            <a:off x="2952450" y="3223650"/>
            <a:ext cx="3600" cy="78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729450" y="545325"/>
            <a:ext cx="7688700" cy="60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Synthesis (Hypothesis)</a:t>
            </a:r>
            <a:endParaRPr/>
          </a:p>
        </p:txBody>
      </p:sp>
      <p:sp>
        <p:nvSpPr>
          <p:cNvPr id="137" name="Google Shape;13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GB" sz="1800">
                <a:latin typeface="Arial"/>
                <a:ea typeface="Arial"/>
                <a:cs typeface="Arial"/>
                <a:sym typeface="Arial"/>
              </a:rPr>
              <a:t>The duration of a movie is a crucial aspect that influences the average rating.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Movies with action or historical genre are expected to receive a higher rating owing to the element of curiosity they generate.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Movies in English should generate higher revenues compared to those in other languages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Movies with a bigger budget tend to receive a higher average rating.</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729450" y="545325"/>
            <a:ext cx="7688700" cy="60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The Analysis</a:t>
            </a:r>
            <a:endParaRPr/>
          </a:p>
        </p:txBody>
      </p:sp>
      <p:sp>
        <p:nvSpPr>
          <p:cNvPr id="143" name="Google Shape;14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GB" sz="1800">
                <a:latin typeface="Arial"/>
                <a:ea typeface="Arial"/>
                <a:cs typeface="Arial"/>
                <a:sym typeface="Arial"/>
              </a:rPr>
              <a:t>Analyzing the correlation between the average rating of movies and their respective playback duration.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Examining the relationship between the average rating of movies and their budget.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Evaluating the connection between a movie's genre and its average rating.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Investigating the association between the original language of movies and their average rating.</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729450" y="683500"/>
            <a:ext cx="7688700" cy="57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Analysis</a:t>
            </a:r>
            <a:endParaRPr/>
          </a:p>
        </p:txBody>
      </p:sp>
      <p:pic>
        <p:nvPicPr>
          <p:cNvPr id="149" name="Google Shape;149;p20"/>
          <p:cNvPicPr preferRelativeResize="0"/>
          <p:nvPr/>
        </p:nvPicPr>
        <p:blipFill rotWithShape="1">
          <a:blip r:embed="rId3">
            <a:alphaModFix/>
          </a:blip>
          <a:srcRect b="1399" l="0" r="0" t="1399"/>
          <a:stretch/>
        </p:blipFill>
        <p:spPr>
          <a:xfrm>
            <a:off x="4451950" y="1177300"/>
            <a:ext cx="4080600" cy="3966199"/>
          </a:xfrm>
          <a:prstGeom prst="rect">
            <a:avLst/>
          </a:prstGeom>
          <a:noFill/>
          <a:ln>
            <a:noFill/>
          </a:ln>
        </p:spPr>
      </p:pic>
      <p:sp>
        <p:nvSpPr>
          <p:cNvPr id="150" name="Google Shape;150;p20"/>
          <p:cNvSpPr txBox="1"/>
          <p:nvPr/>
        </p:nvSpPr>
        <p:spPr>
          <a:xfrm>
            <a:off x="409000" y="1574025"/>
            <a:ext cx="3358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In general, films that run for more than 400 minutes usually get better ratings on average, except for "The War". However, there are cases where movies with a runtime of less than 400 minutes also obtain ratings that are almost as high as 10.</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729450" y="545325"/>
            <a:ext cx="7688700" cy="60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Analysis</a:t>
            </a:r>
            <a:endParaRPr/>
          </a:p>
        </p:txBody>
      </p:sp>
      <p:pic>
        <p:nvPicPr>
          <p:cNvPr id="156" name="Google Shape;156;p21"/>
          <p:cNvPicPr preferRelativeResize="0"/>
          <p:nvPr/>
        </p:nvPicPr>
        <p:blipFill rotWithShape="1">
          <a:blip r:embed="rId3">
            <a:alphaModFix/>
          </a:blip>
          <a:srcRect b="0" l="0" r="0" t="0"/>
          <a:stretch/>
        </p:blipFill>
        <p:spPr>
          <a:xfrm>
            <a:off x="4639025" y="1152525"/>
            <a:ext cx="3990975" cy="3990975"/>
          </a:xfrm>
          <a:prstGeom prst="rect">
            <a:avLst/>
          </a:prstGeom>
          <a:noFill/>
          <a:ln>
            <a:noFill/>
          </a:ln>
        </p:spPr>
      </p:pic>
      <p:sp>
        <p:nvSpPr>
          <p:cNvPr id="157" name="Google Shape;157;p21"/>
          <p:cNvSpPr txBox="1"/>
          <p:nvPr/>
        </p:nvSpPr>
        <p:spPr>
          <a:xfrm>
            <a:off x="396600" y="1598825"/>
            <a:ext cx="36066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t>On average, films with budgets exceeding 50 million dollars are more likely to receive higher ratings. Nevertheless, there are exceptions to this trend, as some movies with budgets below this threshold also achieve ratings close to 10.</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