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86" r:id="rId38"/>
    <p:sldId id="28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xercises" id="{2FA21AB3-10A1-4219-9939-A272B3DBACE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Showcase" id="{2D95A53C-E5C1-41FA-AA36-1BC45A0E74EB}">
          <p14:sldIdLst>
            <p14:sldId id="295"/>
            <p14:sldId id="286"/>
            <p14:sldId id="287"/>
          </p14:sldIdLst>
        </p14:section>
        <p14:section name="Resources" id="{09E3224A-0336-4311-88D0-0E283CCD3EA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21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outlineViewPr>
    <p:cViewPr>
      <p:scale>
        <a:sx n="33" d="100"/>
        <a:sy n="33" d="100"/>
      </p:scale>
      <p:origin x="0" y="-4733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17/01/2020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.net-tutorials.com/" TargetMode="External"/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</a:t>
            </a:r>
            <a:r>
              <a:rPr lang="en-US" dirty="0" err="1"/>
              <a:t>sln</a:t>
            </a:r>
            <a:r>
              <a:rPr lang="en-US" dirty="0"/>
              <a:t> –n “</a:t>
            </a:r>
            <a:r>
              <a:rPr lang="en-US" i="1" dirty="0"/>
              <a:t>Solution Name</a:t>
            </a:r>
            <a:r>
              <a:rPr lang="en-US" dirty="0"/>
              <a:t>”’</a:t>
            </a:r>
          </a:p>
          <a:p>
            <a:r>
              <a:rPr lang="en-US" dirty="0"/>
              <a:t>Type ‘dotnet new console –n “</a:t>
            </a:r>
            <a:r>
              <a:rPr lang="en-US" i="1" dirty="0"/>
              <a:t>Project Name</a:t>
            </a:r>
            <a:r>
              <a:rPr lang="en-US" dirty="0"/>
              <a:t>”’</a:t>
            </a:r>
          </a:p>
          <a:p>
            <a:r>
              <a:rPr lang="en-US" dirty="0"/>
              <a:t>Type ‘dotnet </a:t>
            </a:r>
            <a:r>
              <a:rPr lang="en-US" dirty="0" err="1"/>
              <a:t>sln</a:t>
            </a:r>
            <a:r>
              <a:rPr lang="en-US" dirty="0"/>
              <a:t> “</a:t>
            </a:r>
            <a:r>
              <a:rPr lang="en-US" i="1" dirty="0"/>
              <a:t>Solution Name</a:t>
            </a:r>
            <a:r>
              <a:rPr lang="en-US" dirty="0"/>
              <a:t>”.sln add **/*.</a:t>
            </a:r>
            <a:r>
              <a:rPr lang="en-US" dirty="0" err="1"/>
              <a:t>csproj</a:t>
            </a:r>
            <a:r>
              <a:rPr lang="en-US" dirty="0"/>
              <a:t>’</a:t>
            </a:r>
          </a:p>
          <a:p>
            <a:r>
              <a:rPr lang="en-US" dirty="0"/>
              <a:t>Change your directory to your project with ‘cd </a:t>
            </a:r>
            <a:r>
              <a:rPr lang="en-US" i="1" dirty="0"/>
              <a:t>Project Name’</a:t>
            </a:r>
            <a:endParaRPr lang="en-US" dirty="0"/>
          </a:p>
          <a:p>
            <a:r>
              <a:rPr lang="en-US" dirty="0"/>
              <a:t>Type ‘dotnet run’ to run the program</a:t>
            </a:r>
          </a:p>
          <a:p>
            <a:r>
              <a:rPr lang="en-US" dirty="0"/>
              <a:t>Type ‘code .’ to open the solution or project in Visual Studio Code</a:t>
            </a:r>
          </a:p>
          <a:p>
            <a:r>
              <a:rPr lang="en-US" dirty="0"/>
              <a:t>If on the bottom right, there’s a popup to create build and debug options, click yes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9EC6C74-53A2-4F7F-B1BA-11496B10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21CDB9-62E9-478E-ADD6-D1595D57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start a .NET application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9FE6F4-9E74-4AFC-A41A-D8918F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 / Dependency to be used</a:t>
            </a:r>
          </a:p>
          <a:p>
            <a:r>
              <a:rPr lang="en-US" dirty="0">
                <a:solidFill>
                  <a:srgbClr val="FFFFFF"/>
                </a:solidFill>
              </a:rPr>
              <a:t>Namespace, referring to the project name</a:t>
            </a:r>
          </a:p>
          <a:p>
            <a:r>
              <a:rPr lang="en-US" dirty="0">
                <a:solidFill>
                  <a:srgbClr val="FFFFFF"/>
                </a:solidFill>
              </a:rPr>
              <a:t>Class Name</a:t>
            </a:r>
          </a:p>
          <a:p>
            <a:r>
              <a:rPr lang="en-US" dirty="0">
                <a:solidFill>
                  <a:srgbClr val="FFFFFF"/>
                </a:solidFill>
              </a:rPr>
              <a:t>Entry point of a project</a:t>
            </a:r>
          </a:p>
          <a:p>
            <a:r>
              <a:rPr lang="en-US" dirty="0">
                <a:solidFill>
                  <a:srgbClr val="FFFFFF"/>
                </a:solidFill>
              </a:rPr>
              <a:t>Scope of your code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77D1F1-905C-4715-83AF-E1A642947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7463" y="1853256"/>
            <a:ext cx="6193767" cy="31433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6EAEC6-7AB7-4DCF-A1D4-C46DBB8A569C}"/>
              </a:ext>
            </a:extLst>
          </p:cNvPr>
          <p:cNvCxnSpPr/>
          <p:nvPr/>
        </p:nvCxnSpPr>
        <p:spPr>
          <a:xfrm flipV="1">
            <a:off x="4305365" y="2379306"/>
            <a:ext cx="1661802" cy="30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D4AF-18D5-4D2E-94E1-2C3A6E178E56}"/>
              </a:ext>
            </a:extLst>
          </p:cNvPr>
          <p:cNvCxnSpPr>
            <a:cxnSpLocks/>
          </p:cNvCxnSpPr>
          <p:nvPr/>
        </p:nvCxnSpPr>
        <p:spPr>
          <a:xfrm flipV="1">
            <a:off x="3572759" y="2762054"/>
            <a:ext cx="2290713" cy="66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ADD46-23B6-49B8-A7B3-E8E3AE81F7A9}"/>
              </a:ext>
            </a:extLst>
          </p:cNvPr>
          <p:cNvCxnSpPr/>
          <p:nvPr/>
        </p:nvCxnSpPr>
        <p:spPr>
          <a:xfrm flipV="1">
            <a:off x="2111604" y="3214540"/>
            <a:ext cx="4091233" cy="88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AB582-1BCA-4A4D-954A-87F59AAB2933}"/>
              </a:ext>
            </a:extLst>
          </p:cNvPr>
          <p:cNvCxnSpPr/>
          <p:nvPr/>
        </p:nvCxnSpPr>
        <p:spPr>
          <a:xfrm flipV="1">
            <a:off x="3167406" y="3676454"/>
            <a:ext cx="3308808" cy="848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5A39-8D46-490C-9DD5-47B4C87352B3}"/>
              </a:ext>
            </a:extLst>
          </p:cNvPr>
          <p:cNvCxnSpPr/>
          <p:nvPr/>
        </p:nvCxnSpPr>
        <p:spPr>
          <a:xfrm flipV="1">
            <a:off x="2733773" y="4025245"/>
            <a:ext cx="4044099" cy="97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0D11F0-278C-4825-AF5A-4564540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Solution vs Project vs  Class </a:t>
            </a:r>
            <a:endParaRPr lang="en-BE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384A84-A8A1-4E18-9292-4AC42993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Solution groups several related projects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You open Visual Studio from the solution level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Projects is where you group code related classes together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Class is where you write your code</a:t>
            </a:r>
          </a:p>
        </p:txBody>
      </p:sp>
      <p:pic>
        <p:nvPicPr>
          <p:cNvPr id="3" name="Picture 2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25DF976-D331-4EFA-97D8-D66F5BCF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951439"/>
            <a:ext cx="6193767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8A-4651-4300-9A13-25EB6E0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77A-830E-4645-82DD-7B5CCEA1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Collections (Array, List, etc.)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0536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910-07C9-43A6-BFBC-0EEDEF3B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A6EE-C2A2-4259-BC5F-DD600E4D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2262" cy="5120640"/>
          </a:xfrm>
        </p:spPr>
        <p:txBody>
          <a:bodyPr/>
          <a:lstStyle/>
          <a:p>
            <a:r>
              <a:rPr lang="en-US" dirty="0"/>
              <a:t>Console is a class to easily write and read data from the terminal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(“”); 	-&gt; Write data on the console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(“”);-&gt; Write data on the console and add extra line</a:t>
            </a:r>
          </a:p>
          <a:p>
            <a:pPr lvl="1"/>
            <a:r>
              <a:rPr lang="en-US" dirty="0" err="1"/>
              <a:t>Console.ReadLine</a:t>
            </a:r>
            <a:r>
              <a:rPr lang="en-US" dirty="0"/>
              <a:t>();	-&gt; Reads data on console after pressing enter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\n and \r do</a:t>
            </a:r>
          </a:p>
        </p:txBody>
      </p:sp>
    </p:spTree>
    <p:extLst>
      <p:ext uri="{BB962C8B-B14F-4D97-AF65-F5344CB8AC3E}">
        <p14:creationId xmlns:p14="http://schemas.microsoft.com/office/powerpoint/2010/main" val="19342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and where to continue (WPF, Unit Testing, Web API’s, ASP.NET, LINQ)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9C5-F98D-4C9C-8D92-5B4480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8C45-55CD-4CB9-BF7A-783D04B5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  <a:p>
            <a:pPr lvl="1"/>
            <a:r>
              <a:rPr lang="en-US" dirty="0"/>
              <a:t>Show your own name in the console (windows) or terminal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dirty="0"/>
              <a:t>After pushing enter 5 times in the console show your name in the console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317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B576-6B39-49DA-BD6C-5C08DCBE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C594-5E49-4268-B43B-8DBCEB37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2477" y="746132"/>
            <a:ext cx="7424928" cy="799864"/>
          </a:xfrm>
        </p:spPr>
        <p:txBody>
          <a:bodyPr/>
          <a:lstStyle/>
          <a:p>
            <a:r>
              <a:rPr lang="en-US" dirty="0"/>
              <a:t>To declare a variable you have to say what type of variable</a:t>
            </a:r>
          </a:p>
          <a:p>
            <a:r>
              <a:rPr lang="en-US" dirty="0"/>
              <a:t>You can use var for type declaration and it will guess the datatype  </a:t>
            </a:r>
            <a:endParaRPr lang="en-B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3A43B0-7E09-46C8-8573-6D2112D43E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5459410"/>
              </p:ext>
            </p:extLst>
          </p:nvPr>
        </p:nvGraphicFramePr>
        <p:xfrm>
          <a:off x="3902477" y="1796068"/>
          <a:ext cx="7424928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43">
                  <a:extLst>
                    <a:ext uri="{9D8B030D-6E8A-4147-A177-3AD203B41FA5}">
                      <a16:colId xmlns:a16="http://schemas.microsoft.com/office/drawing/2014/main" val="867014534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818453585"/>
                    </a:ext>
                  </a:extLst>
                </a:gridCol>
                <a:gridCol w="5212551">
                  <a:extLst>
                    <a:ext uri="{9D8B030D-6E8A-4147-A177-3AD203B41FA5}">
                      <a16:colId xmlns:a16="http://schemas.microsoft.com/office/drawing/2014/main" val="31090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effectLst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 err="1">
                          <a:effectLst/>
                        </a:rPr>
                        <a:t>Description</a:t>
                      </a:r>
                      <a:endParaRPr lang="nl-BE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2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whole numbers from -9,223,372,036,854,775,808 to 9,223,372,036,854,775,807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42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6 to 7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404301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nl-BE" sz="16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fractional numbers. Sufficient for storing 15 decimal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8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Stores </a:t>
                      </a:r>
                      <a:r>
                        <a:rPr lang="nl-BE" sz="1600" dirty="0" err="1"/>
                        <a:t>true</a:t>
                      </a:r>
                      <a:r>
                        <a:rPr lang="nl-BE" sz="1600" dirty="0"/>
                        <a:t> or </a:t>
                      </a:r>
                      <a:r>
                        <a:rPr lang="nl-BE" sz="1600" dirty="0" err="1"/>
                        <a:t>false</a:t>
                      </a:r>
                      <a:r>
                        <a:rPr lang="nl-BE" sz="1600" dirty="0"/>
                        <a:t> </a:t>
                      </a:r>
                      <a:r>
                        <a:rPr lang="nl-BE" sz="1600" dirty="0" err="1"/>
                        <a:t>values</a:t>
                      </a:r>
                      <a:endParaRPr lang="nl-B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8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char</a:t>
                      </a:r>
                      <a:endParaRPr lang="nl-B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single character/letter, surrounded by single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9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2 bytes per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a sequence of characters, surrounded by double quotes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4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5BC3B-6BF4-4ADF-A801-8BBFD7C8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B5C5-B61A-4BB9-932F-7200152C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64108"/>
            <a:ext cx="8182466" cy="512064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int number = 2;	-&gt; create integer called number with value 2</a:t>
            </a:r>
          </a:p>
          <a:p>
            <a:pPr lvl="1"/>
            <a:r>
              <a:rPr lang="en-US" dirty="0"/>
              <a:t>string text = “Hello!”;	-&gt; create string called text with value Hello!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boolean</a:t>
            </a:r>
            <a:r>
              <a:rPr lang="en-US" dirty="0"/>
              <a:t>;	-&gt; create Boolean with no value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(text); 	-&gt; shows Hello! in console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+ operator does in brackets of </a:t>
            </a:r>
            <a:r>
              <a:rPr lang="en-US" dirty="0" err="1"/>
              <a:t>Console.Write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Check how to combine different variables in one line via composite formatting &amp; string interpolation</a:t>
            </a:r>
          </a:p>
          <a:p>
            <a:pPr lvl="1"/>
            <a:r>
              <a:rPr lang="en-US" dirty="0"/>
              <a:t>Check how to convert a variable name through Convert class</a:t>
            </a:r>
          </a:p>
          <a:p>
            <a:pPr lvl="1"/>
            <a:r>
              <a:rPr lang="en-US" dirty="0"/>
              <a:t>Check what happens when you type the variable name and add a ‘.’</a:t>
            </a:r>
          </a:p>
        </p:txBody>
      </p:sp>
    </p:spTree>
    <p:extLst>
      <p:ext uri="{BB962C8B-B14F-4D97-AF65-F5344CB8AC3E}">
        <p14:creationId xmlns:p14="http://schemas.microsoft.com/office/powerpoint/2010/main" val="172317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6FAB-C6E3-492F-A589-5FCDE47F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595F-FAF6-423F-8087-23F93709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Declare 2 integers and show the sum on the console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Declare 2 strings and show them on one line in the console (do this with 3 or less lines of code)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Declare 1 char with no value; give it a value through the console</a:t>
            </a:r>
          </a:p>
          <a:p>
            <a:pPr lvl="1"/>
            <a:r>
              <a:rPr lang="en-US" dirty="0"/>
              <a:t>Show in the console “My favorite character is ‘.’ because …”</a:t>
            </a:r>
          </a:p>
          <a:p>
            <a:r>
              <a:rPr lang="en-US" dirty="0"/>
              <a:t>Exercise 4 (Difficult)</a:t>
            </a:r>
          </a:p>
          <a:p>
            <a:pPr lvl="1"/>
            <a:r>
              <a:rPr lang="en-US" dirty="0"/>
              <a:t>What happens if you give a decimal number to an integer? Show the value in the console</a:t>
            </a:r>
          </a:p>
          <a:p>
            <a:pPr lvl="1"/>
            <a:r>
              <a:rPr lang="en-US" dirty="0"/>
              <a:t>What is the maximum value you can give to </a:t>
            </a:r>
            <a:r>
              <a:rPr lang="en-US" dirty="0" err="1"/>
              <a:t>ushort</a:t>
            </a:r>
            <a:r>
              <a:rPr lang="en-US" dirty="0"/>
              <a:t>? What if you assign a bigger number? Show the value in the console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799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8804-C251-4B42-B22E-5A4ACB2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A7A7-BAEB-474B-828B-F461912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is code that’s written in a way that you can reuse it several times</a:t>
            </a:r>
          </a:p>
          <a:p>
            <a:r>
              <a:rPr lang="en-US" dirty="0"/>
              <a:t>Functions can be written inside the scope of static Main() function</a:t>
            </a:r>
          </a:p>
          <a:p>
            <a:r>
              <a:rPr lang="en-US" dirty="0"/>
              <a:t>Function can also be inside the scope of the class</a:t>
            </a:r>
          </a:p>
          <a:p>
            <a:r>
              <a:rPr lang="en-US" dirty="0"/>
              <a:t>You always need to define the visibility, return type and name; parameters are optional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Public void Hello() { </a:t>
            </a:r>
            <a:r>
              <a:rPr lang="en-US" dirty="0" err="1"/>
              <a:t>Console.WriteLine</a:t>
            </a:r>
            <a:r>
              <a:rPr lang="en-US" dirty="0"/>
              <a:t>(“Hello!”);</a:t>
            </a:r>
          </a:p>
          <a:p>
            <a:pPr lvl="1"/>
            <a:r>
              <a:rPr lang="en-US" dirty="0"/>
              <a:t>Public int Sum(int a) { return a * 2};</a:t>
            </a:r>
          </a:p>
          <a:p>
            <a:pPr lvl="1"/>
            <a:r>
              <a:rPr lang="en-US" dirty="0"/>
              <a:t>Hello();		-&gt; prints out Hello! in console</a:t>
            </a:r>
          </a:p>
          <a:p>
            <a:pPr lvl="1"/>
            <a:r>
              <a:rPr lang="en-US" dirty="0"/>
              <a:t>Sum(5);		-&gt; returns 10</a:t>
            </a:r>
          </a:p>
        </p:txBody>
      </p:sp>
    </p:spTree>
    <p:extLst>
      <p:ext uri="{BB962C8B-B14F-4D97-AF65-F5344CB8AC3E}">
        <p14:creationId xmlns:p14="http://schemas.microsoft.com/office/powerpoint/2010/main" val="396127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E7C4-3C05-4E17-88F7-E6D19271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43D6-77C5-4AF7-803B-0BBA74C6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Have the console ask for your name; use a function to display the following message: Hello </a:t>
            </a:r>
            <a:r>
              <a:rPr lang="en-US" i="1" dirty="0"/>
              <a:t>name</a:t>
            </a:r>
            <a:r>
              <a:rPr lang="en-US" dirty="0"/>
              <a:t>!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Have the console ask for 3 numbers</a:t>
            </a:r>
          </a:p>
          <a:p>
            <a:pPr lvl="1"/>
            <a:r>
              <a:rPr lang="en-US" dirty="0"/>
              <a:t>Have a function multiply those numbers and return the result</a:t>
            </a:r>
          </a:p>
          <a:p>
            <a:r>
              <a:rPr lang="en-US" dirty="0"/>
              <a:t>Exercise 3 (difficult)</a:t>
            </a:r>
          </a:p>
          <a:p>
            <a:pPr lvl="1"/>
            <a:r>
              <a:rPr lang="en-US" dirty="0"/>
              <a:t>Create two functions with the same name but with different parameters (can be string vs int; 1 or 2 parameters)</a:t>
            </a:r>
          </a:p>
          <a:p>
            <a:pPr lvl="1"/>
            <a:r>
              <a:rPr lang="en-US" dirty="0"/>
              <a:t>When calling the function which function is called?</a:t>
            </a:r>
          </a:p>
        </p:txBody>
      </p:sp>
    </p:spTree>
    <p:extLst>
      <p:ext uri="{BB962C8B-B14F-4D97-AF65-F5344CB8AC3E}">
        <p14:creationId xmlns:p14="http://schemas.microsoft.com/office/powerpoint/2010/main" val="99347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5458-7BC4-4D51-A1BA-72667B10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69064" cy="4601183"/>
          </a:xfrm>
        </p:spPr>
        <p:txBody>
          <a:bodyPr/>
          <a:lstStyle/>
          <a:p>
            <a:r>
              <a:rPr lang="en-US" dirty="0"/>
              <a:t>Control structures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6BB6-4CEE-4ED7-8DF2-59EE15A7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 is a block of programming where you can choose which code is used and how many times you can use them</a:t>
            </a:r>
          </a:p>
          <a:p>
            <a:r>
              <a:rPr lang="en-US" dirty="0"/>
              <a:t>If, switch and loops are control structures</a:t>
            </a:r>
          </a:p>
          <a:p>
            <a:r>
              <a:rPr lang="en-US" dirty="0"/>
              <a:t>Control structures always have condition(s) in them deciding if the code is to run or not</a:t>
            </a:r>
          </a:p>
          <a:p>
            <a:r>
              <a:rPr lang="en-US" dirty="0"/>
              <a:t>Operators are used to define conditions</a:t>
            </a:r>
          </a:p>
          <a:p>
            <a:pPr lvl="1"/>
            <a:r>
              <a:rPr lang="en-US" dirty="0"/>
              <a:t>var a == var b	-&gt; values are equal</a:t>
            </a:r>
          </a:p>
          <a:p>
            <a:pPr lvl="1"/>
            <a:r>
              <a:rPr lang="en-US" dirty="0"/>
              <a:t>var a != var b	-&gt; values are unequal</a:t>
            </a:r>
          </a:p>
          <a:p>
            <a:pPr lvl="1"/>
            <a:r>
              <a:rPr lang="en-US" dirty="0"/>
              <a:t>var a &gt; var b		-&gt; a is greater than b</a:t>
            </a:r>
          </a:p>
          <a:p>
            <a:pPr lvl="1"/>
            <a:r>
              <a:rPr lang="en-US" dirty="0"/>
              <a:t>var a &lt;= var b	-&gt; b is greater or equal to a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the difference between do while loop &amp; while loop</a:t>
            </a:r>
          </a:p>
          <a:p>
            <a:pPr lvl="1"/>
            <a:r>
              <a:rPr lang="en-US" dirty="0"/>
              <a:t> Check how to run code indefinitely with a while loop</a:t>
            </a:r>
          </a:p>
        </p:txBody>
      </p:sp>
    </p:spTree>
    <p:extLst>
      <p:ext uri="{BB962C8B-B14F-4D97-AF65-F5344CB8AC3E}">
        <p14:creationId xmlns:p14="http://schemas.microsoft.com/office/powerpoint/2010/main" val="338282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69C-FDBC-48EE-9F13-5F6947B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69063" cy="4601183"/>
          </a:xfrm>
        </p:spPr>
        <p:txBody>
          <a:bodyPr/>
          <a:lstStyle/>
          <a:p>
            <a:r>
              <a:rPr lang="en-US" dirty="0"/>
              <a:t>Control structures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B0F6-F330-4CCC-98A1-3865090A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Create a loop that counts 1+2+..+5 and gives you the result</a:t>
            </a:r>
          </a:p>
          <a:p>
            <a:pPr lvl="1"/>
            <a:r>
              <a:rPr lang="en-US" dirty="0"/>
              <a:t>Tip: use the for loop</a:t>
            </a:r>
          </a:p>
          <a:p>
            <a:pPr lvl="1"/>
            <a:r>
              <a:rPr lang="en-US" dirty="0"/>
              <a:t>Can you ask a user through the console until what number he has to count?</a:t>
            </a:r>
          </a:p>
          <a:p>
            <a:r>
              <a:rPr lang="en-US" dirty="0"/>
              <a:t>Exercise 2 (difficult)</a:t>
            </a:r>
          </a:p>
          <a:p>
            <a:pPr lvl="1"/>
            <a:r>
              <a:rPr lang="en-US" dirty="0"/>
              <a:t>Ask through the console which calculation to do: addition, reduction, multiplication or division</a:t>
            </a:r>
          </a:p>
          <a:p>
            <a:pPr lvl="1"/>
            <a:r>
              <a:rPr lang="en-US" dirty="0"/>
              <a:t>Ask through the console 2 numbers</a:t>
            </a:r>
          </a:p>
          <a:p>
            <a:pPr lvl="1"/>
            <a:r>
              <a:rPr lang="en-US" dirty="0"/>
              <a:t>Show result in the console</a:t>
            </a:r>
          </a:p>
          <a:p>
            <a:pPr lvl="1"/>
            <a:r>
              <a:rPr lang="en-US" dirty="0"/>
              <a:t>Tip: use if or switch structure</a:t>
            </a:r>
          </a:p>
          <a:p>
            <a:pPr lvl="1"/>
            <a:r>
              <a:rPr lang="en-US" dirty="0"/>
              <a:t>Can you add extra features? Add an extra option to quit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FB8-E18D-4E9C-AD65-45E1EE2E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59FF-9C5E-44A0-BA4A-9FDBAB0B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22006" cy="5120640"/>
          </a:xfrm>
        </p:spPr>
        <p:txBody>
          <a:bodyPr/>
          <a:lstStyle/>
          <a:p>
            <a:r>
              <a:rPr lang="en-US" dirty="0"/>
              <a:t>Collections are datatypes where you can group related objects</a:t>
            </a:r>
          </a:p>
          <a:p>
            <a:r>
              <a:rPr lang="en-US" dirty="0"/>
              <a:t>All datatypes are objects so you can also group specific items (for example have a collection of only integers)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String[] array1 = new int[5]	-&gt; declares empty array with 5 length</a:t>
            </a:r>
          </a:p>
          <a:p>
            <a:pPr lvl="1"/>
            <a:r>
              <a:rPr lang="en-US" dirty="0"/>
              <a:t>List&lt;T&gt; object = new List&lt;T&gt;()	-&gt; declares empty list of type T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test = new </a:t>
            </a:r>
            <a:r>
              <a:rPr lang="en-US" dirty="0" err="1"/>
              <a:t>ArrayList</a:t>
            </a:r>
            <a:r>
              <a:rPr lang="en-US" dirty="0"/>
              <a:t>() 	-&gt; declares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what’s the difference between array &amp; list; how does </a:t>
            </a:r>
            <a:r>
              <a:rPr lang="en-US" dirty="0" err="1"/>
              <a:t>arraylist</a:t>
            </a:r>
            <a:r>
              <a:rPr lang="en-US" dirty="0"/>
              <a:t> play into them?</a:t>
            </a:r>
          </a:p>
        </p:txBody>
      </p:sp>
    </p:spTree>
    <p:extLst>
      <p:ext uri="{BB962C8B-B14F-4D97-AF65-F5344CB8AC3E}">
        <p14:creationId xmlns:p14="http://schemas.microsoft.com/office/powerpoint/2010/main" val="266923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CAF7-413D-40AC-A83E-4D2CC70D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1F46-C99D-4EB0-B3A6-AEA5F7A3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Instantiate</a:t>
            </a:r>
            <a:r>
              <a:rPr lang="nl-BE" dirty="0"/>
              <a:t> </a:t>
            </a:r>
            <a:r>
              <a:rPr lang="en-US" dirty="0"/>
              <a:t>a list and add everybody’s name in this workshop to that list. Show all those names in the console.</a:t>
            </a:r>
          </a:p>
          <a:p>
            <a:pPr lvl="1"/>
            <a:r>
              <a:rPr lang="en-US" dirty="0"/>
              <a:t>Can you find the different ways to add a name to the list?</a:t>
            </a:r>
          </a:p>
          <a:p>
            <a:pPr lvl="1"/>
            <a:r>
              <a:rPr lang="en-US" dirty="0"/>
              <a:t>Can you find different ways to show the names in the console?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Make 2 arrays with 10 random numbers. Put the quotient in a new array. Show the whole division and quotient in the console.</a:t>
            </a:r>
          </a:p>
          <a:p>
            <a:pPr lvl="1"/>
            <a:r>
              <a:rPr lang="en-US" dirty="0"/>
              <a:t> Tip: check the Random class documentation on generating random numbers</a:t>
            </a:r>
          </a:p>
          <a:p>
            <a:r>
              <a:rPr lang="en-US" dirty="0"/>
              <a:t>Exercise 3 (difficult)</a:t>
            </a:r>
          </a:p>
          <a:p>
            <a:pPr lvl="1"/>
            <a:r>
              <a:rPr lang="en-US" dirty="0"/>
              <a:t>What are Queue&lt;T&gt; and Stack&lt;T&gt;? What is the difference between LIFO and FIFO?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393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882F-449D-48F4-AC47-C122BC90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6967" cy="4601183"/>
          </a:xfrm>
        </p:spPr>
        <p:txBody>
          <a:bodyPr/>
          <a:lstStyle/>
          <a:p>
            <a:r>
              <a:rPr lang="en-US" dirty="0"/>
              <a:t>Access Modifiers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5C99-7DF0-46D3-8E11-430C5441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4" y="864108"/>
            <a:ext cx="8197515" cy="5120640"/>
          </a:xfrm>
        </p:spPr>
        <p:txBody>
          <a:bodyPr/>
          <a:lstStyle/>
          <a:p>
            <a:r>
              <a:rPr lang="en-US" dirty="0"/>
              <a:t>Protects code from being accessible to other projects, classes and scopes</a:t>
            </a:r>
          </a:p>
          <a:p>
            <a:r>
              <a:rPr lang="en-US" dirty="0"/>
              <a:t>This is C# specific and other languages can use other keywords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Private        	=&gt;    Accessible only if it’s in the same class or scope</a:t>
            </a:r>
          </a:p>
          <a:p>
            <a:pPr lvl="1"/>
            <a:r>
              <a:rPr lang="en-US" dirty="0"/>
              <a:t>Protected  	=&gt;    Accessible in derived classes</a:t>
            </a:r>
          </a:p>
          <a:p>
            <a:pPr lvl="1"/>
            <a:r>
              <a:rPr lang="en-US" dirty="0"/>
              <a:t>Internal	=&gt;    Accessible in the same assembly / project</a:t>
            </a:r>
          </a:p>
          <a:p>
            <a:pPr lvl="1"/>
            <a:r>
              <a:rPr lang="en-US" dirty="0"/>
              <a:t>Public	=&gt;    Accessible everywhere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What does protected internal mean?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91456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D9E-ED33-4475-B27E-5D3F7248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9053" cy="4601183"/>
          </a:xfrm>
        </p:spPr>
        <p:txBody>
          <a:bodyPr/>
          <a:lstStyle/>
          <a:p>
            <a:r>
              <a:rPr lang="en-US" dirty="0"/>
              <a:t>Access Modifiers</a:t>
            </a:r>
            <a:endParaRPr lang="en-BE" dirty="0"/>
          </a:p>
        </p:txBody>
      </p:sp>
      <p:pic>
        <p:nvPicPr>
          <p:cNvPr id="5" name="Content Placeholder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29B16AE4-55A6-4AEE-8879-5552613B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011" y="223994"/>
            <a:ext cx="5085347" cy="6334091"/>
          </a:xfrm>
        </p:spPr>
      </p:pic>
    </p:spTree>
    <p:extLst>
      <p:ext uri="{BB962C8B-B14F-4D97-AF65-F5344CB8AC3E}">
        <p14:creationId xmlns:p14="http://schemas.microsoft.com/office/powerpoint/2010/main" val="2564667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ECD7-DD24-4F33-A799-08F5C924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1905-1C11-459F-994C-FA57A53E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Blueprint for creating a </a:t>
            </a:r>
            <a:r>
              <a:rPr lang="en-US" i="1" dirty="0"/>
              <a:t>specific </a:t>
            </a:r>
            <a:r>
              <a:rPr lang="en-US" dirty="0"/>
              <a:t>object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Abstraction; keep everything separated</a:t>
            </a:r>
          </a:p>
          <a:p>
            <a:pPr lvl="1"/>
            <a:r>
              <a:rPr lang="en-US" dirty="0"/>
              <a:t>State which properties an object can have</a:t>
            </a:r>
          </a:p>
          <a:p>
            <a:pPr lvl="1"/>
            <a:r>
              <a:rPr lang="en-US" dirty="0"/>
              <a:t>Create specific methods (functions) for that class</a:t>
            </a:r>
          </a:p>
          <a:p>
            <a:r>
              <a:rPr lang="en-US" dirty="0"/>
              <a:t>Classes are divided in 3 components:</a:t>
            </a:r>
          </a:p>
          <a:p>
            <a:pPr lvl="1"/>
            <a:r>
              <a:rPr lang="en-US" dirty="0"/>
              <a:t>Properties	 =&gt;    define which variables an instance/object of that 		          class will have</a:t>
            </a:r>
          </a:p>
          <a:p>
            <a:pPr lvl="1"/>
            <a:r>
              <a:rPr lang="en-US" dirty="0"/>
              <a:t>Constructor  =&gt;    defines how an instance/object of a class can be 		           made</a:t>
            </a:r>
          </a:p>
          <a:p>
            <a:pPr lvl="1"/>
            <a:r>
              <a:rPr lang="en-US" dirty="0"/>
              <a:t>Methods	  =&gt;    defines which functions are accessible to the 		           objects belonging to that class</a:t>
            </a:r>
          </a:p>
        </p:txBody>
      </p:sp>
    </p:spTree>
    <p:extLst>
      <p:ext uri="{BB962C8B-B14F-4D97-AF65-F5344CB8AC3E}">
        <p14:creationId xmlns:p14="http://schemas.microsoft.com/office/powerpoint/2010/main" val="201136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B60-27A9-4804-B8BE-4A60D33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DD71-4B62-4378-B3C4-5867AA26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1912"/>
            <a:ext cx="7315200" cy="5769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public class Student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// properties</a:t>
            </a:r>
            <a:br>
              <a:rPr lang="en-US" dirty="0"/>
            </a:br>
            <a:r>
              <a:rPr lang="en-US" dirty="0"/>
              <a:t>	string name (get; set;)</a:t>
            </a:r>
            <a:br>
              <a:rPr lang="en-US" dirty="0"/>
            </a:br>
            <a:r>
              <a:rPr lang="en-US" dirty="0"/>
              <a:t>	string class (get; set;)</a:t>
            </a:r>
            <a:br>
              <a:rPr lang="en-US" dirty="0"/>
            </a:br>
            <a:r>
              <a:rPr lang="en-US" dirty="0"/>
              <a:t>	int age (get; set;)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// constructor</a:t>
            </a:r>
            <a:br>
              <a:rPr lang="en-US" dirty="0"/>
            </a:br>
            <a:r>
              <a:rPr lang="en-US" dirty="0"/>
              <a:t>	public Student(string Name, string Class, int Age)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    this.name = Name;</a:t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 err="1"/>
              <a:t>this.class</a:t>
            </a:r>
            <a:r>
              <a:rPr lang="en-US" dirty="0"/>
              <a:t> = Class;</a:t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// methods</a:t>
            </a:r>
            <a:br>
              <a:rPr lang="en-US" dirty="0"/>
            </a:br>
            <a:r>
              <a:rPr lang="en-US" dirty="0"/>
              <a:t>	public void Details()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     </a:t>
            </a:r>
            <a:r>
              <a:rPr lang="en-US" dirty="0" err="1"/>
              <a:t>Console.WriteLine</a:t>
            </a:r>
            <a:r>
              <a:rPr lang="en-US" dirty="0"/>
              <a:t>($”Name: {this.name}”);</a:t>
            </a:r>
            <a:br>
              <a:rPr lang="en-US" dirty="0"/>
            </a:br>
            <a:r>
              <a:rPr lang="en-US" dirty="0"/>
              <a:t>	     </a:t>
            </a:r>
            <a:r>
              <a:rPr lang="en-US" dirty="0" err="1"/>
              <a:t>Console.WriteLine</a:t>
            </a:r>
            <a:r>
              <a:rPr lang="en-US" dirty="0"/>
              <a:t>($”Class: {</a:t>
            </a:r>
            <a:r>
              <a:rPr lang="en-US" dirty="0" err="1"/>
              <a:t>this.class</a:t>
            </a:r>
            <a:r>
              <a:rPr lang="en-US" dirty="0"/>
              <a:t>}”);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Console.WriteLine</a:t>
            </a:r>
            <a:r>
              <a:rPr lang="en-US" dirty="0"/>
              <a:t>($”Age: {</a:t>
            </a:r>
            <a:r>
              <a:rPr lang="en-US" dirty="0" err="1"/>
              <a:t>this.age</a:t>
            </a:r>
            <a:r>
              <a:rPr lang="en-US" dirty="0"/>
              <a:t>}”);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3620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41D6-2C2E-491C-BC3C-F0A797CC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86B3-86D0-40C3-A390-9749C9E7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  <a:p>
            <a:pPr lvl="1"/>
            <a:r>
              <a:rPr lang="en-US" dirty="0"/>
              <a:t>Using System;</a:t>
            </a:r>
            <a:br>
              <a:rPr lang="en-US" dirty="0"/>
            </a:br>
            <a:r>
              <a:rPr lang="en-US" dirty="0"/>
              <a:t>Using Student;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static void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Student </a:t>
            </a:r>
            <a:r>
              <a:rPr lang="en-US" dirty="0" err="1"/>
              <a:t>manny</a:t>
            </a:r>
            <a:r>
              <a:rPr lang="en-US" dirty="0"/>
              <a:t> = new Student(“Manny Apsel”, “</a:t>
            </a:r>
            <a:r>
              <a:rPr lang="en-US" dirty="0" err="1"/>
              <a:t>Lammarr</a:t>
            </a:r>
            <a:r>
              <a:rPr lang="en-US" dirty="0"/>
              <a:t>”,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ConsoleWrite</a:t>
            </a:r>
            <a:r>
              <a:rPr lang="en-US" dirty="0"/>
              <a:t>(</a:t>
            </a:r>
            <a:r>
              <a:rPr lang="en-US" dirty="0" err="1"/>
              <a:t>manny.age</a:t>
            </a:r>
            <a:r>
              <a:rPr lang="en-US" dirty="0"/>
              <a:t>);	=&gt;	gives 24 in the console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5849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D995-77F6-4540-AD88-F223B540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7250-2F6B-47CF-B83E-3D133D33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Create a class Animal with three or more properties; one of the properties should be name</a:t>
            </a:r>
          </a:p>
          <a:p>
            <a:pPr lvl="1"/>
            <a:r>
              <a:rPr lang="en-US" dirty="0"/>
              <a:t>Create an instance of the animal class in the main method</a:t>
            </a:r>
          </a:p>
          <a:p>
            <a:pPr lvl="1"/>
            <a:r>
              <a:rPr lang="en-US" dirty="0"/>
              <a:t>Show name of instance in the console through a class method</a:t>
            </a:r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Use the class Animal from the previous exercise</a:t>
            </a:r>
          </a:p>
          <a:p>
            <a:pPr lvl="1"/>
            <a:r>
              <a:rPr lang="en-US" dirty="0"/>
              <a:t>Add sound property</a:t>
            </a:r>
          </a:p>
          <a:p>
            <a:pPr lvl="1"/>
            <a:r>
              <a:rPr lang="en-US" dirty="0"/>
              <a:t>Create a list from animals</a:t>
            </a:r>
          </a:p>
          <a:p>
            <a:pPr lvl="1"/>
            <a:r>
              <a:rPr lang="en-US" dirty="0"/>
              <a:t>Add at least 3 animals to the list</a:t>
            </a:r>
          </a:p>
          <a:p>
            <a:pPr lvl="1"/>
            <a:r>
              <a:rPr lang="en-US" dirty="0"/>
              <a:t>Show in the console all animals name and the sound they make</a:t>
            </a:r>
          </a:p>
          <a:p>
            <a:r>
              <a:rPr lang="en-US" dirty="0"/>
              <a:t>Exercise 3 (difficult)</a:t>
            </a:r>
          </a:p>
          <a:p>
            <a:pPr lvl="1"/>
            <a:r>
              <a:rPr lang="en-US" dirty="0"/>
              <a:t>Create class Lion</a:t>
            </a:r>
          </a:p>
          <a:p>
            <a:pPr lvl="1"/>
            <a:r>
              <a:rPr lang="en-US" dirty="0"/>
              <a:t>Make it inherit from the animal class</a:t>
            </a:r>
          </a:p>
          <a:p>
            <a:pPr lvl="1"/>
            <a:r>
              <a:rPr lang="en-US" dirty="0"/>
              <a:t>Create a lion object in the main method without sound property because all lions go ‘</a:t>
            </a:r>
            <a:r>
              <a:rPr lang="en-US" dirty="0" err="1"/>
              <a:t>raaargh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Add it to the list of exercise 2</a:t>
            </a:r>
          </a:p>
          <a:p>
            <a:pPr lvl="1"/>
            <a:r>
              <a:rPr lang="en-US" dirty="0"/>
              <a:t>Show all animals name and the sound they make</a:t>
            </a:r>
          </a:p>
          <a:p>
            <a:pPr lvl="1"/>
            <a:r>
              <a:rPr lang="en-US" dirty="0"/>
              <a:t>Tip: Read about inheritance and polymorphism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82246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9E62-D21E-4FEC-A9E2-612090DE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874-5BAB-4682-A85A-BC9DAF9E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29389"/>
            <a:ext cx="7315200" cy="5983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WPF</a:t>
            </a:r>
          </a:p>
          <a:p>
            <a:pPr lvl="1"/>
            <a:r>
              <a:rPr lang="en-US" dirty="0"/>
              <a:t>Creates windows application interface</a:t>
            </a:r>
          </a:p>
          <a:p>
            <a:pPr lvl="1"/>
            <a:r>
              <a:rPr lang="en-US" dirty="0"/>
              <a:t>Written in XAML</a:t>
            </a:r>
          </a:p>
          <a:p>
            <a:pPr lvl="1"/>
            <a:r>
              <a:rPr lang="en-US" dirty="0"/>
              <a:t>Visual Studio provides a toolbox to slide buttons and textboxes to the screen</a:t>
            </a:r>
          </a:p>
          <a:p>
            <a:r>
              <a:rPr lang="en-US" dirty="0"/>
              <a:t>NuGet</a:t>
            </a:r>
          </a:p>
          <a:p>
            <a:pPr lvl="1"/>
            <a:r>
              <a:rPr lang="en-US" dirty="0"/>
              <a:t>Package manager for .NET</a:t>
            </a:r>
          </a:p>
          <a:p>
            <a:pPr lvl="1"/>
            <a:r>
              <a:rPr lang="en-US" dirty="0"/>
              <a:t>Can write library in any .NET language and put it accessible for other .NET languages through NuGet marketplace</a:t>
            </a:r>
          </a:p>
          <a:p>
            <a:pPr lvl="1"/>
            <a:r>
              <a:rPr lang="en-US" dirty="0"/>
              <a:t>Resembles apt, apt-get (</a:t>
            </a:r>
            <a:r>
              <a:rPr lang="en-US" dirty="0" err="1"/>
              <a:t>linux</a:t>
            </a:r>
            <a:r>
              <a:rPr lang="en-US" dirty="0"/>
              <a:t>) or composer (php)</a:t>
            </a:r>
          </a:p>
          <a:p>
            <a:r>
              <a:rPr lang="en-US" dirty="0"/>
              <a:t>ASP.NET</a:t>
            </a:r>
          </a:p>
          <a:p>
            <a:pPr lvl="1"/>
            <a:r>
              <a:rPr lang="en-US" dirty="0"/>
              <a:t>Web framework for building web apps &amp; services in .NET</a:t>
            </a:r>
          </a:p>
          <a:p>
            <a:pPr lvl="1"/>
            <a:r>
              <a:rPr lang="en-US" dirty="0"/>
              <a:t>Selection of boiler plates:</a:t>
            </a:r>
          </a:p>
          <a:p>
            <a:pPr lvl="2"/>
            <a:r>
              <a:rPr lang="en-US" dirty="0"/>
              <a:t>Empty</a:t>
            </a:r>
          </a:p>
          <a:p>
            <a:pPr lvl="2"/>
            <a:r>
              <a:rPr lang="en-US" dirty="0"/>
              <a:t>API</a:t>
            </a:r>
          </a:p>
          <a:p>
            <a:pPr lvl="2"/>
            <a:r>
              <a:rPr lang="en-US" dirty="0"/>
              <a:t>Web app with MVC boiler plate</a:t>
            </a:r>
          </a:p>
          <a:p>
            <a:pPr lvl="2"/>
            <a:r>
              <a:rPr lang="en-US" dirty="0"/>
              <a:t>Angular</a:t>
            </a:r>
          </a:p>
          <a:p>
            <a:pPr lvl="2"/>
            <a:r>
              <a:rPr lang="en-US" dirty="0"/>
              <a:t>React</a:t>
            </a:r>
          </a:p>
          <a:p>
            <a:pPr lvl="2"/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99273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F949-1288-424B-ADC4-80CC28A6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93649" cy="4601183"/>
          </a:xfrm>
        </p:spPr>
        <p:txBody>
          <a:bodyPr/>
          <a:lstStyle/>
          <a:p>
            <a:r>
              <a:rPr lang="en-US" dirty="0"/>
              <a:t>Language-Integrated Query</a:t>
            </a:r>
            <a:br>
              <a:rPr lang="en-US" dirty="0"/>
            </a:br>
            <a:r>
              <a:rPr lang="en-US" dirty="0"/>
              <a:t>( LINQ)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BCB4-02A5-441C-BEDD-C8ADBFFA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1679" cy="5120640"/>
          </a:xfrm>
        </p:spPr>
        <p:txBody>
          <a:bodyPr/>
          <a:lstStyle/>
          <a:p>
            <a:r>
              <a:rPr lang="en-US" dirty="0"/>
              <a:t>Set of technologies to query data for all .NET languages</a:t>
            </a:r>
          </a:p>
          <a:p>
            <a:r>
              <a:rPr lang="en-US" dirty="0"/>
              <a:t>Can write easy CRUD operations on collections of objects, relational databases and XML and other data sources independent of learning their query language</a:t>
            </a:r>
          </a:p>
          <a:p>
            <a:r>
              <a:rPr lang="en-US" dirty="0"/>
              <a:t>You can use LINQ in query or lambda method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longWords</a:t>
            </a:r>
            <a:r>
              <a:rPr lang="en-US" dirty="0"/>
              <a:t> = from word in words</a:t>
            </a:r>
            <a:br>
              <a:rPr lang="en-US" dirty="0"/>
            </a:br>
            <a:r>
              <a:rPr lang="en-US" dirty="0"/>
              <a:t>		          where </a:t>
            </a:r>
            <a:r>
              <a:rPr lang="en-US" dirty="0" err="1"/>
              <a:t>word.Length</a:t>
            </a:r>
            <a:r>
              <a:rPr lang="en-US" dirty="0"/>
              <a:t> &gt; 10	=&gt; Query method</a:t>
            </a:r>
            <a:br>
              <a:rPr lang="en-US" dirty="0"/>
            </a:br>
            <a:r>
              <a:rPr lang="en-US" dirty="0"/>
              <a:t>		          select word;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longWords</a:t>
            </a:r>
            <a:r>
              <a:rPr lang="en-US" dirty="0"/>
              <a:t> = </a:t>
            </a:r>
            <a:r>
              <a:rPr lang="en-US" dirty="0" err="1"/>
              <a:t>words.Where</a:t>
            </a:r>
            <a:r>
              <a:rPr lang="en-US" dirty="0"/>
              <a:t>(x =&gt; </a:t>
            </a:r>
            <a:r>
              <a:rPr lang="en-US" dirty="0" err="1"/>
              <a:t>x.length</a:t>
            </a:r>
            <a:r>
              <a:rPr lang="en-US" dirty="0"/>
              <a:t> &gt; 10)	=&gt; Lambda method</a:t>
            </a:r>
          </a:p>
        </p:txBody>
      </p:sp>
    </p:spTree>
    <p:extLst>
      <p:ext uri="{BB962C8B-B14F-4D97-AF65-F5344CB8AC3E}">
        <p14:creationId xmlns:p14="http://schemas.microsoft.com/office/powerpoint/2010/main" val="23369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57C-2AC2-481F-BA7D-BE8EFEDF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9053" cy="4601183"/>
          </a:xfrm>
        </p:spPr>
        <p:txBody>
          <a:bodyPr/>
          <a:lstStyle/>
          <a:p>
            <a:r>
              <a:rPr lang="en-US" dirty="0"/>
              <a:t>Language-Integrated Query</a:t>
            </a:r>
            <a:br>
              <a:rPr lang="en-US" dirty="0"/>
            </a:br>
            <a:r>
              <a:rPr lang="en-US" dirty="0"/>
              <a:t>( LINQ)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445C-F130-47D7-8781-CABE1EDF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735" y="864108"/>
            <a:ext cx="7861954" cy="5120640"/>
          </a:xfrm>
        </p:spPr>
        <p:txBody>
          <a:bodyPr/>
          <a:lstStyle/>
          <a:p>
            <a:r>
              <a:rPr lang="en-US" dirty="0"/>
              <a:t>Query keywords</a:t>
            </a:r>
          </a:p>
          <a:p>
            <a:pPr lvl="1"/>
            <a:r>
              <a:rPr lang="en-US" dirty="0"/>
              <a:t>from	specifies from where data is coming</a:t>
            </a:r>
          </a:p>
          <a:p>
            <a:pPr lvl="1"/>
            <a:r>
              <a:rPr lang="en-US" dirty="0"/>
              <a:t>where	filters data through Boolean expression (like an if statement)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	orders data in ascending or descending order</a:t>
            </a:r>
          </a:p>
          <a:p>
            <a:pPr lvl="1"/>
            <a:r>
              <a:rPr lang="en-US" dirty="0"/>
              <a:t>select	 specifies what elements in data to select</a:t>
            </a:r>
          </a:p>
          <a:p>
            <a:r>
              <a:rPr lang="en-US" dirty="0" err="1"/>
              <a:t>Lamda</a:t>
            </a:r>
            <a:r>
              <a:rPr lang="en-US" dirty="0"/>
              <a:t> keywords</a:t>
            </a:r>
          </a:p>
          <a:p>
            <a:pPr lvl="1"/>
            <a:r>
              <a:rPr lang="en-US" dirty="0"/>
              <a:t>.Contains()	checks if any data contains inserted value</a:t>
            </a:r>
          </a:p>
          <a:p>
            <a:pPr lvl="1"/>
            <a:r>
              <a:rPr lang="en-US" dirty="0"/>
              <a:t>.Where()	filters data through Boolean expression (like an if statement)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()	orders data in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988848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4FD4-1E32-4C33-8D3B-B859BC9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7F14-1DBD-4E42-9480-5EF25B79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73553" cy="51206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</a:t>
            </a:r>
            <a:r>
              <a:rPr lang="en-US" dirty="0"/>
              <a:t>	=&gt;	Official Microsoft C# 						documentation</a:t>
            </a:r>
          </a:p>
          <a:p>
            <a:r>
              <a:rPr lang="en-US" dirty="0"/>
              <a:t>Tim Corey </a:t>
            </a:r>
            <a:r>
              <a:rPr lang="en-US" dirty="0" err="1"/>
              <a:t>Youtube</a:t>
            </a:r>
            <a:r>
              <a:rPr lang="en-US" dirty="0"/>
              <a:t> Channel	=&gt;	Excellent tutorials and 						provides a lot of context 						about the code</a:t>
            </a:r>
          </a:p>
          <a:p>
            <a:r>
              <a:rPr lang="nl-BE" dirty="0">
                <a:hlinkClick r:id="rId3"/>
              </a:rPr>
              <a:t>https://csharp.net-tutorials.com/</a:t>
            </a:r>
            <a:r>
              <a:rPr lang="nl-BE" dirty="0"/>
              <a:t>	=&gt;	Complete tutorial </a:t>
            </a:r>
            <a:r>
              <a:rPr lang="nl-BE" dirty="0" err="1"/>
              <a:t>about</a:t>
            </a:r>
            <a:r>
              <a:rPr lang="nl-BE" dirty="0"/>
              <a:t> C# 					</a:t>
            </a:r>
            <a:r>
              <a:rPr lang="nl-BE" dirty="0" err="1"/>
              <a:t>from</a:t>
            </a:r>
            <a:r>
              <a:rPr lang="nl-BE" dirty="0"/>
              <a:t> absolute start, has 						</a:t>
            </a:r>
            <a:r>
              <a:rPr lang="nl-BE" dirty="0" err="1"/>
              <a:t>continuation</a:t>
            </a:r>
            <a:r>
              <a:rPr lang="nl-BE" dirty="0"/>
              <a:t> tutorial </a:t>
            </a:r>
            <a:r>
              <a:rPr lang="nl-BE" dirty="0" err="1"/>
              <a:t>about</a:t>
            </a:r>
            <a:r>
              <a:rPr lang="nl-BE" dirty="0"/>
              <a:t> 					ASP.NET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2905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ED0D067F-578A-416B-B4A3-FAEC4705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175" y="434292"/>
            <a:ext cx="6926091" cy="5937933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Microsoft Office PowerPoint</Application>
  <PresentationFormat>Widescreen</PresentationFormat>
  <Paragraphs>307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How to start a .NET application</vt:lpstr>
      <vt:lpstr>Solution vs Project vs  Class </vt:lpstr>
      <vt:lpstr>Exercises</vt:lpstr>
      <vt:lpstr>Console Class</vt:lpstr>
      <vt:lpstr>Console Class</vt:lpstr>
      <vt:lpstr>Data Types</vt:lpstr>
      <vt:lpstr>Data Types</vt:lpstr>
      <vt:lpstr>Data Types</vt:lpstr>
      <vt:lpstr>Functions</vt:lpstr>
      <vt:lpstr>Functions</vt:lpstr>
      <vt:lpstr>Control structures</vt:lpstr>
      <vt:lpstr>Control structures</vt:lpstr>
      <vt:lpstr>Collections</vt:lpstr>
      <vt:lpstr>Collections</vt:lpstr>
      <vt:lpstr>Access Modifiers</vt:lpstr>
      <vt:lpstr>Access Modifiers</vt:lpstr>
      <vt:lpstr>Class</vt:lpstr>
      <vt:lpstr>Class</vt:lpstr>
      <vt:lpstr>Class</vt:lpstr>
      <vt:lpstr>Class</vt:lpstr>
      <vt:lpstr>Showcase</vt:lpstr>
      <vt:lpstr>Language-Integrated Query ( LINQ)</vt:lpstr>
      <vt:lpstr>Language-Integrated Query ( LINQ)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21</cp:revision>
  <dcterms:created xsi:type="dcterms:W3CDTF">2020-01-16T17:09:56Z</dcterms:created>
  <dcterms:modified xsi:type="dcterms:W3CDTF">2020-01-17T10:08:29Z</dcterms:modified>
</cp:coreProperties>
</file>