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FEA8808-93FB-4871-8A7F-8B908CCCA30D}">
          <p14:sldIdLst>
            <p14:sldId id="256"/>
            <p14:sldId id="257"/>
          </p14:sldIdLst>
        </p14:section>
        <p14:section name=".NET" id="{21132D27-1CF5-44D4-9830-ADB1F364B328}">
          <p14:sldIdLst>
            <p14:sldId id="258"/>
            <p14:sldId id="259"/>
            <p14:sldId id="260"/>
            <p14:sldId id="261"/>
            <p14:sldId id="262"/>
            <p14:sldId id="263"/>
            <p14:sldId id="264"/>
            <p14:sldId id="265"/>
          </p14:sldIdLst>
        </p14:section>
        <p14:section name="C#" id="{CB5CBFF5-64F3-4465-AC11-D9DD80FB7583}">
          <p14:sldIdLst>
            <p14:sldId id="267"/>
            <p14:sldId id="268"/>
            <p14:sldId id="269"/>
            <p14:sldId id="270"/>
            <p14:sldId id="271"/>
            <p14:sldId id="272"/>
            <p14:sldId id="273"/>
          </p14:sldIdLst>
        </p14:section>
        <p14:section name="Exercises" id="{2FA21AB3-10A1-4219-9939-A272B3DBACEC}">
          <p14:sldIdLst>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7" autoAdjust="0"/>
  </p:normalViewPr>
  <p:slideViewPr>
    <p:cSldViewPr snapToGrid="0">
      <p:cViewPr varScale="1">
        <p:scale>
          <a:sx n="81" d="100"/>
          <a:sy n="81" d="100"/>
        </p:scale>
        <p:origin x="754" y="62"/>
      </p:cViewPr>
      <p:guideLst/>
    </p:cSldViewPr>
  </p:slideViewPr>
  <p:outlineViewPr>
    <p:cViewPr>
      <p:scale>
        <a:sx n="33" d="100"/>
        <a:sy n="33" d="100"/>
      </p:scale>
      <p:origin x="0" y="-13018"/>
    </p:cViewPr>
  </p:outlineViewPr>
  <p:notesTextViewPr>
    <p:cViewPr>
      <p:scale>
        <a:sx n="1" d="1"/>
        <a:sy n="1" d="1"/>
      </p:scale>
      <p:origin x="0" y="0"/>
    </p:cViewPr>
  </p:notesTextViewPr>
  <p:sorterViewPr>
    <p:cViewPr>
      <p:scale>
        <a:sx n="200" d="100"/>
        <a:sy n="200" d="100"/>
      </p:scale>
      <p:origin x="0" y="-114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FBE8F-6136-40DC-AF55-4DBA9E8E089E}" type="datetimeFigureOut">
              <a:rPr lang="en-BE" smtClean="0"/>
              <a:t>13/01/2020</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85306-56CB-4900-9C93-805E1B20B3CB}" type="slidenum">
              <a:rPr lang="en-BE" smtClean="0"/>
              <a:t>‹#›</a:t>
            </a:fld>
            <a:endParaRPr lang="en-BE"/>
          </a:p>
        </p:txBody>
      </p:sp>
    </p:spTree>
    <p:extLst>
      <p:ext uri="{BB962C8B-B14F-4D97-AF65-F5344CB8AC3E}">
        <p14:creationId xmlns:p14="http://schemas.microsoft.com/office/powerpoint/2010/main" val="170804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 helped to work on CLI and C#</a:t>
            </a:r>
            <a:endParaRPr lang="en-BE" dirty="0"/>
          </a:p>
        </p:txBody>
      </p:sp>
      <p:sp>
        <p:nvSpPr>
          <p:cNvPr id="4" name="Slide Number Placeholder 3"/>
          <p:cNvSpPr>
            <a:spLocks noGrp="1"/>
          </p:cNvSpPr>
          <p:nvPr>
            <p:ph type="sldNum" sz="quarter" idx="5"/>
          </p:nvPr>
        </p:nvSpPr>
        <p:spPr/>
        <p:txBody>
          <a:bodyPr/>
          <a:lstStyle/>
          <a:p>
            <a:fld id="{EFD85306-56CB-4900-9C93-805E1B20B3CB}" type="slidenum">
              <a:rPr lang="en-BE" smtClean="0"/>
              <a:t>7</a:t>
            </a:fld>
            <a:endParaRPr lang="en-BE"/>
          </a:p>
        </p:txBody>
      </p:sp>
    </p:spTree>
    <p:extLst>
      <p:ext uri="{BB962C8B-B14F-4D97-AF65-F5344CB8AC3E}">
        <p14:creationId xmlns:p14="http://schemas.microsoft.com/office/powerpoint/2010/main" val="233144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80B1-8ADD-41FD-8848-E4660FD564C5}"/>
              </a:ext>
            </a:extLst>
          </p:cNvPr>
          <p:cNvSpPr>
            <a:spLocks noGrp="1"/>
          </p:cNvSpPr>
          <p:nvPr>
            <p:ph type="ctrTitle"/>
          </p:nvPr>
        </p:nvSpPr>
        <p:spPr/>
        <p:txBody>
          <a:bodyPr/>
          <a:lstStyle/>
          <a:p>
            <a:r>
              <a:rPr lang="en-US" dirty="0"/>
              <a:t>Workshop</a:t>
            </a:r>
            <a:endParaRPr lang="en-BE" dirty="0"/>
          </a:p>
        </p:txBody>
      </p:sp>
      <p:sp>
        <p:nvSpPr>
          <p:cNvPr id="3" name="Subtitle 2">
            <a:extLst>
              <a:ext uri="{FF2B5EF4-FFF2-40B4-BE49-F238E27FC236}">
                <a16:creationId xmlns:a16="http://schemas.microsoft.com/office/drawing/2014/main" id="{8B536EC3-A7F5-42FA-80AF-ED58DC86161A}"/>
              </a:ext>
            </a:extLst>
          </p:cNvPr>
          <p:cNvSpPr>
            <a:spLocks noGrp="1"/>
          </p:cNvSpPr>
          <p:nvPr>
            <p:ph type="subTitle" idx="1"/>
          </p:nvPr>
        </p:nvSpPr>
        <p:spPr/>
        <p:txBody>
          <a:bodyPr/>
          <a:lstStyle/>
          <a:p>
            <a:r>
              <a:rPr lang="en-US" dirty="0"/>
              <a:t>.NET and C#</a:t>
            </a:r>
            <a:endParaRPr lang="en-BE" dirty="0"/>
          </a:p>
        </p:txBody>
      </p:sp>
    </p:spTree>
    <p:extLst>
      <p:ext uri="{BB962C8B-B14F-4D97-AF65-F5344CB8AC3E}">
        <p14:creationId xmlns:p14="http://schemas.microsoft.com/office/powerpoint/2010/main" val="272002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0BFA-AE78-4BBD-ACBE-50B553A53D25}"/>
              </a:ext>
            </a:extLst>
          </p:cNvPr>
          <p:cNvSpPr>
            <a:spLocks noGrp="1"/>
          </p:cNvSpPr>
          <p:nvPr>
            <p:ph type="title"/>
          </p:nvPr>
        </p:nvSpPr>
        <p:spPr/>
        <p:txBody>
          <a:bodyPr/>
          <a:lstStyle/>
          <a:p>
            <a:r>
              <a:rPr lang="en-US" dirty="0"/>
              <a:t>.NET Standard</a:t>
            </a:r>
            <a:endParaRPr lang="en-BE" dirty="0"/>
          </a:p>
        </p:txBody>
      </p:sp>
      <p:sp>
        <p:nvSpPr>
          <p:cNvPr id="3" name="Content Placeholder 2">
            <a:extLst>
              <a:ext uri="{FF2B5EF4-FFF2-40B4-BE49-F238E27FC236}">
                <a16:creationId xmlns:a16="http://schemas.microsoft.com/office/drawing/2014/main" id="{25D80ABF-2C00-47E4-B1DE-86102852AB08}"/>
              </a:ext>
            </a:extLst>
          </p:cNvPr>
          <p:cNvSpPr>
            <a:spLocks noGrp="1"/>
          </p:cNvSpPr>
          <p:nvPr>
            <p:ph idx="1"/>
          </p:nvPr>
        </p:nvSpPr>
        <p:spPr/>
        <p:txBody>
          <a:bodyPr>
            <a:normAutofit/>
          </a:bodyPr>
          <a:lstStyle/>
          <a:p>
            <a:r>
              <a:rPr lang="en-US" dirty="0"/>
              <a:t>Framework and Core have their own Class Libraries from which all NuGet packages derive their code from</a:t>
            </a:r>
          </a:p>
          <a:p>
            <a:r>
              <a:rPr lang="en-US" dirty="0"/>
              <a:t>Packages made in Framework don’t work in Core applications and vice versa</a:t>
            </a:r>
          </a:p>
          <a:p>
            <a:r>
              <a:rPr lang="en-US" dirty="0"/>
              <a:t>Base Class Library (BCL) is a part of Framework Class Library and Core Class Library</a:t>
            </a:r>
          </a:p>
          <a:p>
            <a:r>
              <a:rPr lang="en-US" dirty="0"/>
              <a:t>Packages written in .NET Standard work on Framework and Core applications</a:t>
            </a:r>
          </a:p>
        </p:txBody>
      </p:sp>
    </p:spTree>
    <p:extLst>
      <p:ext uri="{BB962C8B-B14F-4D97-AF65-F5344CB8AC3E}">
        <p14:creationId xmlns:p14="http://schemas.microsoft.com/office/powerpoint/2010/main" val="42220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DFF2-E7DB-41C0-9003-441E4B263659}"/>
              </a:ext>
            </a:extLst>
          </p:cNvPr>
          <p:cNvSpPr>
            <a:spLocks noGrp="1"/>
          </p:cNvSpPr>
          <p:nvPr>
            <p:ph type="title"/>
          </p:nvPr>
        </p:nvSpPr>
        <p:spPr/>
        <p:txBody>
          <a:bodyPr/>
          <a:lstStyle/>
          <a:p>
            <a:r>
              <a:rPr lang="en-US" dirty="0"/>
              <a:t>C#</a:t>
            </a:r>
            <a:endParaRPr lang="en-BE" dirty="0"/>
          </a:p>
        </p:txBody>
      </p:sp>
      <p:sp>
        <p:nvSpPr>
          <p:cNvPr id="3" name="Content Placeholder 2">
            <a:extLst>
              <a:ext uri="{FF2B5EF4-FFF2-40B4-BE49-F238E27FC236}">
                <a16:creationId xmlns:a16="http://schemas.microsoft.com/office/drawing/2014/main" id="{37464614-9DFD-4FBB-9B89-E9D404B57187}"/>
              </a:ext>
            </a:extLst>
          </p:cNvPr>
          <p:cNvSpPr>
            <a:spLocks noGrp="1"/>
          </p:cNvSpPr>
          <p:nvPr>
            <p:ph idx="1"/>
          </p:nvPr>
        </p:nvSpPr>
        <p:spPr>
          <a:xfrm>
            <a:off x="3869268" y="864108"/>
            <a:ext cx="7452324" cy="5120640"/>
          </a:xfrm>
        </p:spPr>
        <p:txBody>
          <a:bodyPr/>
          <a:lstStyle/>
          <a:p>
            <a:r>
              <a:rPr lang="en-US" dirty="0"/>
              <a:t>What is C#?</a:t>
            </a:r>
          </a:p>
          <a:p>
            <a:r>
              <a:rPr lang="en-US" dirty="0"/>
              <a:t>What is Visual Studio?</a:t>
            </a:r>
          </a:p>
          <a:p>
            <a:r>
              <a:rPr lang="en-US" dirty="0"/>
              <a:t>How do you start a .NET application in C#?</a:t>
            </a:r>
          </a:p>
          <a:p>
            <a:r>
              <a:rPr lang="en-US" dirty="0"/>
              <a:t>What’s the difference between solutions, projects and namespaces?</a:t>
            </a:r>
          </a:p>
          <a:p>
            <a:r>
              <a:rPr lang="en-US" dirty="0"/>
              <a:t>Exercises</a:t>
            </a:r>
          </a:p>
          <a:p>
            <a:endParaRPr lang="en-BE" dirty="0"/>
          </a:p>
        </p:txBody>
      </p:sp>
    </p:spTree>
    <p:extLst>
      <p:ext uri="{BB962C8B-B14F-4D97-AF65-F5344CB8AC3E}">
        <p14:creationId xmlns:p14="http://schemas.microsoft.com/office/powerpoint/2010/main" val="392575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D267-11C2-452F-8738-EA7DC6E2C20C}"/>
              </a:ext>
            </a:extLst>
          </p:cNvPr>
          <p:cNvSpPr>
            <a:spLocks noGrp="1"/>
          </p:cNvSpPr>
          <p:nvPr>
            <p:ph type="title"/>
          </p:nvPr>
        </p:nvSpPr>
        <p:spPr/>
        <p:txBody>
          <a:bodyPr/>
          <a:lstStyle/>
          <a:p>
            <a:r>
              <a:rPr lang="en-US" dirty="0"/>
              <a:t>What is C#?</a:t>
            </a:r>
            <a:endParaRPr lang="en-BE" dirty="0"/>
          </a:p>
        </p:txBody>
      </p:sp>
      <p:sp>
        <p:nvSpPr>
          <p:cNvPr id="3" name="Content Placeholder 2">
            <a:extLst>
              <a:ext uri="{FF2B5EF4-FFF2-40B4-BE49-F238E27FC236}">
                <a16:creationId xmlns:a16="http://schemas.microsoft.com/office/drawing/2014/main" id="{3F4E8530-74B1-4224-B9DF-9C7E29BAE228}"/>
              </a:ext>
            </a:extLst>
          </p:cNvPr>
          <p:cNvSpPr>
            <a:spLocks noGrp="1"/>
          </p:cNvSpPr>
          <p:nvPr>
            <p:ph idx="1"/>
          </p:nvPr>
        </p:nvSpPr>
        <p:spPr/>
        <p:txBody>
          <a:bodyPr/>
          <a:lstStyle/>
          <a:p>
            <a:r>
              <a:rPr lang="en-US" dirty="0"/>
              <a:t>Programming language developed in 2000 to be used in the .NET environment with the CLI</a:t>
            </a:r>
          </a:p>
          <a:p>
            <a:r>
              <a:rPr lang="en-US" dirty="0"/>
              <a:t>Strong typed and object oriented</a:t>
            </a:r>
          </a:p>
          <a:p>
            <a:r>
              <a:rPr lang="en-US" dirty="0"/>
              <a:t>General purpose language; you can build almost anything with it</a:t>
            </a:r>
          </a:p>
          <a:p>
            <a:endParaRPr lang="en-US" dirty="0"/>
          </a:p>
        </p:txBody>
      </p:sp>
    </p:spTree>
    <p:extLst>
      <p:ext uri="{BB962C8B-B14F-4D97-AF65-F5344CB8AC3E}">
        <p14:creationId xmlns:p14="http://schemas.microsoft.com/office/powerpoint/2010/main" val="278848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04FF-7788-4C96-A3F8-D701C296831B}"/>
              </a:ext>
            </a:extLst>
          </p:cNvPr>
          <p:cNvSpPr>
            <a:spLocks noGrp="1"/>
          </p:cNvSpPr>
          <p:nvPr>
            <p:ph type="title"/>
          </p:nvPr>
        </p:nvSpPr>
        <p:spPr/>
        <p:txBody>
          <a:bodyPr/>
          <a:lstStyle/>
          <a:p>
            <a:r>
              <a:rPr lang="en-US" dirty="0"/>
              <a:t>What is Visual Studio?</a:t>
            </a:r>
            <a:endParaRPr lang="en-BE" dirty="0"/>
          </a:p>
        </p:txBody>
      </p:sp>
      <p:sp>
        <p:nvSpPr>
          <p:cNvPr id="3" name="Content Placeholder 2">
            <a:extLst>
              <a:ext uri="{FF2B5EF4-FFF2-40B4-BE49-F238E27FC236}">
                <a16:creationId xmlns:a16="http://schemas.microsoft.com/office/drawing/2014/main" id="{0617275E-A2BF-493B-8520-31CEA41418C6}"/>
              </a:ext>
            </a:extLst>
          </p:cNvPr>
          <p:cNvSpPr>
            <a:spLocks noGrp="1"/>
          </p:cNvSpPr>
          <p:nvPr>
            <p:ph idx="1"/>
          </p:nvPr>
        </p:nvSpPr>
        <p:spPr/>
        <p:txBody>
          <a:bodyPr/>
          <a:lstStyle/>
          <a:p>
            <a:r>
              <a:rPr lang="en-US" dirty="0"/>
              <a:t>Integrated Development Environment (IDE) created by Microsoft</a:t>
            </a:r>
          </a:p>
          <a:p>
            <a:r>
              <a:rPr lang="en-US" dirty="0"/>
              <a:t>Microsoft Visual Studio has 3 IDE for Windows and Visual Studio Code</a:t>
            </a:r>
          </a:p>
          <a:p>
            <a:r>
              <a:rPr lang="en-US" dirty="0"/>
              <a:t>Visual Studio Code is light-weight and faster</a:t>
            </a:r>
          </a:p>
          <a:p>
            <a:r>
              <a:rPr lang="en-US" dirty="0"/>
              <a:t>Microsoft Visual Studio has more features but slower</a:t>
            </a:r>
            <a:endParaRPr lang="en-BE" dirty="0"/>
          </a:p>
        </p:txBody>
      </p:sp>
    </p:spTree>
    <p:extLst>
      <p:ext uri="{BB962C8B-B14F-4D97-AF65-F5344CB8AC3E}">
        <p14:creationId xmlns:p14="http://schemas.microsoft.com/office/powerpoint/2010/main" val="2714670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765F-14E4-4DEF-84C8-5C849D7C68AA}"/>
              </a:ext>
            </a:extLst>
          </p:cNvPr>
          <p:cNvSpPr>
            <a:spLocks noGrp="1"/>
          </p:cNvSpPr>
          <p:nvPr>
            <p:ph type="title"/>
          </p:nvPr>
        </p:nvSpPr>
        <p:spPr>
          <a:xfrm>
            <a:off x="131975" y="1123837"/>
            <a:ext cx="3214540" cy="4601183"/>
          </a:xfrm>
        </p:spPr>
        <p:txBody>
          <a:bodyPr/>
          <a:lstStyle/>
          <a:p>
            <a:r>
              <a:rPr lang="en-US" dirty="0"/>
              <a:t>How to start a .NET application (Windows)</a:t>
            </a:r>
            <a:endParaRPr lang="en-BE" dirty="0"/>
          </a:p>
        </p:txBody>
      </p:sp>
      <p:sp>
        <p:nvSpPr>
          <p:cNvPr id="3" name="Content Placeholder 2">
            <a:extLst>
              <a:ext uri="{FF2B5EF4-FFF2-40B4-BE49-F238E27FC236}">
                <a16:creationId xmlns:a16="http://schemas.microsoft.com/office/drawing/2014/main" id="{AF53DB91-1834-4EC2-8A30-0729724E4493}"/>
              </a:ext>
            </a:extLst>
          </p:cNvPr>
          <p:cNvSpPr>
            <a:spLocks noGrp="1"/>
          </p:cNvSpPr>
          <p:nvPr>
            <p:ph idx="1"/>
          </p:nvPr>
        </p:nvSpPr>
        <p:spPr/>
        <p:txBody>
          <a:bodyPr/>
          <a:lstStyle/>
          <a:p>
            <a:r>
              <a:rPr lang="en-US" dirty="0"/>
              <a:t>Open Microsoft Visual Studio Community 2019</a:t>
            </a:r>
          </a:p>
          <a:p>
            <a:r>
              <a:rPr lang="en-US" dirty="0"/>
              <a:t>Click ‘Create New Project’</a:t>
            </a:r>
          </a:p>
          <a:p>
            <a:r>
              <a:rPr lang="en-US" dirty="0"/>
              <a:t>Double Click on ‘Console App (.NET Core)’</a:t>
            </a:r>
          </a:p>
          <a:p>
            <a:r>
              <a:rPr lang="en-US" dirty="0"/>
              <a:t>Give a project and a solution name</a:t>
            </a:r>
          </a:p>
          <a:p>
            <a:r>
              <a:rPr lang="en-US" dirty="0"/>
              <a:t>Click on ‘Create’</a:t>
            </a:r>
          </a:p>
          <a:p>
            <a:r>
              <a:rPr lang="en-US" dirty="0"/>
              <a:t>Click on the green start button at the top center</a:t>
            </a:r>
          </a:p>
        </p:txBody>
      </p:sp>
    </p:spTree>
    <p:extLst>
      <p:ext uri="{BB962C8B-B14F-4D97-AF65-F5344CB8AC3E}">
        <p14:creationId xmlns:p14="http://schemas.microsoft.com/office/powerpoint/2010/main" val="403406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6D19-A120-4434-B941-7250AA9AE445}"/>
              </a:ext>
            </a:extLst>
          </p:cNvPr>
          <p:cNvSpPr>
            <a:spLocks noGrp="1"/>
          </p:cNvSpPr>
          <p:nvPr>
            <p:ph type="title"/>
          </p:nvPr>
        </p:nvSpPr>
        <p:spPr>
          <a:xfrm>
            <a:off x="113122" y="1123837"/>
            <a:ext cx="3214539" cy="4601183"/>
          </a:xfrm>
        </p:spPr>
        <p:txBody>
          <a:bodyPr/>
          <a:lstStyle/>
          <a:p>
            <a:r>
              <a:rPr lang="en-US" dirty="0"/>
              <a:t>How to start a .NET application (Linux)</a:t>
            </a:r>
            <a:endParaRPr lang="en-BE" dirty="0"/>
          </a:p>
        </p:txBody>
      </p:sp>
      <p:sp>
        <p:nvSpPr>
          <p:cNvPr id="3" name="Content Placeholder 2">
            <a:extLst>
              <a:ext uri="{FF2B5EF4-FFF2-40B4-BE49-F238E27FC236}">
                <a16:creationId xmlns:a16="http://schemas.microsoft.com/office/drawing/2014/main" id="{6CE6333F-EC56-45D9-912D-AD2A6095F4A6}"/>
              </a:ext>
            </a:extLst>
          </p:cNvPr>
          <p:cNvSpPr>
            <a:spLocks noGrp="1"/>
          </p:cNvSpPr>
          <p:nvPr>
            <p:ph idx="1"/>
          </p:nvPr>
        </p:nvSpPr>
        <p:spPr/>
        <p:txBody>
          <a:bodyPr/>
          <a:lstStyle/>
          <a:p>
            <a:r>
              <a:rPr lang="en-US" dirty="0"/>
              <a:t>Open terminal</a:t>
            </a:r>
          </a:p>
          <a:p>
            <a:r>
              <a:rPr lang="en-US" dirty="0"/>
              <a:t>Move through the terminal to the folder where you want to place your solution</a:t>
            </a:r>
          </a:p>
          <a:p>
            <a:r>
              <a:rPr lang="en-US" dirty="0"/>
              <a:t>Type ‘dotnet new </a:t>
            </a:r>
            <a:r>
              <a:rPr lang="en-US" dirty="0" err="1"/>
              <a:t>sln</a:t>
            </a:r>
            <a:r>
              <a:rPr lang="en-US" dirty="0"/>
              <a:t> –n “</a:t>
            </a:r>
            <a:r>
              <a:rPr lang="en-US" i="1" dirty="0"/>
              <a:t>Solution Name</a:t>
            </a:r>
            <a:r>
              <a:rPr lang="en-US" dirty="0"/>
              <a:t>”’</a:t>
            </a:r>
          </a:p>
          <a:p>
            <a:r>
              <a:rPr lang="en-US" dirty="0"/>
              <a:t>Type ‘dotnet new console –n “</a:t>
            </a:r>
            <a:r>
              <a:rPr lang="en-US" i="1" dirty="0"/>
              <a:t>Project Name</a:t>
            </a:r>
            <a:r>
              <a:rPr lang="en-US" dirty="0"/>
              <a:t>”’</a:t>
            </a:r>
          </a:p>
          <a:p>
            <a:r>
              <a:rPr lang="en-US" dirty="0"/>
              <a:t>Type ‘dotnet </a:t>
            </a:r>
            <a:r>
              <a:rPr lang="en-US" dirty="0" err="1"/>
              <a:t>sln</a:t>
            </a:r>
            <a:r>
              <a:rPr lang="en-US" dirty="0"/>
              <a:t> “</a:t>
            </a:r>
            <a:r>
              <a:rPr lang="en-US" i="1" dirty="0"/>
              <a:t>Solution Name</a:t>
            </a:r>
            <a:r>
              <a:rPr lang="en-US" dirty="0"/>
              <a:t>” add **/*.</a:t>
            </a:r>
            <a:r>
              <a:rPr lang="en-US" dirty="0" err="1"/>
              <a:t>csproj</a:t>
            </a:r>
            <a:r>
              <a:rPr lang="en-US" dirty="0"/>
              <a:t>’</a:t>
            </a:r>
          </a:p>
          <a:p>
            <a:r>
              <a:rPr lang="en-US" dirty="0"/>
              <a:t>Change your directory to your solution with ‘cd </a:t>
            </a:r>
            <a:r>
              <a:rPr lang="en-US" i="1" dirty="0"/>
              <a:t>Solution Name’</a:t>
            </a:r>
            <a:endParaRPr lang="en-US" dirty="0"/>
          </a:p>
          <a:p>
            <a:r>
              <a:rPr lang="en-US" dirty="0"/>
              <a:t>Type ‘dotnet run’ to run the program</a:t>
            </a:r>
          </a:p>
          <a:p>
            <a:r>
              <a:rPr lang="en-US" dirty="0"/>
              <a:t>Type ‘code .’ to open the solution or project in Visual Studio Code</a:t>
            </a:r>
          </a:p>
          <a:p>
            <a:r>
              <a:rPr lang="en-US" dirty="0"/>
              <a:t>If on the bottom right, there’s a popup to create build and debug options, click yes</a:t>
            </a:r>
          </a:p>
        </p:txBody>
      </p:sp>
    </p:spTree>
    <p:extLst>
      <p:ext uri="{BB962C8B-B14F-4D97-AF65-F5344CB8AC3E}">
        <p14:creationId xmlns:p14="http://schemas.microsoft.com/office/powerpoint/2010/main" val="192455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9EC6C74-53A2-4F7F-B1BA-11496B105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B21CDB9-62E9-478E-ADD6-D1595D57A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2C646E12-0101-4F38-BE55-A8B73816D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95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83F837-3AB3-4E0A-9842-99A658E05F20}"/>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a:t>How to start a .NET application</a:t>
            </a:r>
          </a:p>
        </p:txBody>
      </p:sp>
      <p:sp>
        <p:nvSpPr>
          <p:cNvPr id="19" name="Content Placeholder 2">
            <a:extLst>
              <a:ext uri="{FF2B5EF4-FFF2-40B4-BE49-F238E27FC236}">
                <a16:creationId xmlns:a16="http://schemas.microsoft.com/office/drawing/2014/main" id="{569FE6F4-9E74-4AFC-A41A-D8918F6A91DA}"/>
              </a:ext>
            </a:extLst>
          </p:cNvPr>
          <p:cNvSpPr>
            <a:spLocks noGrp="1"/>
          </p:cNvSpPr>
          <p:nvPr>
            <p:ph idx="1"/>
          </p:nvPr>
        </p:nvSpPr>
        <p:spPr>
          <a:xfrm>
            <a:off x="289249" y="2510395"/>
            <a:ext cx="4016116" cy="3274586"/>
          </a:xfrm>
        </p:spPr>
        <p:txBody>
          <a:bodyPr vert="horz" lIns="91440" tIns="45720" rIns="91440" bIns="45720" rtlCol="0" anchor="t">
            <a:normAutofit/>
          </a:bodyPr>
          <a:lstStyle/>
          <a:p>
            <a:r>
              <a:rPr lang="en-US" dirty="0">
                <a:solidFill>
                  <a:srgbClr val="FFFFFF"/>
                </a:solidFill>
              </a:rPr>
              <a:t>Reference / Dependency to be used</a:t>
            </a:r>
          </a:p>
          <a:p>
            <a:r>
              <a:rPr lang="en-US" dirty="0">
                <a:solidFill>
                  <a:srgbClr val="FFFFFF"/>
                </a:solidFill>
              </a:rPr>
              <a:t>Namespace, referring to the project name</a:t>
            </a:r>
          </a:p>
          <a:p>
            <a:r>
              <a:rPr lang="en-US" dirty="0">
                <a:solidFill>
                  <a:srgbClr val="FFFFFF"/>
                </a:solidFill>
              </a:rPr>
              <a:t>Class Name</a:t>
            </a:r>
          </a:p>
          <a:p>
            <a:r>
              <a:rPr lang="en-US" dirty="0">
                <a:solidFill>
                  <a:srgbClr val="FFFFFF"/>
                </a:solidFill>
              </a:rPr>
              <a:t>Entry point of a project</a:t>
            </a:r>
          </a:p>
          <a:p>
            <a:r>
              <a:rPr lang="en-US" dirty="0">
                <a:solidFill>
                  <a:srgbClr val="FFFFFF"/>
                </a:solidFill>
              </a:rPr>
              <a:t>Scope of your code</a:t>
            </a:r>
          </a:p>
        </p:txBody>
      </p:sp>
      <p:pic>
        <p:nvPicPr>
          <p:cNvPr id="9" name="Content Placeholder 8" descr="A screenshot of a computer screen&#10;&#10;Description automatically generated">
            <a:extLst>
              <a:ext uri="{FF2B5EF4-FFF2-40B4-BE49-F238E27FC236}">
                <a16:creationId xmlns:a16="http://schemas.microsoft.com/office/drawing/2014/main" id="{5F9059BD-235E-4A8B-8F1C-A7D2E2BA417F}"/>
              </a:ext>
            </a:extLst>
          </p:cNvPr>
          <p:cNvPicPr>
            <a:picLocks noGrp="1" noChangeAspect="1"/>
          </p:cNvPicPr>
          <p:nvPr>
            <p:ph sz="half" idx="2"/>
          </p:nvPr>
        </p:nvPicPr>
        <p:blipFill>
          <a:blip r:embed="rId2"/>
          <a:stretch>
            <a:fillRect/>
          </a:stretch>
        </p:blipFill>
        <p:spPr>
          <a:xfrm>
            <a:off x="5137463" y="1853256"/>
            <a:ext cx="6193767" cy="3143336"/>
          </a:xfrm>
          <a:prstGeom prst="rect">
            <a:avLst/>
          </a:prstGeom>
        </p:spPr>
      </p:pic>
      <p:cxnSp>
        <p:nvCxnSpPr>
          <p:cNvPr id="31" name="Straight Arrow Connector 30">
            <a:extLst>
              <a:ext uri="{FF2B5EF4-FFF2-40B4-BE49-F238E27FC236}">
                <a16:creationId xmlns:a16="http://schemas.microsoft.com/office/drawing/2014/main" id="{D06EAEC6-7AB7-4DCF-A1D4-C46DBB8A569C}"/>
              </a:ext>
            </a:extLst>
          </p:cNvPr>
          <p:cNvCxnSpPr/>
          <p:nvPr/>
        </p:nvCxnSpPr>
        <p:spPr>
          <a:xfrm flipV="1">
            <a:off x="4305365" y="2379306"/>
            <a:ext cx="1661802" cy="30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135D4AF-18D5-4D2E-94E1-2C3A6E178E56}"/>
              </a:ext>
            </a:extLst>
          </p:cNvPr>
          <p:cNvCxnSpPr>
            <a:cxnSpLocks/>
          </p:cNvCxnSpPr>
          <p:nvPr/>
        </p:nvCxnSpPr>
        <p:spPr>
          <a:xfrm flipV="1">
            <a:off x="3572759" y="2762054"/>
            <a:ext cx="2290713" cy="666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ADD46-23B6-49B8-A7B3-E8E3AE81F7A9}"/>
              </a:ext>
            </a:extLst>
          </p:cNvPr>
          <p:cNvCxnSpPr/>
          <p:nvPr/>
        </p:nvCxnSpPr>
        <p:spPr>
          <a:xfrm flipV="1">
            <a:off x="2111604" y="3214540"/>
            <a:ext cx="4091233" cy="886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57AB582-1BCA-4A4D-954A-87F59AAB2933}"/>
              </a:ext>
            </a:extLst>
          </p:cNvPr>
          <p:cNvCxnSpPr/>
          <p:nvPr/>
        </p:nvCxnSpPr>
        <p:spPr>
          <a:xfrm flipV="1">
            <a:off x="3167406" y="3676454"/>
            <a:ext cx="3308808" cy="848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D365A39-8D46-490C-9DD5-47B4C87352B3}"/>
              </a:ext>
            </a:extLst>
          </p:cNvPr>
          <p:cNvCxnSpPr/>
          <p:nvPr/>
        </p:nvCxnSpPr>
        <p:spPr>
          <a:xfrm flipV="1">
            <a:off x="2733773" y="4025245"/>
            <a:ext cx="4044099" cy="971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99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646E12-0101-4F38-BE55-A8B73816D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95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a:extLst>
              <a:ext uri="{FF2B5EF4-FFF2-40B4-BE49-F238E27FC236}">
                <a16:creationId xmlns:a16="http://schemas.microsoft.com/office/drawing/2014/main" id="{4E0D11F0-278C-4825-AF5A-45645407A46D}"/>
              </a:ext>
            </a:extLst>
          </p:cNvPr>
          <p:cNvSpPr>
            <a:spLocks noGrp="1"/>
          </p:cNvSpPr>
          <p:nvPr>
            <p:ph type="title"/>
          </p:nvPr>
        </p:nvSpPr>
        <p:spPr>
          <a:xfrm>
            <a:off x="289249" y="1123837"/>
            <a:ext cx="4016116" cy="1255469"/>
          </a:xfrm>
        </p:spPr>
        <p:txBody>
          <a:bodyPr>
            <a:normAutofit/>
          </a:bodyPr>
          <a:lstStyle/>
          <a:p>
            <a:r>
              <a:rPr lang="en-US" dirty="0"/>
              <a:t>Solution vs Project vs  Class </a:t>
            </a:r>
            <a:endParaRPr lang="en-BE" dirty="0"/>
          </a:p>
        </p:txBody>
      </p:sp>
      <p:sp>
        <p:nvSpPr>
          <p:cNvPr id="19" name="Content Placeholder 18">
            <a:extLst>
              <a:ext uri="{FF2B5EF4-FFF2-40B4-BE49-F238E27FC236}">
                <a16:creationId xmlns:a16="http://schemas.microsoft.com/office/drawing/2014/main" id="{4E384A84-A8A1-4E18-9292-4AC42993F2DD}"/>
              </a:ext>
            </a:extLst>
          </p:cNvPr>
          <p:cNvSpPr>
            <a:spLocks noGrp="1"/>
          </p:cNvSpPr>
          <p:nvPr>
            <p:ph idx="1"/>
          </p:nvPr>
        </p:nvSpPr>
        <p:spPr>
          <a:xfrm>
            <a:off x="289249" y="2510395"/>
            <a:ext cx="4016116" cy="3274586"/>
          </a:xfrm>
        </p:spPr>
        <p:txBody>
          <a:bodyPr anchor="t">
            <a:normAutofit/>
          </a:bodyPr>
          <a:lstStyle/>
          <a:p>
            <a:r>
              <a:rPr lang="en-US" dirty="0">
                <a:solidFill>
                  <a:srgbClr val="FFFFFF"/>
                </a:solidFill>
              </a:rPr>
              <a:t>Solution groups several related projects</a:t>
            </a:r>
          </a:p>
          <a:p>
            <a:r>
              <a:rPr lang="en-US" dirty="0">
                <a:solidFill>
                  <a:srgbClr val="FFFFFF"/>
                </a:solidFill>
              </a:rPr>
              <a:t>You open Visual Studio from the solution level</a:t>
            </a:r>
          </a:p>
          <a:p>
            <a:r>
              <a:rPr lang="en-US" dirty="0">
                <a:solidFill>
                  <a:srgbClr val="FFFFFF"/>
                </a:solidFill>
              </a:rPr>
              <a:t>Projects is where you group code related classes together</a:t>
            </a:r>
          </a:p>
          <a:p>
            <a:r>
              <a:rPr lang="en-US" dirty="0">
                <a:solidFill>
                  <a:srgbClr val="FFFFFF"/>
                </a:solidFill>
              </a:rPr>
              <a:t>Class is where you write your code</a:t>
            </a:r>
          </a:p>
        </p:txBody>
      </p:sp>
      <p:pic>
        <p:nvPicPr>
          <p:cNvPr id="15" name="Content Placeholder 14" descr="A screen shot of a smart phone&#10;&#10;Description automatically generated">
            <a:extLst>
              <a:ext uri="{FF2B5EF4-FFF2-40B4-BE49-F238E27FC236}">
                <a16:creationId xmlns:a16="http://schemas.microsoft.com/office/drawing/2014/main" id="{DE3B9940-677E-4FF5-9F14-6C6A94D57628}"/>
              </a:ext>
            </a:extLst>
          </p:cNvPr>
          <p:cNvPicPr>
            <a:picLocks noChangeAspect="1"/>
          </p:cNvPicPr>
          <p:nvPr/>
        </p:nvPicPr>
        <p:blipFill>
          <a:blip r:embed="rId2"/>
          <a:stretch>
            <a:fillRect/>
          </a:stretch>
        </p:blipFill>
        <p:spPr>
          <a:xfrm>
            <a:off x="5137463" y="951439"/>
            <a:ext cx="6193767" cy="4946969"/>
          </a:xfrm>
          <a:prstGeom prst="rect">
            <a:avLst/>
          </a:prstGeom>
        </p:spPr>
      </p:pic>
    </p:spTree>
    <p:extLst>
      <p:ext uri="{BB962C8B-B14F-4D97-AF65-F5344CB8AC3E}">
        <p14:creationId xmlns:p14="http://schemas.microsoft.com/office/powerpoint/2010/main" val="3462096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468A-4651-4300-9A13-25EB6E0E165B}"/>
              </a:ext>
            </a:extLst>
          </p:cNvPr>
          <p:cNvSpPr>
            <a:spLocks noGrp="1"/>
          </p:cNvSpPr>
          <p:nvPr>
            <p:ph type="title"/>
          </p:nvPr>
        </p:nvSpPr>
        <p:spPr/>
        <p:txBody>
          <a:bodyPr/>
          <a:lstStyle/>
          <a:p>
            <a:r>
              <a:rPr lang="en-US" dirty="0"/>
              <a:t>Exercises</a:t>
            </a:r>
            <a:endParaRPr lang="en-BE" dirty="0"/>
          </a:p>
        </p:txBody>
      </p:sp>
      <p:sp>
        <p:nvSpPr>
          <p:cNvPr id="3" name="Content Placeholder 2">
            <a:extLst>
              <a:ext uri="{FF2B5EF4-FFF2-40B4-BE49-F238E27FC236}">
                <a16:creationId xmlns:a16="http://schemas.microsoft.com/office/drawing/2014/main" id="{9F76277A-830E-4645-82DD-7B5CCEA15E0A}"/>
              </a:ext>
            </a:extLst>
          </p:cNvPr>
          <p:cNvSpPr>
            <a:spLocks noGrp="1"/>
          </p:cNvSpPr>
          <p:nvPr>
            <p:ph idx="1"/>
          </p:nvPr>
        </p:nvSpPr>
        <p:spPr/>
        <p:txBody>
          <a:bodyPr/>
          <a:lstStyle/>
          <a:p>
            <a:r>
              <a:rPr lang="en-US" dirty="0"/>
              <a:t>Console Class</a:t>
            </a:r>
          </a:p>
          <a:p>
            <a:r>
              <a:rPr lang="en-US" dirty="0"/>
              <a:t>Data Types</a:t>
            </a:r>
          </a:p>
          <a:p>
            <a:r>
              <a:rPr lang="en-US" dirty="0"/>
              <a:t>Functions</a:t>
            </a:r>
          </a:p>
          <a:p>
            <a:r>
              <a:rPr lang="en-US" dirty="0"/>
              <a:t>Control structures</a:t>
            </a:r>
          </a:p>
          <a:p>
            <a:r>
              <a:rPr lang="en-US" dirty="0"/>
              <a:t>Collections (Array, List, etc.)</a:t>
            </a:r>
          </a:p>
          <a:p>
            <a:r>
              <a:rPr lang="en-US" dirty="0"/>
              <a:t>LINQ</a:t>
            </a:r>
          </a:p>
          <a:p>
            <a:r>
              <a:rPr lang="en-US" dirty="0"/>
              <a:t>Classes</a:t>
            </a:r>
          </a:p>
          <a:p>
            <a:r>
              <a:rPr lang="en-US" dirty="0"/>
              <a:t>Access modifiers</a:t>
            </a:r>
          </a:p>
          <a:p>
            <a:r>
              <a:rPr lang="en-US" dirty="0"/>
              <a:t>Unit Testing</a:t>
            </a:r>
          </a:p>
          <a:p>
            <a:r>
              <a:rPr lang="en-US" dirty="0"/>
              <a:t>NuGet Packages</a:t>
            </a:r>
          </a:p>
          <a:p>
            <a:endParaRPr lang="en-BE" dirty="0"/>
          </a:p>
        </p:txBody>
      </p:sp>
    </p:spTree>
    <p:extLst>
      <p:ext uri="{BB962C8B-B14F-4D97-AF65-F5344CB8AC3E}">
        <p14:creationId xmlns:p14="http://schemas.microsoft.com/office/powerpoint/2010/main" val="190536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3910-07C9-43A6-BFBC-0EEDEF3BB3E5}"/>
              </a:ext>
            </a:extLst>
          </p:cNvPr>
          <p:cNvSpPr>
            <a:spLocks noGrp="1"/>
          </p:cNvSpPr>
          <p:nvPr>
            <p:ph type="title"/>
          </p:nvPr>
        </p:nvSpPr>
        <p:spPr/>
        <p:txBody>
          <a:bodyPr/>
          <a:lstStyle/>
          <a:p>
            <a:r>
              <a:rPr lang="en-US" dirty="0"/>
              <a:t>Console Class</a:t>
            </a:r>
            <a:endParaRPr lang="en-BE" dirty="0"/>
          </a:p>
        </p:txBody>
      </p:sp>
      <p:sp>
        <p:nvSpPr>
          <p:cNvPr id="3" name="Content Placeholder 2">
            <a:extLst>
              <a:ext uri="{FF2B5EF4-FFF2-40B4-BE49-F238E27FC236}">
                <a16:creationId xmlns:a16="http://schemas.microsoft.com/office/drawing/2014/main" id="{05BAA6EE-C2A2-4259-BC5F-DD600E4D4A77}"/>
              </a:ext>
            </a:extLst>
          </p:cNvPr>
          <p:cNvSpPr>
            <a:spLocks noGrp="1"/>
          </p:cNvSpPr>
          <p:nvPr>
            <p:ph idx="1"/>
          </p:nvPr>
        </p:nvSpPr>
        <p:spPr>
          <a:xfrm>
            <a:off x="3869268" y="864108"/>
            <a:ext cx="7782262" cy="5120640"/>
          </a:xfrm>
        </p:spPr>
        <p:txBody>
          <a:bodyPr/>
          <a:lstStyle/>
          <a:p>
            <a:r>
              <a:rPr lang="en-US" dirty="0"/>
              <a:t>Console is a class to easily write and read data from the terminal</a:t>
            </a:r>
          </a:p>
          <a:p>
            <a:r>
              <a:rPr lang="en-US" dirty="0"/>
              <a:t>Examples</a:t>
            </a:r>
          </a:p>
          <a:p>
            <a:pPr lvl="1"/>
            <a:r>
              <a:rPr lang="en-US" dirty="0" err="1"/>
              <a:t>Console.Write</a:t>
            </a:r>
            <a:r>
              <a:rPr lang="en-US" dirty="0"/>
              <a:t>(“”); 	-&gt; Write data on the console</a:t>
            </a:r>
          </a:p>
          <a:p>
            <a:pPr lvl="1"/>
            <a:r>
              <a:rPr lang="en-US" dirty="0" err="1"/>
              <a:t>Console.WriteLine</a:t>
            </a:r>
            <a:r>
              <a:rPr lang="en-US" dirty="0"/>
              <a:t>(“”);-&gt; Write data on the console and add extra line</a:t>
            </a:r>
          </a:p>
          <a:p>
            <a:pPr lvl="1"/>
            <a:r>
              <a:rPr lang="en-US" dirty="0" err="1"/>
              <a:t>Console.ReadLine</a:t>
            </a:r>
            <a:r>
              <a:rPr lang="en-US" dirty="0"/>
              <a:t>();	-&gt; Reads data on console after pressing enter</a:t>
            </a:r>
          </a:p>
          <a:p>
            <a:r>
              <a:rPr lang="en-US" dirty="0"/>
              <a:t>Tips</a:t>
            </a:r>
          </a:p>
          <a:p>
            <a:pPr lvl="1"/>
            <a:r>
              <a:rPr lang="en-US" dirty="0"/>
              <a:t>Check what \n and \r do</a:t>
            </a:r>
          </a:p>
        </p:txBody>
      </p:sp>
    </p:spTree>
    <p:extLst>
      <p:ext uri="{BB962C8B-B14F-4D97-AF65-F5344CB8AC3E}">
        <p14:creationId xmlns:p14="http://schemas.microsoft.com/office/powerpoint/2010/main" val="193423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8B3D53-40BB-4A76-A626-48722BB99550}"/>
              </a:ext>
            </a:extLst>
          </p:cNvPr>
          <p:cNvSpPr>
            <a:spLocks noGrp="1"/>
          </p:cNvSpPr>
          <p:nvPr>
            <p:ph type="title"/>
          </p:nvPr>
        </p:nvSpPr>
        <p:spPr/>
        <p:txBody>
          <a:bodyPr/>
          <a:lstStyle/>
          <a:p>
            <a:r>
              <a:rPr lang="en-US" dirty="0"/>
              <a:t>How will this workshop be organized?</a:t>
            </a:r>
            <a:endParaRPr lang="en-BE" dirty="0"/>
          </a:p>
        </p:txBody>
      </p:sp>
      <p:sp>
        <p:nvSpPr>
          <p:cNvPr id="9" name="Content Placeholder 8">
            <a:extLst>
              <a:ext uri="{FF2B5EF4-FFF2-40B4-BE49-F238E27FC236}">
                <a16:creationId xmlns:a16="http://schemas.microsoft.com/office/drawing/2014/main" id="{9609A499-2829-4E66-B5C0-67227035477A}"/>
              </a:ext>
            </a:extLst>
          </p:cNvPr>
          <p:cNvSpPr>
            <a:spLocks noGrp="1"/>
          </p:cNvSpPr>
          <p:nvPr>
            <p:ph idx="1"/>
          </p:nvPr>
        </p:nvSpPr>
        <p:spPr/>
        <p:txBody>
          <a:bodyPr/>
          <a:lstStyle/>
          <a:p>
            <a:r>
              <a:rPr lang="en-US" dirty="0"/>
              <a:t>Explanation about .NET</a:t>
            </a:r>
          </a:p>
          <a:p>
            <a:r>
              <a:rPr lang="en-US" dirty="0"/>
              <a:t>Explanation about C#</a:t>
            </a:r>
          </a:p>
          <a:p>
            <a:r>
              <a:rPr lang="en-US" dirty="0"/>
              <a:t>Exercises in C# with .NET Core</a:t>
            </a:r>
          </a:p>
          <a:p>
            <a:r>
              <a:rPr lang="en-US" dirty="0"/>
              <a:t>Showcase of more complex projects (WPF, NuGet, ASP.NET)</a:t>
            </a:r>
          </a:p>
        </p:txBody>
      </p:sp>
    </p:spTree>
    <p:extLst>
      <p:ext uri="{BB962C8B-B14F-4D97-AF65-F5344CB8AC3E}">
        <p14:creationId xmlns:p14="http://schemas.microsoft.com/office/powerpoint/2010/main" val="1521735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79C5-F98D-4C9C-8D92-5B44808E011D}"/>
              </a:ext>
            </a:extLst>
          </p:cNvPr>
          <p:cNvSpPr>
            <a:spLocks noGrp="1"/>
          </p:cNvSpPr>
          <p:nvPr>
            <p:ph type="title"/>
          </p:nvPr>
        </p:nvSpPr>
        <p:spPr/>
        <p:txBody>
          <a:bodyPr/>
          <a:lstStyle/>
          <a:p>
            <a:r>
              <a:rPr lang="en-US" dirty="0"/>
              <a:t>Console Class</a:t>
            </a:r>
            <a:endParaRPr lang="en-BE" dirty="0"/>
          </a:p>
        </p:txBody>
      </p:sp>
      <p:sp>
        <p:nvSpPr>
          <p:cNvPr id="3" name="Content Placeholder 2">
            <a:extLst>
              <a:ext uri="{FF2B5EF4-FFF2-40B4-BE49-F238E27FC236}">
                <a16:creationId xmlns:a16="http://schemas.microsoft.com/office/drawing/2014/main" id="{FCFC8C45-55CD-4CB9-BF7A-783D04B5FC0E}"/>
              </a:ext>
            </a:extLst>
          </p:cNvPr>
          <p:cNvSpPr>
            <a:spLocks noGrp="1"/>
          </p:cNvSpPr>
          <p:nvPr>
            <p:ph idx="1"/>
          </p:nvPr>
        </p:nvSpPr>
        <p:spPr/>
        <p:txBody>
          <a:bodyPr/>
          <a:lstStyle/>
          <a:p>
            <a:r>
              <a:rPr lang="en-US" dirty="0"/>
              <a:t>Exercise 1:</a:t>
            </a:r>
          </a:p>
          <a:p>
            <a:pPr lvl="1"/>
            <a:r>
              <a:rPr lang="en-US" dirty="0"/>
              <a:t>Show your own name in the console (windows) or terminal (</a:t>
            </a:r>
            <a:r>
              <a:rPr lang="en-US" dirty="0" err="1"/>
              <a:t>linux</a:t>
            </a:r>
            <a:r>
              <a:rPr lang="en-US" dirty="0"/>
              <a:t>)</a:t>
            </a:r>
          </a:p>
          <a:p>
            <a:r>
              <a:rPr lang="en-US" dirty="0"/>
              <a:t>Exercise 2:</a:t>
            </a:r>
          </a:p>
          <a:p>
            <a:pPr lvl="1"/>
            <a:r>
              <a:rPr lang="en-US" dirty="0"/>
              <a:t>After pushing enter 5 times in the console show your name in the console</a:t>
            </a:r>
            <a:endParaRPr lang="en-BE" dirty="0"/>
          </a:p>
        </p:txBody>
      </p:sp>
    </p:spTree>
    <p:extLst>
      <p:ext uri="{BB962C8B-B14F-4D97-AF65-F5344CB8AC3E}">
        <p14:creationId xmlns:p14="http://schemas.microsoft.com/office/powerpoint/2010/main" val="190317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B576-6B39-49DA-BD6C-5C08DCBE5B09}"/>
              </a:ext>
            </a:extLst>
          </p:cNvPr>
          <p:cNvSpPr>
            <a:spLocks noGrp="1"/>
          </p:cNvSpPr>
          <p:nvPr>
            <p:ph type="title"/>
          </p:nvPr>
        </p:nvSpPr>
        <p:spPr/>
        <p:txBody>
          <a:bodyPr/>
          <a:lstStyle/>
          <a:p>
            <a:r>
              <a:rPr lang="en-US" dirty="0"/>
              <a:t>Data Types</a:t>
            </a:r>
            <a:endParaRPr lang="en-BE" dirty="0"/>
          </a:p>
        </p:txBody>
      </p:sp>
      <p:sp>
        <p:nvSpPr>
          <p:cNvPr id="3" name="Content Placeholder 2">
            <a:extLst>
              <a:ext uri="{FF2B5EF4-FFF2-40B4-BE49-F238E27FC236}">
                <a16:creationId xmlns:a16="http://schemas.microsoft.com/office/drawing/2014/main" id="{E050C594-5E49-4268-B43B-8DBCEB370C5B}"/>
              </a:ext>
            </a:extLst>
          </p:cNvPr>
          <p:cNvSpPr>
            <a:spLocks noGrp="1"/>
          </p:cNvSpPr>
          <p:nvPr>
            <p:ph sz="half" idx="1"/>
          </p:nvPr>
        </p:nvSpPr>
        <p:spPr>
          <a:xfrm>
            <a:off x="3902477" y="746132"/>
            <a:ext cx="7424928" cy="799864"/>
          </a:xfrm>
        </p:spPr>
        <p:txBody>
          <a:bodyPr/>
          <a:lstStyle/>
          <a:p>
            <a:r>
              <a:rPr lang="en-US" dirty="0"/>
              <a:t>To declare a variable you have to say what type of variable</a:t>
            </a:r>
          </a:p>
          <a:p>
            <a:r>
              <a:rPr lang="en-US" dirty="0"/>
              <a:t>You can use var for type declaration and it will guess the datatype  </a:t>
            </a:r>
            <a:endParaRPr lang="en-BE" dirty="0"/>
          </a:p>
        </p:txBody>
      </p:sp>
      <p:graphicFrame>
        <p:nvGraphicFramePr>
          <p:cNvPr id="5" name="Table 5">
            <a:extLst>
              <a:ext uri="{FF2B5EF4-FFF2-40B4-BE49-F238E27FC236}">
                <a16:creationId xmlns:a16="http://schemas.microsoft.com/office/drawing/2014/main" id="{E83A43B0-7E09-46C8-8573-6D2112D43E49}"/>
              </a:ext>
            </a:extLst>
          </p:cNvPr>
          <p:cNvGraphicFramePr>
            <a:graphicFrameLocks noGrp="1"/>
          </p:cNvGraphicFramePr>
          <p:nvPr>
            <p:ph sz="half" idx="2"/>
            <p:extLst>
              <p:ext uri="{D42A27DB-BD31-4B8C-83A1-F6EECF244321}">
                <p14:modId xmlns:p14="http://schemas.microsoft.com/office/powerpoint/2010/main" val="2445459410"/>
              </p:ext>
            </p:extLst>
          </p:nvPr>
        </p:nvGraphicFramePr>
        <p:xfrm>
          <a:off x="3902477" y="1796068"/>
          <a:ext cx="7424928" cy="4287520"/>
        </p:xfrm>
        <a:graphic>
          <a:graphicData uri="http://schemas.openxmlformats.org/drawingml/2006/table">
            <a:tbl>
              <a:tblPr firstRow="1" bandRow="1">
                <a:tableStyleId>{5C22544A-7EE6-4342-B048-85BDC9FD1C3A}</a:tableStyleId>
              </a:tblPr>
              <a:tblGrid>
                <a:gridCol w="1250843">
                  <a:extLst>
                    <a:ext uri="{9D8B030D-6E8A-4147-A177-3AD203B41FA5}">
                      <a16:colId xmlns:a16="http://schemas.microsoft.com/office/drawing/2014/main" val="867014534"/>
                    </a:ext>
                  </a:extLst>
                </a:gridCol>
                <a:gridCol w="961534">
                  <a:extLst>
                    <a:ext uri="{9D8B030D-6E8A-4147-A177-3AD203B41FA5}">
                      <a16:colId xmlns:a16="http://schemas.microsoft.com/office/drawing/2014/main" val="3818453585"/>
                    </a:ext>
                  </a:extLst>
                </a:gridCol>
                <a:gridCol w="5212551">
                  <a:extLst>
                    <a:ext uri="{9D8B030D-6E8A-4147-A177-3AD203B41FA5}">
                      <a16:colId xmlns:a16="http://schemas.microsoft.com/office/drawing/2014/main" val="310901765"/>
                    </a:ext>
                  </a:extLst>
                </a:gridCol>
              </a:tblGrid>
              <a:tr h="370840">
                <a:tc>
                  <a:txBody>
                    <a:bodyPr/>
                    <a:lstStyle/>
                    <a:p>
                      <a:r>
                        <a:rPr lang="nl-BE" sz="1600" dirty="0">
                          <a:effectLst/>
                        </a:rPr>
                        <a:t>Data Type</a:t>
                      </a:r>
                    </a:p>
                  </a:txBody>
                  <a:tcPr anchor="ctr"/>
                </a:tc>
                <a:tc>
                  <a:txBody>
                    <a:bodyPr/>
                    <a:lstStyle/>
                    <a:p>
                      <a:r>
                        <a:rPr lang="nl-BE" sz="1600">
                          <a:effectLst/>
                        </a:rPr>
                        <a:t>Size</a:t>
                      </a:r>
                    </a:p>
                  </a:txBody>
                  <a:tcPr anchor="ctr"/>
                </a:tc>
                <a:tc>
                  <a:txBody>
                    <a:bodyPr/>
                    <a:lstStyle/>
                    <a:p>
                      <a:r>
                        <a:rPr lang="nl-BE" sz="1600" dirty="0" err="1">
                          <a:effectLst/>
                        </a:rPr>
                        <a:t>Description</a:t>
                      </a:r>
                      <a:endParaRPr lang="nl-BE" sz="1600" dirty="0">
                        <a:effectLst/>
                      </a:endParaRPr>
                    </a:p>
                  </a:txBody>
                  <a:tcPr anchor="ctr"/>
                </a:tc>
                <a:extLst>
                  <a:ext uri="{0D108BD9-81ED-4DB2-BD59-A6C34878D82A}">
                    <a16:rowId xmlns:a16="http://schemas.microsoft.com/office/drawing/2014/main" val="1743026397"/>
                  </a:ext>
                </a:extLst>
              </a:tr>
              <a:tr h="370840">
                <a:tc>
                  <a:txBody>
                    <a:bodyPr/>
                    <a:lstStyle/>
                    <a:p>
                      <a:r>
                        <a:rPr lang="nl-BE" sz="1600"/>
                        <a:t>int</a:t>
                      </a:r>
                    </a:p>
                  </a:txBody>
                  <a:tcPr anchor="ctr"/>
                </a:tc>
                <a:tc>
                  <a:txBody>
                    <a:bodyPr/>
                    <a:lstStyle/>
                    <a:p>
                      <a:r>
                        <a:rPr lang="nl-BE" sz="1600"/>
                        <a:t>4 bytes</a:t>
                      </a:r>
                    </a:p>
                  </a:txBody>
                  <a:tcPr anchor="ctr"/>
                </a:tc>
                <a:tc>
                  <a:txBody>
                    <a:bodyPr/>
                    <a:lstStyle/>
                    <a:p>
                      <a:r>
                        <a:rPr lang="en-US" sz="1600"/>
                        <a:t>Stores whole numbers from -2,147,483,648 to 2,147,483,647</a:t>
                      </a:r>
                    </a:p>
                  </a:txBody>
                  <a:tcPr anchor="ctr"/>
                </a:tc>
                <a:extLst>
                  <a:ext uri="{0D108BD9-81ED-4DB2-BD59-A6C34878D82A}">
                    <a16:rowId xmlns:a16="http://schemas.microsoft.com/office/drawing/2014/main" val="325108994"/>
                  </a:ext>
                </a:extLst>
              </a:tr>
              <a:tr h="370840">
                <a:tc>
                  <a:txBody>
                    <a:bodyPr/>
                    <a:lstStyle/>
                    <a:p>
                      <a:r>
                        <a:rPr lang="nl-BE" sz="1600"/>
                        <a:t>long</a:t>
                      </a:r>
                    </a:p>
                  </a:txBody>
                  <a:tcPr anchor="ctr"/>
                </a:tc>
                <a:tc>
                  <a:txBody>
                    <a:bodyPr/>
                    <a:lstStyle/>
                    <a:p>
                      <a:r>
                        <a:rPr lang="nl-BE" sz="1600"/>
                        <a:t>8 bytes</a:t>
                      </a:r>
                    </a:p>
                  </a:txBody>
                  <a:tcPr anchor="ctr"/>
                </a:tc>
                <a:tc>
                  <a:txBody>
                    <a:bodyPr/>
                    <a:lstStyle/>
                    <a:p>
                      <a:r>
                        <a:rPr lang="en-US" sz="1600"/>
                        <a:t>Stores whole numbers from -9,223,372,036,854,775,808 to 9,223,372,036,854,775,807</a:t>
                      </a:r>
                    </a:p>
                  </a:txBody>
                  <a:tcPr anchor="ctr"/>
                </a:tc>
                <a:extLst>
                  <a:ext uri="{0D108BD9-81ED-4DB2-BD59-A6C34878D82A}">
                    <a16:rowId xmlns:a16="http://schemas.microsoft.com/office/drawing/2014/main" val="3291429979"/>
                  </a:ext>
                </a:extLst>
              </a:tr>
              <a:tr h="370840">
                <a:tc>
                  <a:txBody>
                    <a:bodyPr/>
                    <a:lstStyle/>
                    <a:p>
                      <a:r>
                        <a:rPr lang="nl-BE" sz="1600"/>
                        <a:t>float</a:t>
                      </a:r>
                    </a:p>
                  </a:txBody>
                  <a:tcPr anchor="ctr"/>
                </a:tc>
                <a:tc>
                  <a:txBody>
                    <a:bodyPr/>
                    <a:lstStyle/>
                    <a:p>
                      <a:r>
                        <a:rPr lang="nl-BE" sz="1600"/>
                        <a:t>4 bytes</a:t>
                      </a:r>
                    </a:p>
                  </a:txBody>
                  <a:tcPr anchor="ctr"/>
                </a:tc>
                <a:tc>
                  <a:txBody>
                    <a:bodyPr/>
                    <a:lstStyle/>
                    <a:p>
                      <a:r>
                        <a:rPr lang="en-US" sz="1600" dirty="0"/>
                        <a:t>Stores fractional numbers. Sufficient for storing 6 to 7 decimal digits</a:t>
                      </a:r>
                    </a:p>
                  </a:txBody>
                  <a:tcPr anchor="ctr"/>
                </a:tc>
                <a:extLst>
                  <a:ext uri="{0D108BD9-81ED-4DB2-BD59-A6C34878D82A}">
                    <a16:rowId xmlns:a16="http://schemas.microsoft.com/office/drawing/2014/main" val="1419404301"/>
                  </a:ext>
                </a:extLst>
              </a:tr>
              <a:tr h="399330">
                <a:tc>
                  <a:txBody>
                    <a:bodyPr/>
                    <a:lstStyle/>
                    <a:p>
                      <a:r>
                        <a:rPr lang="nl-BE" sz="1600"/>
                        <a:t>double</a:t>
                      </a:r>
                    </a:p>
                  </a:txBody>
                  <a:tcPr anchor="ctr"/>
                </a:tc>
                <a:tc>
                  <a:txBody>
                    <a:bodyPr/>
                    <a:lstStyle/>
                    <a:p>
                      <a:r>
                        <a:rPr lang="nl-BE" sz="1600"/>
                        <a:t>8 bytes</a:t>
                      </a:r>
                    </a:p>
                  </a:txBody>
                  <a:tcPr anchor="ctr"/>
                </a:tc>
                <a:tc>
                  <a:txBody>
                    <a:bodyPr/>
                    <a:lstStyle/>
                    <a:p>
                      <a:r>
                        <a:rPr lang="en-US" sz="1600" dirty="0"/>
                        <a:t>Stores fractional numbers. Sufficient for storing 15 decimal digits</a:t>
                      </a:r>
                    </a:p>
                  </a:txBody>
                  <a:tcPr anchor="ctr"/>
                </a:tc>
                <a:extLst>
                  <a:ext uri="{0D108BD9-81ED-4DB2-BD59-A6C34878D82A}">
                    <a16:rowId xmlns:a16="http://schemas.microsoft.com/office/drawing/2014/main" val="1488285282"/>
                  </a:ext>
                </a:extLst>
              </a:tr>
              <a:tr h="370840">
                <a:tc>
                  <a:txBody>
                    <a:bodyPr/>
                    <a:lstStyle/>
                    <a:p>
                      <a:r>
                        <a:rPr lang="nl-BE" sz="1600"/>
                        <a:t>bool</a:t>
                      </a:r>
                    </a:p>
                  </a:txBody>
                  <a:tcPr anchor="ctr"/>
                </a:tc>
                <a:tc>
                  <a:txBody>
                    <a:bodyPr/>
                    <a:lstStyle/>
                    <a:p>
                      <a:r>
                        <a:rPr lang="nl-BE" sz="1600" dirty="0"/>
                        <a:t>1 bit</a:t>
                      </a:r>
                    </a:p>
                  </a:txBody>
                  <a:tcPr anchor="ctr"/>
                </a:tc>
                <a:tc>
                  <a:txBody>
                    <a:bodyPr/>
                    <a:lstStyle/>
                    <a:p>
                      <a:r>
                        <a:rPr lang="nl-BE" sz="1600" dirty="0"/>
                        <a:t>Stores </a:t>
                      </a:r>
                      <a:r>
                        <a:rPr lang="nl-BE" sz="1600" dirty="0" err="1"/>
                        <a:t>true</a:t>
                      </a:r>
                      <a:r>
                        <a:rPr lang="nl-BE" sz="1600" dirty="0"/>
                        <a:t> or </a:t>
                      </a:r>
                      <a:r>
                        <a:rPr lang="nl-BE" sz="1600" dirty="0" err="1"/>
                        <a:t>false</a:t>
                      </a:r>
                      <a:r>
                        <a:rPr lang="nl-BE" sz="1600" dirty="0"/>
                        <a:t> </a:t>
                      </a:r>
                      <a:r>
                        <a:rPr lang="nl-BE" sz="1600" dirty="0" err="1"/>
                        <a:t>values</a:t>
                      </a:r>
                      <a:endParaRPr lang="nl-BE" sz="1600" dirty="0"/>
                    </a:p>
                  </a:txBody>
                  <a:tcPr anchor="ctr"/>
                </a:tc>
                <a:extLst>
                  <a:ext uri="{0D108BD9-81ED-4DB2-BD59-A6C34878D82A}">
                    <a16:rowId xmlns:a16="http://schemas.microsoft.com/office/drawing/2014/main" val="4243803874"/>
                  </a:ext>
                </a:extLst>
              </a:tr>
              <a:tr h="370840">
                <a:tc>
                  <a:txBody>
                    <a:bodyPr/>
                    <a:lstStyle/>
                    <a:p>
                      <a:r>
                        <a:rPr lang="nl-BE" sz="1600" dirty="0" err="1"/>
                        <a:t>char</a:t>
                      </a:r>
                      <a:endParaRPr lang="nl-BE" sz="1600" dirty="0"/>
                    </a:p>
                  </a:txBody>
                  <a:tcPr anchor="ctr"/>
                </a:tc>
                <a:tc>
                  <a:txBody>
                    <a:bodyPr/>
                    <a:lstStyle/>
                    <a:p>
                      <a:r>
                        <a:rPr lang="nl-BE" sz="1600" dirty="0"/>
                        <a:t>2 bytes</a:t>
                      </a:r>
                    </a:p>
                  </a:txBody>
                  <a:tcPr anchor="ctr"/>
                </a:tc>
                <a:tc>
                  <a:txBody>
                    <a:bodyPr/>
                    <a:lstStyle/>
                    <a:p>
                      <a:r>
                        <a:rPr lang="en-US" sz="1600" dirty="0"/>
                        <a:t>Stores a single character/letter, surrounded by single quotes</a:t>
                      </a:r>
                    </a:p>
                  </a:txBody>
                  <a:tcPr anchor="ctr"/>
                </a:tc>
                <a:extLst>
                  <a:ext uri="{0D108BD9-81ED-4DB2-BD59-A6C34878D82A}">
                    <a16:rowId xmlns:a16="http://schemas.microsoft.com/office/drawing/2014/main" val="753997006"/>
                  </a:ext>
                </a:extLst>
              </a:tr>
              <a:tr h="370840">
                <a:tc>
                  <a:txBody>
                    <a:bodyPr/>
                    <a:lstStyle/>
                    <a:p>
                      <a:r>
                        <a:rPr lang="nl-BE" sz="1600"/>
                        <a:t>string</a:t>
                      </a:r>
                    </a:p>
                  </a:txBody>
                  <a:tcPr anchor="ctr"/>
                </a:tc>
                <a:tc>
                  <a:txBody>
                    <a:bodyPr/>
                    <a:lstStyle/>
                    <a:p>
                      <a:r>
                        <a:rPr lang="nl-BE" sz="1600"/>
                        <a:t>2 bytes per character</a:t>
                      </a:r>
                    </a:p>
                  </a:txBody>
                  <a:tcPr anchor="ctr"/>
                </a:tc>
                <a:tc>
                  <a:txBody>
                    <a:bodyPr/>
                    <a:lstStyle/>
                    <a:p>
                      <a:r>
                        <a:rPr lang="en-US" sz="1600" dirty="0"/>
                        <a:t>Stores a sequence of characters, surrounded by double quotes</a:t>
                      </a:r>
                    </a:p>
                  </a:txBody>
                  <a:tcPr anchor="ctr"/>
                </a:tc>
                <a:extLst>
                  <a:ext uri="{0D108BD9-81ED-4DB2-BD59-A6C34878D82A}">
                    <a16:rowId xmlns:a16="http://schemas.microsoft.com/office/drawing/2014/main" val="3799405008"/>
                  </a:ext>
                </a:extLst>
              </a:tr>
            </a:tbl>
          </a:graphicData>
        </a:graphic>
      </p:graphicFrame>
    </p:spTree>
    <p:extLst>
      <p:ext uri="{BB962C8B-B14F-4D97-AF65-F5344CB8AC3E}">
        <p14:creationId xmlns:p14="http://schemas.microsoft.com/office/powerpoint/2010/main" val="3329759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95BC3B-6BF4-4ADF-A801-8BBFD7C88AFA}"/>
              </a:ext>
            </a:extLst>
          </p:cNvPr>
          <p:cNvSpPr>
            <a:spLocks noGrp="1"/>
          </p:cNvSpPr>
          <p:nvPr>
            <p:ph type="title"/>
          </p:nvPr>
        </p:nvSpPr>
        <p:spPr/>
        <p:txBody>
          <a:bodyPr/>
          <a:lstStyle/>
          <a:p>
            <a:r>
              <a:rPr lang="en-US" dirty="0"/>
              <a:t>Data Types</a:t>
            </a:r>
            <a:endParaRPr lang="en-BE" dirty="0"/>
          </a:p>
        </p:txBody>
      </p:sp>
      <p:sp>
        <p:nvSpPr>
          <p:cNvPr id="6" name="Content Placeholder 5">
            <a:extLst>
              <a:ext uri="{FF2B5EF4-FFF2-40B4-BE49-F238E27FC236}">
                <a16:creationId xmlns:a16="http://schemas.microsoft.com/office/drawing/2014/main" id="{E3F5B5C5-B61A-4BB9-932F-7200152C134D}"/>
              </a:ext>
            </a:extLst>
          </p:cNvPr>
          <p:cNvSpPr>
            <a:spLocks noGrp="1"/>
          </p:cNvSpPr>
          <p:nvPr>
            <p:ph idx="1"/>
          </p:nvPr>
        </p:nvSpPr>
        <p:spPr>
          <a:xfrm>
            <a:off x="3657600" y="864108"/>
            <a:ext cx="8182466" cy="5120640"/>
          </a:xfrm>
        </p:spPr>
        <p:txBody>
          <a:bodyPr/>
          <a:lstStyle/>
          <a:p>
            <a:r>
              <a:rPr lang="en-US" dirty="0"/>
              <a:t>Examples</a:t>
            </a:r>
          </a:p>
          <a:p>
            <a:pPr lvl="1"/>
            <a:r>
              <a:rPr lang="en-US" dirty="0"/>
              <a:t>int number = 2;	-&gt; create integer called number with value 2</a:t>
            </a:r>
          </a:p>
          <a:p>
            <a:pPr lvl="1"/>
            <a:r>
              <a:rPr lang="en-US" dirty="0"/>
              <a:t>string text = “Hello!”;	-&gt; create string called text with value Hello!</a:t>
            </a:r>
          </a:p>
          <a:p>
            <a:pPr lvl="1"/>
            <a:r>
              <a:rPr lang="en-US" dirty="0"/>
              <a:t>bool </a:t>
            </a:r>
            <a:r>
              <a:rPr lang="en-US" dirty="0" err="1"/>
              <a:t>boolean</a:t>
            </a:r>
            <a:r>
              <a:rPr lang="en-US" dirty="0"/>
              <a:t>;	-&gt; create Boolean with no value</a:t>
            </a:r>
          </a:p>
          <a:p>
            <a:pPr lvl="1"/>
            <a:r>
              <a:rPr lang="en-US" dirty="0" err="1"/>
              <a:t>Console.Write</a:t>
            </a:r>
            <a:r>
              <a:rPr lang="en-US" dirty="0"/>
              <a:t>(text); 	-&gt; shows Hello! in console</a:t>
            </a:r>
          </a:p>
          <a:p>
            <a:r>
              <a:rPr lang="en-US" dirty="0"/>
              <a:t>Tips</a:t>
            </a:r>
          </a:p>
          <a:p>
            <a:pPr lvl="1"/>
            <a:r>
              <a:rPr lang="en-US" dirty="0"/>
              <a:t>Check what + operator does in brackets of </a:t>
            </a:r>
            <a:r>
              <a:rPr lang="en-US" dirty="0" err="1"/>
              <a:t>Console.Write</a:t>
            </a:r>
            <a:r>
              <a:rPr lang="en-US" dirty="0"/>
              <a:t>();</a:t>
            </a:r>
          </a:p>
          <a:p>
            <a:pPr lvl="1"/>
            <a:r>
              <a:rPr lang="en-US" dirty="0"/>
              <a:t>Check how to combine different variables in one line via composite formatting &amp; string interpolation</a:t>
            </a:r>
          </a:p>
          <a:p>
            <a:pPr lvl="1"/>
            <a:r>
              <a:rPr lang="en-US" dirty="0"/>
              <a:t>Check how to convert a variable name through convert</a:t>
            </a:r>
          </a:p>
        </p:txBody>
      </p:sp>
    </p:spTree>
    <p:extLst>
      <p:ext uri="{BB962C8B-B14F-4D97-AF65-F5344CB8AC3E}">
        <p14:creationId xmlns:p14="http://schemas.microsoft.com/office/powerpoint/2010/main" val="1723176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6FAB-C6E3-492F-A589-5FCDE47FA5FA}"/>
              </a:ext>
            </a:extLst>
          </p:cNvPr>
          <p:cNvSpPr>
            <a:spLocks noGrp="1"/>
          </p:cNvSpPr>
          <p:nvPr>
            <p:ph type="title"/>
          </p:nvPr>
        </p:nvSpPr>
        <p:spPr/>
        <p:txBody>
          <a:bodyPr/>
          <a:lstStyle/>
          <a:p>
            <a:r>
              <a:rPr lang="en-US" dirty="0"/>
              <a:t>Data Types</a:t>
            </a:r>
            <a:endParaRPr lang="en-BE" dirty="0"/>
          </a:p>
        </p:txBody>
      </p:sp>
      <p:sp>
        <p:nvSpPr>
          <p:cNvPr id="3" name="Content Placeholder 2">
            <a:extLst>
              <a:ext uri="{FF2B5EF4-FFF2-40B4-BE49-F238E27FC236}">
                <a16:creationId xmlns:a16="http://schemas.microsoft.com/office/drawing/2014/main" id="{8543595F-FAF6-423F-8087-23F937092D6F}"/>
              </a:ext>
            </a:extLst>
          </p:cNvPr>
          <p:cNvSpPr>
            <a:spLocks noGrp="1"/>
          </p:cNvSpPr>
          <p:nvPr>
            <p:ph idx="1"/>
          </p:nvPr>
        </p:nvSpPr>
        <p:spPr/>
        <p:txBody>
          <a:bodyPr/>
          <a:lstStyle/>
          <a:p>
            <a:r>
              <a:rPr lang="en-US" dirty="0"/>
              <a:t>Exercise 1</a:t>
            </a:r>
          </a:p>
          <a:p>
            <a:pPr lvl="1"/>
            <a:r>
              <a:rPr lang="en-US" dirty="0"/>
              <a:t>Declare 2 integers and show the sum on the console</a:t>
            </a:r>
          </a:p>
          <a:p>
            <a:r>
              <a:rPr lang="en-US" dirty="0"/>
              <a:t>Exercise 2</a:t>
            </a:r>
          </a:p>
          <a:p>
            <a:pPr lvl="1"/>
            <a:r>
              <a:rPr lang="en-US" dirty="0"/>
              <a:t>Declare 2 variables and show them on one line in the console (do this with 3 or less lines of code)</a:t>
            </a:r>
          </a:p>
          <a:p>
            <a:r>
              <a:rPr lang="en-US" dirty="0"/>
              <a:t>Exercise 3</a:t>
            </a:r>
          </a:p>
          <a:p>
            <a:pPr lvl="1"/>
            <a:r>
              <a:rPr lang="en-US" dirty="0"/>
              <a:t>Declare 1 char with no value; give it a value through the console</a:t>
            </a:r>
          </a:p>
          <a:p>
            <a:pPr lvl="1"/>
            <a:r>
              <a:rPr lang="en-US" dirty="0"/>
              <a:t>Show in the console “My favorite character is: .”</a:t>
            </a:r>
          </a:p>
          <a:p>
            <a:r>
              <a:rPr lang="en-US" dirty="0"/>
              <a:t>Exercise 4 (Difficult)</a:t>
            </a:r>
          </a:p>
          <a:p>
            <a:pPr lvl="1"/>
            <a:r>
              <a:rPr lang="en-US" dirty="0"/>
              <a:t>What happens if you give a decimal number to an integer? Show the value in the console</a:t>
            </a:r>
          </a:p>
          <a:p>
            <a:pPr lvl="1"/>
            <a:r>
              <a:rPr lang="en-US" dirty="0"/>
              <a:t>What is the maximum value you can give to </a:t>
            </a:r>
            <a:r>
              <a:rPr lang="en-US" dirty="0" err="1"/>
              <a:t>ushort</a:t>
            </a:r>
            <a:r>
              <a:rPr lang="en-US" dirty="0"/>
              <a:t>? What if you assign a bigger number? Show the value in the console</a:t>
            </a:r>
          </a:p>
          <a:p>
            <a:pPr lvl="1"/>
            <a:endParaRPr lang="en-BE" dirty="0"/>
          </a:p>
        </p:txBody>
      </p:sp>
    </p:spTree>
    <p:extLst>
      <p:ext uri="{BB962C8B-B14F-4D97-AF65-F5344CB8AC3E}">
        <p14:creationId xmlns:p14="http://schemas.microsoft.com/office/powerpoint/2010/main" val="325799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8804-C251-4B42-B22E-5A4ACB29A896}"/>
              </a:ext>
            </a:extLst>
          </p:cNvPr>
          <p:cNvSpPr>
            <a:spLocks noGrp="1"/>
          </p:cNvSpPr>
          <p:nvPr>
            <p:ph type="title"/>
          </p:nvPr>
        </p:nvSpPr>
        <p:spPr/>
        <p:txBody>
          <a:bodyPr/>
          <a:lstStyle/>
          <a:p>
            <a:r>
              <a:rPr lang="en-US" dirty="0"/>
              <a:t>Functions</a:t>
            </a:r>
            <a:endParaRPr lang="en-BE" dirty="0"/>
          </a:p>
        </p:txBody>
      </p:sp>
      <p:sp>
        <p:nvSpPr>
          <p:cNvPr id="3" name="Content Placeholder 2">
            <a:extLst>
              <a:ext uri="{FF2B5EF4-FFF2-40B4-BE49-F238E27FC236}">
                <a16:creationId xmlns:a16="http://schemas.microsoft.com/office/drawing/2014/main" id="{0816A7A7-BAEB-474B-828B-F461912CE9D1}"/>
              </a:ext>
            </a:extLst>
          </p:cNvPr>
          <p:cNvSpPr>
            <a:spLocks noGrp="1"/>
          </p:cNvSpPr>
          <p:nvPr>
            <p:ph idx="1"/>
          </p:nvPr>
        </p:nvSpPr>
        <p:spPr/>
        <p:txBody>
          <a:bodyPr/>
          <a:lstStyle/>
          <a:p>
            <a:r>
              <a:rPr lang="en-US" dirty="0"/>
              <a:t>Function is code that’s written in a way that you can reuse it several times</a:t>
            </a:r>
          </a:p>
          <a:p>
            <a:r>
              <a:rPr lang="en-US" dirty="0"/>
              <a:t>Functions can be written inside the scope of static Main() function</a:t>
            </a:r>
          </a:p>
          <a:p>
            <a:r>
              <a:rPr lang="en-US" dirty="0"/>
              <a:t>Function can also be inside the scope of the class</a:t>
            </a:r>
          </a:p>
          <a:p>
            <a:r>
              <a:rPr lang="en-US" dirty="0"/>
              <a:t>You always need to define the visibility, return type and name; parameters are optional</a:t>
            </a:r>
          </a:p>
          <a:p>
            <a:r>
              <a:rPr lang="en-US" dirty="0"/>
              <a:t>Examples:</a:t>
            </a:r>
          </a:p>
          <a:p>
            <a:pPr lvl="1"/>
            <a:r>
              <a:rPr lang="en-US" dirty="0"/>
              <a:t>Public void Hello() { </a:t>
            </a:r>
            <a:r>
              <a:rPr lang="en-US" dirty="0" err="1"/>
              <a:t>Console.WriteLine</a:t>
            </a:r>
            <a:r>
              <a:rPr lang="en-US" dirty="0"/>
              <a:t>(“Hello!”);</a:t>
            </a:r>
          </a:p>
          <a:p>
            <a:pPr lvl="1"/>
            <a:r>
              <a:rPr lang="en-US" dirty="0"/>
              <a:t>Public int Sum(int a) { return a * 2};</a:t>
            </a:r>
          </a:p>
          <a:p>
            <a:pPr lvl="1"/>
            <a:r>
              <a:rPr lang="en-US" dirty="0"/>
              <a:t>Hello();		-&gt; prints out Hello! in console</a:t>
            </a:r>
          </a:p>
          <a:p>
            <a:pPr lvl="1"/>
            <a:r>
              <a:rPr lang="en-US" dirty="0"/>
              <a:t>Sum(5);		-&gt; returns 10</a:t>
            </a:r>
          </a:p>
        </p:txBody>
      </p:sp>
    </p:spTree>
    <p:extLst>
      <p:ext uri="{BB962C8B-B14F-4D97-AF65-F5344CB8AC3E}">
        <p14:creationId xmlns:p14="http://schemas.microsoft.com/office/powerpoint/2010/main" val="396127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E7C4-3C05-4E17-88F7-E6D19271C79A}"/>
              </a:ext>
            </a:extLst>
          </p:cNvPr>
          <p:cNvSpPr>
            <a:spLocks noGrp="1"/>
          </p:cNvSpPr>
          <p:nvPr>
            <p:ph type="title"/>
          </p:nvPr>
        </p:nvSpPr>
        <p:spPr/>
        <p:txBody>
          <a:bodyPr/>
          <a:lstStyle/>
          <a:p>
            <a:r>
              <a:rPr lang="en-US" dirty="0"/>
              <a:t>Functions</a:t>
            </a:r>
            <a:endParaRPr lang="en-BE" dirty="0"/>
          </a:p>
        </p:txBody>
      </p:sp>
      <p:sp>
        <p:nvSpPr>
          <p:cNvPr id="3" name="Content Placeholder 2">
            <a:extLst>
              <a:ext uri="{FF2B5EF4-FFF2-40B4-BE49-F238E27FC236}">
                <a16:creationId xmlns:a16="http://schemas.microsoft.com/office/drawing/2014/main" id="{2AB943D6-77C5-4AF7-803B-0BBA74C6DF4B}"/>
              </a:ext>
            </a:extLst>
          </p:cNvPr>
          <p:cNvSpPr>
            <a:spLocks noGrp="1"/>
          </p:cNvSpPr>
          <p:nvPr>
            <p:ph idx="1"/>
          </p:nvPr>
        </p:nvSpPr>
        <p:spPr/>
        <p:txBody>
          <a:bodyPr/>
          <a:lstStyle/>
          <a:p>
            <a:r>
              <a:rPr lang="en-US" dirty="0"/>
              <a:t>Exercise 1</a:t>
            </a:r>
          </a:p>
          <a:p>
            <a:pPr lvl="1"/>
            <a:r>
              <a:rPr lang="en-US" dirty="0"/>
              <a:t>Have the console ask for your name; use a function to display the following message: Hello </a:t>
            </a:r>
            <a:r>
              <a:rPr lang="en-US" i="1" dirty="0"/>
              <a:t>name</a:t>
            </a:r>
            <a:r>
              <a:rPr lang="en-US" dirty="0"/>
              <a:t>!</a:t>
            </a:r>
          </a:p>
          <a:p>
            <a:r>
              <a:rPr lang="en-US" dirty="0"/>
              <a:t>Exercise 2</a:t>
            </a:r>
          </a:p>
          <a:p>
            <a:pPr lvl="1"/>
            <a:r>
              <a:rPr lang="en-US" dirty="0"/>
              <a:t>Have the console ask for 3 numbers and multiply them through a function; show the result in the console</a:t>
            </a:r>
          </a:p>
          <a:p>
            <a:pPr lvl="1"/>
            <a:r>
              <a:rPr lang="en-US" dirty="0"/>
              <a:t>If you put the function in the Main() scope put it in the Class scope and thus outside the Main() scope; what’s the difference between both functions?</a:t>
            </a:r>
          </a:p>
          <a:p>
            <a:r>
              <a:rPr lang="en-US" dirty="0"/>
              <a:t>Exercise 3 (difficult)</a:t>
            </a:r>
          </a:p>
          <a:p>
            <a:pPr lvl="1"/>
            <a:r>
              <a:rPr lang="en-US" dirty="0"/>
              <a:t>Create two functions with the same name but with different parameters (can be string vs int; 1 or 2 parameters)</a:t>
            </a:r>
          </a:p>
          <a:p>
            <a:pPr lvl="1"/>
            <a:r>
              <a:rPr lang="en-US" dirty="0"/>
              <a:t>When calling the function which function is called?</a:t>
            </a:r>
          </a:p>
        </p:txBody>
      </p:sp>
    </p:spTree>
    <p:extLst>
      <p:ext uri="{BB962C8B-B14F-4D97-AF65-F5344CB8AC3E}">
        <p14:creationId xmlns:p14="http://schemas.microsoft.com/office/powerpoint/2010/main" val="993471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5458-7BC4-4D51-A1BA-72667B1083EA}"/>
              </a:ext>
            </a:extLst>
          </p:cNvPr>
          <p:cNvSpPr>
            <a:spLocks noGrp="1"/>
          </p:cNvSpPr>
          <p:nvPr>
            <p:ph type="title"/>
          </p:nvPr>
        </p:nvSpPr>
        <p:spPr>
          <a:xfrm>
            <a:off x="0" y="1123837"/>
            <a:ext cx="3469064" cy="4601183"/>
          </a:xfrm>
        </p:spPr>
        <p:txBody>
          <a:bodyPr/>
          <a:lstStyle/>
          <a:p>
            <a:r>
              <a:rPr lang="en-US" dirty="0"/>
              <a:t>Control structures</a:t>
            </a:r>
            <a:endParaRPr lang="en-BE" dirty="0"/>
          </a:p>
        </p:txBody>
      </p:sp>
      <p:sp>
        <p:nvSpPr>
          <p:cNvPr id="3" name="Content Placeholder 2">
            <a:extLst>
              <a:ext uri="{FF2B5EF4-FFF2-40B4-BE49-F238E27FC236}">
                <a16:creationId xmlns:a16="http://schemas.microsoft.com/office/drawing/2014/main" id="{75556BB6-4CEE-4ED7-8DF2-59EE15A7D16A}"/>
              </a:ext>
            </a:extLst>
          </p:cNvPr>
          <p:cNvSpPr>
            <a:spLocks noGrp="1"/>
          </p:cNvSpPr>
          <p:nvPr>
            <p:ph idx="1"/>
          </p:nvPr>
        </p:nvSpPr>
        <p:spPr/>
        <p:txBody>
          <a:bodyPr>
            <a:normAutofit/>
          </a:bodyPr>
          <a:lstStyle/>
          <a:p>
            <a:r>
              <a:rPr lang="en-US" dirty="0"/>
              <a:t>Control structure is a block of programming where you can choose which code is used and how many times you can use them</a:t>
            </a:r>
          </a:p>
          <a:p>
            <a:r>
              <a:rPr lang="en-US" dirty="0"/>
              <a:t>If, switch and loops are control structures</a:t>
            </a:r>
          </a:p>
          <a:p>
            <a:r>
              <a:rPr lang="en-US" dirty="0"/>
              <a:t>Control structures always have condition(s) in them deciding if the code is to run or not</a:t>
            </a:r>
          </a:p>
          <a:p>
            <a:r>
              <a:rPr lang="en-US" dirty="0"/>
              <a:t>Operators are used to define conditions</a:t>
            </a:r>
          </a:p>
          <a:p>
            <a:pPr lvl="1"/>
            <a:r>
              <a:rPr lang="en-US" dirty="0"/>
              <a:t>var a == var b	-&gt; values are equal</a:t>
            </a:r>
          </a:p>
          <a:p>
            <a:pPr lvl="1"/>
            <a:r>
              <a:rPr lang="en-US" dirty="0"/>
              <a:t>var a != var b	-&gt; values are unequal</a:t>
            </a:r>
          </a:p>
          <a:p>
            <a:pPr lvl="1"/>
            <a:r>
              <a:rPr lang="en-US" dirty="0"/>
              <a:t>var a &gt; var b		-&gt; a is greater than b</a:t>
            </a:r>
          </a:p>
          <a:p>
            <a:pPr lvl="1"/>
            <a:r>
              <a:rPr lang="en-US" dirty="0"/>
              <a:t>var a &lt;= var b	-&gt; b is greater or equal to a</a:t>
            </a:r>
          </a:p>
          <a:p>
            <a:r>
              <a:rPr lang="en-US" dirty="0"/>
              <a:t>Tips</a:t>
            </a:r>
          </a:p>
          <a:p>
            <a:pPr lvl="1"/>
            <a:r>
              <a:rPr lang="en-US" dirty="0"/>
              <a:t>Check the difference between do while loop &amp; while loop</a:t>
            </a:r>
          </a:p>
          <a:p>
            <a:pPr lvl="1"/>
            <a:r>
              <a:rPr lang="en-US" dirty="0"/>
              <a:t> Check how to run code indefinitely with a while loop</a:t>
            </a:r>
          </a:p>
        </p:txBody>
      </p:sp>
    </p:spTree>
    <p:extLst>
      <p:ext uri="{BB962C8B-B14F-4D97-AF65-F5344CB8AC3E}">
        <p14:creationId xmlns:p14="http://schemas.microsoft.com/office/powerpoint/2010/main" val="3382825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569C-FDBC-48EE-9F13-5F6947BA0DDC}"/>
              </a:ext>
            </a:extLst>
          </p:cNvPr>
          <p:cNvSpPr>
            <a:spLocks noGrp="1"/>
          </p:cNvSpPr>
          <p:nvPr>
            <p:ph type="title"/>
          </p:nvPr>
        </p:nvSpPr>
        <p:spPr>
          <a:xfrm>
            <a:off x="0" y="1123837"/>
            <a:ext cx="3469063" cy="4601183"/>
          </a:xfrm>
        </p:spPr>
        <p:txBody>
          <a:bodyPr/>
          <a:lstStyle/>
          <a:p>
            <a:r>
              <a:rPr lang="en-US" dirty="0"/>
              <a:t>Control structures</a:t>
            </a:r>
            <a:endParaRPr lang="en-BE" dirty="0"/>
          </a:p>
        </p:txBody>
      </p:sp>
      <p:sp>
        <p:nvSpPr>
          <p:cNvPr id="3" name="Content Placeholder 2">
            <a:extLst>
              <a:ext uri="{FF2B5EF4-FFF2-40B4-BE49-F238E27FC236}">
                <a16:creationId xmlns:a16="http://schemas.microsoft.com/office/drawing/2014/main" id="{8CA9B0F6-F330-4CCC-98A1-3865090A0360}"/>
              </a:ext>
            </a:extLst>
          </p:cNvPr>
          <p:cNvSpPr>
            <a:spLocks noGrp="1"/>
          </p:cNvSpPr>
          <p:nvPr>
            <p:ph idx="1"/>
          </p:nvPr>
        </p:nvSpPr>
        <p:spPr/>
        <p:txBody>
          <a:bodyPr/>
          <a:lstStyle/>
          <a:p>
            <a:r>
              <a:rPr lang="en-US" dirty="0"/>
              <a:t>Exercise 1</a:t>
            </a:r>
          </a:p>
          <a:p>
            <a:pPr lvl="1"/>
            <a:r>
              <a:rPr lang="en-US" dirty="0"/>
              <a:t>Create a loop that counts 1+2+..+5 and gives you the result</a:t>
            </a:r>
          </a:p>
          <a:p>
            <a:pPr lvl="1"/>
            <a:r>
              <a:rPr lang="en-US" dirty="0"/>
              <a:t>Tip: use the for loop</a:t>
            </a:r>
          </a:p>
          <a:p>
            <a:pPr lvl="1"/>
            <a:r>
              <a:rPr lang="en-US" dirty="0"/>
              <a:t>Can you ask a user through the console until what number he has to count?</a:t>
            </a:r>
          </a:p>
          <a:p>
            <a:r>
              <a:rPr lang="en-US" dirty="0"/>
              <a:t>Exercise 2 (difficult)</a:t>
            </a:r>
          </a:p>
          <a:p>
            <a:pPr lvl="1"/>
            <a:r>
              <a:rPr lang="en-US" dirty="0"/>
              <a:t>Build 4 functions for addition, subtraction ,multiplication and division; ask through the console which calculation they want to perform and then ask them two numbers and give the result</a:t>
            </a:r>
          </a:p>
          <a:p>
            <a:pPr lvl="1"/>
            <a:r>
              <a:rPr lang="en-US" dirty="0"/>
              <a:t>Tip: use if or switch structure</a:t>
            </a:r>
          </a:p>
          <a:p>
            <a:pPr lvl="1"/>
            <a:r>
              <a:rPr lang="en-US" dirty="0"/>
              <a:t>Can you add this extra features? Have the console ask if the user wants to do another calculation. At the start of the exercise ask the user to give his name; when the user decides for no new calculation print out a message telling him goodbye with </a:t>
            </a:r>
            <a:r>
              <a:rPr lang="en-US"/>
              <a:t>his name </a:t>
            </a:r>
            <a:endParaRPr lang="en-BE" dirty="0"/>
          </a:p>
        </p:txBody>
      </p:sp>
    </p:spTree>
    <p:extLst>
      <p:ext uri="{BB962C8B-B14F-4D97-AF65-F5344CB8AC3E}">
        <p14:creationId xmlns:p14="http://schemas.microsoft.com/office/powerpoint/2010/main" val="387509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9DEC-B27A-409F-BFB0-69D6ED5F7D48}"/>
              </a:ext>
            </a:extLst>
          </p:cNvPr>
          <p:cNvSpPr>
            <a:spLocks noGrp="1"/>
          </p:cNvSpPr>
          <p:nvPr>
            <p:ph type="title"/>
          </p:nvPr>
        </p:nvSpPr>
        <p:spPr/>
        <p:txBody>
          <a:bodyPr/>
          <a:lstStyle/>
          <a:p>
            <a:r>
              <a:rPr lang="en-US" dirty="0"/>
              <a:t>.NET</a:t>
            </a:r>
            <a:endParaRPr lang="en-BE" dirty="0"/>
          </a:p>
        </p:txBody>
      </p:sp>
      <p:sp>
        <p:nvSpPr>
          <p:cNvPr id="3" name="Content Placeholder 2">
            <a:extLst>
              <a:ext uri="{FF2B5EF4-FFF2-40B4-BE49-F238E27FC236}">
                <a16:creationId xmlns:a16="http://schemas.microsoft.com/office/drawing/2014/main" id="{523F12CA-144E-4E4A-855B-F249A4DA2840}"/>
              </a:ext>
            </a:extLst>
          </p:cNvPr>
          <p:cNvSpPr>
            <a:spLocks noGrp="1"/>
          </p:cNvSpPr>
          <p:nvPr>
            <p:ph idx="1"/>
          </p:nvPr>
        </p:nvSpPr>
        <p:spPr/>
        <p:txBody>
          <a:bodyPr/>
          <a:lstStyle/>
          <a:p>
            <a:r>
              <a:rPr lang="en-US" dirty="0"/>
              <a:t>What is .NET?</a:t>
            </a:r>
          </a:p>
          <a:p>
            <a:r>
              <a:rPr lang="en-US" dirty="0"/>
              <a:t>How does .NET work?</a:t>
            </a:r>
          </a:p>
          <a:p>
            <a:r>
              <a:rPr lang="en-US" dirty="0"/>
              <a:t>What’s .NET Framework, .NET Core?</a:t>
            </a:r>
          </a:p>
          <a:p>
            <a:r>
              <a:rPr lang="en-US" dirty="0"/>
              <a:t>What are NuGet Package Manager &amp; .NET Standard?</a:t>
            </a:r>
          </a:p>
        </p:txBody>
      </p:sp>
    </p:spTree>
    <p:extLst>
      <p:ext uri="{BB962C8B-B14F-4D97-AF65-F5344CB8AC3E}">
        <p14:creationId xmlns:p14="http://schemas.microsoft.com/office/powerpoint/2010/main" val="180722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4491CC-AD55-49A3-A0C7-56FD4366DB3C}"/>
              </a:ext>
            </a:extLst>
          </p:cNvPr>
          <p:cNvSpPr>
            <a:spLocks noGrp="1"/>
          </p:cNvSpPr>
          <p:nvPr>
            <p:ph type="title"/>
          </p:nvPr>
        </p:nvSpPr>
        <p:spPr/>
        <p:txBody>
          <a:bodyPr/>
          <a:lstStyle/>
          <a:p>
            <a:r>
              <a:rPr lang="en-US" dirty="0"/>
              <a:t>What is .NET?</a:t>
            </a:r>
            <a:endParaRPr lang="en-BE" dirty="0"/>
          </a:p>
        </p:txBody>
      </p:sp>
      <p:sp>
        <p:nvSpPr>
          <p:cNvPr id="7" name="Content Placeholder 6">
            <a:extLst>
              <a:ext uri="{FF2B5EF4-FFF2-40B4-BE49-F238E27FC236}">
                <a16:creationId xmlns:a16="http://schemas.microsoft.com/office/drawing/2014/main" id="{95103433-F200-4728-9979-A4B5838AB5B7}"/>
              </a:ext>
            </a:extLst>
          </p:cNvPr>
          <p:cNvSpPr>
            <a:spLocks noGrp="1"/>
          </p:cNvSpPr>
          <p:nvPr>
            <p:ph idx="1"/>
          </p:nvPr>
        </p:nvSpPr>
        <p:spPr/>
        <p:txBody>
          <a:bodyPr/>
          <a:lstStyle/>
          <a:p>
            <a:r>
              <a:rPr lang="en-US" dirty="0"/>
              <a:t>.NET is a free, cross-platform, open source framework for building many different applications</a:t>
            </a:r>
          </a:p>
          <a:p>
            <a:r>
              <a:rPr lang="en-US" dirty="0"/>
              <a:t>You can write in 11 Microsoft or 50 non-Microsoft developed languages</a:t>
            </a:r>
          </a:p>
          <a:p>
            <a:r>
              <a:rPr lang="en-US" dirty="0"/>
              <a:t>A high-level language</a:t>
            </a:r>
          </a:p>
          <a:p>
            <a:r>
              <a:rPr lang="en-US" dirty="0"/>
              <a:t>Compiles your source code into assembly code for your processor to run</a:t>
            </a:r>
          </a:p>
          <a:p>
            <a:r>
              <a:rPr lang="en-US" dirty="0"/>
              <a:t>Availability of a huge Class Library</a:t>
            </a:r>
          </a:p>
        </p:txBody>
      </p:sp>
    </p:spTree>
    <p:extLst>
      <p:ext uri="{BB962C8B-B14F-4D97-AF65-F5344CB8AC3E}">
        <p14:creationId xmlns:p14="http://schemas.microsoft.com/office/powerpoint/2010/main" val="411837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B395-955C-448F-B7E3-95030868FA5B}"/>
              </a:ext>
            </a:extLst>
          </p:cNvPr>
          <p:cNvSpPr>
            <a:spLocks noGrp="1"/>
          </p:cNvSpPr>
          <p:nvPr>
            <p:ph type="title"/>
          </p:nvPr>
        </p:nvSpPr>
        <p:spPr/>
        <p:txBody>
          <a:bodyPr/>
          <a:lstStyle/>
          <a:p>
            <a:r>
              <a:rPr lang="en-US" dirty="0"/>
              <a:t>How does .NET work?</a:t>
            </a:r>
            <a:endParaRPr lang="en-BE" dirty="0"/>
          </a:p>
        </p:txBody>
      </p:sp>
      <p:sp>
        <p:nvSpPr>
          <p:cNvPr id="3" name="Content Placeholder 2">
            <a:extLst>
              <a:ext uri="{FF2B5EF4-FFF2-40B4-BE49-F238E27FC236}">
                <a16:creationId xmlns:a16="http://schemas.microsoft.com/office/drawing/2014/main" id="{EECC2FEB-B964-470C-9D43-DA0F9E7229A4}"/>
              </a:ext>
            </a:extLst>
          </p:cNvPr>
          <p:cNvSpPr>
            <a:spLocks noGrp="1"/>
          </p:cNvSpPr>
          <p:nvPr>
            <p:ph idx="1"/>
          </p:nvPr>
        </p:nvSpPr>
        <p:spPr/>
        <p:txBody>
          <a:bodyPr/>
          <a:lstStyle/>
          <a:p>
            <a:r>
              <a:rPr lang="en-US" dirty="0"/>
              <a:t>Common Language Runtime is a run-time environment for .NET</a:t>
            </a:r>
          </a:p>
          <a:p>
            <a:r>
              <a:rPr lang="en-US" dirty="0"/>
              <a:t> Source code is compiled with a language-specific compiler to Microsoft Intermediate Language (MSIL) and metadata </a:t>
            </a:r>
          </a:p>
          <a:p>
            <a:r>
              <a:rPr lang="en-US" dirty="0"/>
              <a:t>MSIL can have references to the base Class Library and other libraries</a:t>
            </a:r>
          </a:p>
          <a:p>
            <a:r>
              <a:rPr lang="en-US" dirty="0"/>
              <a:t>MSIL is further compiled into assembly code for the specific processor</a:t>
            </a:r>
          </a:p>
          <a:p>
            <a:r>
              <a:rPr lang="en-US" dirty="0"/>
              <a:t>.NET has their own garbage collection exception handling</a:t>
            </a:r>
            <a:endParaRPr lang="en-BE" dirty="0"/>
          </a:p>
        </p:txBody>
      </p:sp>
    </p:spTree>
    <p:extLst>
      <p:ext uri="{BB962C8B-B14F-4D97-AF65-F5344CB8AC3E}">
        <p14:creationId xmlns:p14="http://schemas.microsoft.com/office/powerpoint/2010/main" val="83427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4B3E-5B2A-4DD8-82C5-77468E5E7535}"/>
              </a:ext>
            </a:extLst>
          </p:cNvPr>
          <p:cNvSpPr>
            <a:spLocks noGrp="1"/>
          </p:cNvSpPr>
          <p:nvPr>
            <p:ph type="title"/>
          </p:nvPr>
        </p:nvSpPr>
        <p:spPr/>
        <p:txBody>
          <a:bodyPr/>
          <a:lstStyle/>
          <a:p>
            <a:r>
              <a:rPr lang="en-US" dirty="0"/>
              <a:t>How does .NET work?</a:t>
            </a:r>
            <a:endParaRPr lang="en-BE" dirty="0"/>
          </a:p>
        </p:txBody>
      </p:sp>
      <p:pic>
        <p:nvPicPr>
          <p:cNvPr id="7" name="Content Placeholder 6" descr="A screenshot of a cell phone&#10;&#10;Description automatically generated">
            <a:extLst>
              <a:ext uri="{FF2B5EF4-FFF2-40B4-BE49-F238E27FC236}">
                <a16:creationId xmlns:a16="http://schemas.microsoft.com/office/drawing/2014/main" id="{A42FBB55-6CA1-4DD1-8EB0-7A4E55A8B047}"/>
              </a:ext>
            </a:extLst>
          </p:cNvPr>
          <p:cNvPicPr>
            <a:picLocks noGrp="1" noChangeAspect="1"/>
          </p:cNvPicPr>
          <p:nvPr>
            <p:ph idx="1"/>
          </p:nvPr>
        </p:nvPicPr>
        <p:blipFill>
          <a:blip r:embed="rId2"/>
          <a:stretch>
            <a:fillRect/>
          </a:stretch>
        </p:blipFill>
        <p:spPr>
          <a:xfrm>
            <a:off x="3868738" y="1477525"/>
            <a:ext cx="7315200" cy="3893425"/>
          </a:xfrm>
        </p:spPr>
      </p:pic>
    </p:spTree>
    <p:extLst>
      <p:ext uri="{BB962C8B-B14F-4D97-AF65-F5344CB8AC3E}">
        <p14:creationId xmlns:p14="http://schemas.microsoft.com/office/powerpoint/2010/main" val="427120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6C39-1599-461D-BEF5-EE7B5C1EEBB2}"/>
              </a:ext>
            </a:extLst>
          </p:cNvPr>
          <p:cNvSpPr>
            <a:spLocks noGrp="1"/>
          </p:cNvSpPr>
          <p:nvPr>
            <p:ph type="title"/>
          </p:nvPr>
        </p:nvSpPr>
        <p:spPr>
          <a:xfrm>
            <a:off x="112296" y="1123837"/>
            <a:ext cx="3304672" cy="4601183"/>
          </a:xfrm>
        </p:spPr>
        <p:txBody>
          <a:bodyPr/>
          <a:lstStyle/>
          <a:p>
            <a:r>
              <a:rPr lang="en-US" dirty="0"/>
              <a:t>.NET Framework</a:t>
            </a:r>
            <a:endParaRPr lang="en-BE" dirty="0"/>
          </a:p>
        </p:txBody>
      </p:sp>
      <p:sp>
        <p:nvSpPr>
          <p:cNvPr id="3" name="Content Placeholder 2">
            <a:extLst>
              <a:ext uri="{FF2B5EF4-FFF2-40B4-BE49-F238E27FC236}">
                <a16:creationId xmlns:a16="http://schemas.microsoft.com/office/drawing/2014/main" id="{DE5BE79C-2C38-487B-9E7E-EDC5113E25A8}"/>
              </a:ext>
            </a:extLst>
          </p:cNvPr>
          <p:cNvSpPr>
            <a:spLocks noGrp="1"/>
          </p:cNvSpPr>
          <p:nvPr>
            <p:ph idx="1"/>
          </p:nvPr>
        </p:nvSpPr>
        <p:spPr/>
        <p:txBody>
          <a:bodyPr/>
          <a:lstStyle/>
          <a:p>
            <a:r>
              <a:rPr lang="en-US" dirty="0"/>
              <a:t>First version of .NET released in 2000 by Microsoft</a:t>
            </a:r>
          </a:p>
          <a:p>
            <a:r>
              <a:rPr lang="en-US" dirty="0"/>
              <a:t>Availability huge quantity of Microsoft and third-party libraries</a:t>
            </a:r>
          </a:p>
          <a:p>
            <a:r>
              <a:rPr lang="en-US" dirty="0"/>
              <a:t>Applications can only be executed in a Windows environment</a:t>
            </a:r>
          </a:p>
          <a:p>
            <a:endParaRPr lang="en-US" dirty="0"/>
          </a:p>
        </p:txBody>
      </p:sp>
    </p:spTree>
    <p:extLst>
      <p:ext uri="{BB962C8B-B14F-4D97-AF65-F5344CB8AC3E}">
        <p14:creationId xmlns:p14="http://schemas.microsoft.com/office/powerpoint/2010/main" val="303547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0182-F563-40DA-9066-1948B42E3802}"/>
              </a:ext>
            </a:extLst>
          </p:cNvPr>
          <p:cNvSpPr>
            <a:spLocks noGrp="1"/>
          </p:cNvSpPr>
          <p:nvPr>
            <p:ph type="title"/>
          </p:nvPr>
        </p:nvSpPr>
        <p:spPr/>
        <p:txBody>
          <a:bodyPr/>
          <a:lstStyle/>
          <a:p>
            <a:r>
              <a:rPr lang="en-US" dirty="0"/>
              <a:t>.NET Core</a:t>
            </a:r>
            <a:endParaRPr lang="en-BE" dirty="0"/>
          </a:p>
        </p:txBody>
      </p:sp>
      <p:sp>
        <p:nvSpPr>
          <p:cNvPr id="3" name="Content Placeholder 2">
            <a:extLst>
              <a:ext uri="{FF2B5EF4-FFF2-40B4-BE49-F238E27FC236}">
                <a16:creationId xmlns:a16="http://schemas.microsoft.com/office/drawing/2014/main" id="{CE32DA2C-D9F3-4A7B-823D-66F6D127A9D7}"/>
              </a:ext>
            </a:extLst>
          </p:cNvPr>
          <p:cNvSpPr>
            <a:spLocks noGrp="1"/>
          </p:cNvSpPr>
          <p:nvPr>
            <p:ph idx="1"/>
          </p:nvPr>
        </p:nvSpPr>
        <p:spPr/>
        <p:txBody>
          <a:bodyPr/>
          <a:lstStyle/>
          <a:p>
            <a:r>
              <a:rPr lang="en-US" dirty="0"/>
              <a:t>Release by Microsoft in 2016</a:t>
            </a:r>
          </a:p>
          <a:p>
            <a:r>
              <a:rPr lang="en-US" dirty="0"/>
              <a:t>Has a faster CLR than .NET framework</a:t>
            </a:r>
          </a:p>
          <a:p>
            <a:r>
              <a:rPr lang="en-US" dirty="0"/>
              <a:t>Cross platform and open source</a:t>
            </a:r>
          </a:p>
          <a:p>
            <a:r>
              <a:rPr lang="en-US" dirty="0"/>
              <a:t>A lot of support for Microsoft Azure</a:t>
            </a:r>
          </a:p>
          <a:p>
            <a:r>
              <a:rPr lang="en-US" dirty="0"/>
              <a:t>Deploy microservices well on Azure and Docker</a:t>
            </a:r>
          </a:p>
          <a:p>
            <a:r>
              <a:rPr lang="en-US" dirty="0"/>
              <a:t>Future of .NET environment with anticipated .NET 5 release in 2020</a:t>
            </a:r>
          </a:p>
          <a:p>
            <a:endParaRPr lang="en-BE" dirty="0"/>
          </a:p>
        </p:txBody>
      </p:sp>
    </p:spTree>
    <p:extLst>
      <p:ext uri="{BB962C8B-B14F-4D97-AF65-F5344CB8AC3E}">
        <p14:creationId xmlns:p14="http://schemas.microsoft.com/office/powerpoint/2010/main" val="336211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EABB-C925-46A4-881C-C20390899E9C}"/>
              </a:ext>
            </a:extLst>
          </p:cNvPr>
          <p:cNvSpPr>
            <a:spLocks noGrp="1"/>
          </p:cNvSpPr>
          <p:nvPr>
            <p:ph type="title"/>
          </p:nvPr>
        </p:nvSpPr>
        <p:spPr>
          <a:xfrm>
            <a:off x="252918" y="1123837"/>
            <a:ext cx="3051755" cy="4601183"/>
          </a:xfrm>
        </p:spPr>
        <p:txBody>
          <a:bodyPr/>
          <a:lstStyle/>
          <a:p>
            <a:r>
              <a:rPr lang="en-US" dirty="0"/>
              <a:t>NuGet</a:t>
            </a:r>
            <a:endParaRPr lang="en-BE" dirty="0"/>
          </a:p>
        </p:txBody>
      </p:sp>
      <p:sp>
        <p:nvSpPr>
          <p:cNvPr id="3" name="Content Placeholder 2">
            <a:extLst>
              <a:ext uri="{FF2B5EF4-FFF2-40B4-BE49-F238E27FC236}">
                <a16:creationId xmlns:a16="http://schemas.microsoft.com/office/drawing/2014/main" id="{A27FCD91-FB64-47BB-91D8-F35F93F63B92}"/>
              </a:ext>
            </a:extLst>
          </p:cNvPr>
          <p:cNvSpPr>
            <a:spLocks noGrp="1"/>
          </p:cNvSpPr>
          <p:nvPr>
            <p:ph idx="1"/>
          </p:nvPr>
        </p:nvSpPr>
        <p:spPr/>
        <p:txBody>
          <a:bodyPr/>
          <a:lstStyle/>
          <a:p>
            <a:r>
              <a:rPr lang="en-US" dirty="0"/>
              <a:t>Package manager for Visual Studio environment</a:t>
            </a:r>
          </a:p>
          <a:p>
            <a:r>
              <a:rPr lang="en-US" dirty="0"/>
              <a:t>Packages are compiled libraries with metadata written in a .NET language</a:t>
            </a:r>
          </a:p>
          <a:p>
            <a:r>
              <a:rPr lang="en-US" dirty="0"/>
              <a:t>Developers can create, share and consume different packages in the .NET environment</a:t>
            </a:r>
          </a:p>
          <a:p>
            <a:r>
              <a:rPr lang="en-US" dirty="0"/>
              <a:t>Beware to check if the package works in Framework or Core</a:t>
            </a:r>
          </a:p>
          <a:p>
            <a:endParaRPr lang="en-BE" dirty="0"/>
          </a:p>
        </p:txBody>
      </p:sp>
    </p:spTree>
    <p:extLst>
      <p:ext uri="{BB962C8B-B14F-4D97-AF65-F5344CB8AC3E}">
        <p14:creationId xmlns:p14="http://schemas.microsoft.com/office/powerpoint/2010/main" val="4134941451"/>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Widescreen</PresentationFormat>
  <Paragraphs>203</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Corbel</vt:lpstr>
      <vt:lpstr>Wingdings 2</vt:lpstr>
      <vt:lpstr>Frame</vt:lpstr>
      <vt:lpstr>Workshop</vt:lpstr>
      <vt:lpstr>How will this workshop be organized?</vt:lpstr>
      <vt:lpstr>.NET</vt:lpstr>
      <vt:lpstr>What is .NET?</vt:lpstr>
      <vt:lpstr>How does .NET work?</vt:lpstr>
      <vt:lpstr>How does .NET work?</vt:lpstr>
      <vt:lpstr>.NET Framework</vt:lpstr>
      <vt:lpstr>.NET Core</vt:lpstr>
      <vt:lpstr>NuGet</vt:lpstr>
      <vt:lpstr>.NET Standard</vt:lpstr>
      <vt:lpstr>C#</vt:lpstr>
      <vt:lpstr>What is C#?</vt:lpstr>
      <vt:lpstr>What is Visual Studio?</vt:lpstr>
      <vt:lpstr>How to start a .NET application (Windows)</vt:lpstr>
      <vt:lpstr>How to start a .NET application (Linux)</vt:lpstr>
      <vt:lpstr>How to start a .NET application</vt:lpstr>
      <vt:lpstr>Solution vs Project vs  Class </vt:lpstr>
      <vt:lpstr>Exercises</vt:lpstr>
      <vt:lpstr>Console Class</vt:lpstr>
      <vt:lpstr>Console Class</vt:lpstr>
      <vt:lpstr>Data Types</vt:lpstr>
      <vt:lpstr>Data Types</vt:lpstr>
      <vt:lpstr>Data Types</vt:lpstr>
      <vt:lpstr>Functions</vt:lpstr>
      <vt:lpstr>Functions</vt:lpstr>
      <vt:lpstr>Control structures</vt:lpstr>
      <vt:lpstr>Control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Manny Apsel</dc:creator>
  <cp:lastModifiedBy>Manny Apsel</cp:lastModifiedBy>
  <cp:revision>38</cp:revision>
  <dcterms:created xsi:type="dcterms:W3CDTF">2020-01-11T20:19:44Z</dcterms:created>
  <dcterms:modified xsi:type="dcterms:W3CDTF">2020-01-13T22:07:36Z</dcterms:modified>
</cp:coreProperties>
</file>