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304" r:id="rId3"/>
    <p:sldId id="257" r:id="rId4"/>
    <p:sldId id="260" r:id="rId5"/>
    <p:sldId id="258" r:id="rId6"/>
    <p:sldId id="261" r:id="rId7"/>
    <p:sldId id="262" r:id="rId8"/>
    <p:sldId id="264" r:id="rId9"/>
    <p:sldId id="263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85885-6CA4-4005-85DD-FDDC1E9B6A8D}">
  <a:tblStyle styleId="{56F85885-6CA4-4005-85DD-FDDC1E9B6A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01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60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9" r:id="rId9"/>
    <p:sldLayoutId id="2147483670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sv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studio.google.com/reporting/d51b4d4a-7f97-4164-98ac-576fb8989e43/page/WlDx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261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106DC449-7598-4E81-BA23-041EE491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49" y="1175616"/>
            <a:ext cx="5467833" cy="3962988"/>
          </a:xfrm>
          <a:prstGeom prst="rect">
            <a:avLst/>
          </a:prstGeom>
        </p:spPr>
      </p:pic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10163" y="476122"/>
            <a:ext cx="4025564" cy="4158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2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Real-Time News Sentiment Analysis</a:t>
            </a:r>
            <a:br>
              <a:rPr lang="en" sz="5400" dirty="0">
                <a:solidFill>
                  <a:schemeClr val="dk2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</a:br>
            <a:r>
              <a:rPr lang="en" sz="5400" dirty="0">
                <a:solidFill>
                  <a:schemeClr val="dk2"/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Pipeline</a:t>
            </a:r>
            <a:endParaRPr sz="5400" dirty="0">
              <a:solidFill>
                <a:schemeClr val="dk2"/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5" name="Graphic 4" descr="Sad face outline with solid fill">
            <a:extLst>
              <a:ext uri="{FF2B5EF4-FFF2-40B4-BE49-F238E27FC236}">
                <a16:creationId xmlns:a16="http://schemas.microsoft.com/office/drawing/2014/main" id="{F4F9AF5A-DAAD-452A-9BB0-5F96F6B7A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0055" y="1714747"/>
            <a:ext cx="358191" cy="358191"/>
          </a:xfrm>
          <a:prstGeom prst="rect">
            <a:avLst/>
          </a:prstGeom>
        </p:spPr>
      </p:pic>
      <p:pic>
        <p:nvPicPr>
          <p:cNvPr id="7" name="Graphic 6" descr="Loudly crying face outline with solid fill">
            <a:extLst>
              <a:ext uri="{FF2B5EF4-FFF2-40B4-BE49-F238E27FC236}">
                <a16:creationId xmlns:a16="http://schemas.microsoft.com/office/drawing/2014/main" id="{E388915F-D764-45F9-873E-046A660BF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756" y="2559991"/>
            <a:ext cx="354802" cy="354802"/>
          </a:xfrm>
          <a:prstGeom prst="rect">
            <a:avLst/>
          </a:prstGeom>
        </p:spPr>
      </p:pic>
      <p:pic>
        <p:nvPicPr>
          <p:cNvPr id="9" name="Graphic 8" descr="Crying face with solid fill with solid fill">
            <a:extLst>
              <a:ext uri="{FF2B5EF4-FFF2-40B4-BE49-F238E27FC236}">
                <a16:creationId xmlns:a16="http://schemas.microsoft.com/office/drawing/2014/main" id="{BE8FA0B4-4A2F-4FE2-AAF7-DF84F123DD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2482" y="2885428"/>
            <a:ext cx="263671" cy="263671"/>
          </a:xfrm>
          <a:prstGeom prst="rect">
            <a:avLst/>
          </a:prstGeom>
        </p:spPr>
      </p:pic>
      <p:pic>
        <p:nvPicPr>
          <p:cNvPr id="11" name="Graphic 10" descr="Worried face with solid fill with solid fill">
            <a:extLst>
              <a:ext uri="{FF2B5EF4-FFF2-40B4-BE49-F238E27FC236}">
                <a16:creationId xmlns:a16="http://schemas.microsoft.com/office/drawing/2014/main" id="{800DEFDF-0FC2-4F3C-BEFA-F43BE30685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2249" y="2718125"/>
            <a:ext cx="305770" cy="305770"/>
          </a:xfrm>
          <a:prstGeom prst="rect">
            <a:avLst/>
          </a:prstGeom>
        </p:spPr>
      </p:pic>
      <p:pic>
        <p:nvPicPr>
          <p:cNvPr id="29" name="Graphic 28" descr="Bitcoin with solid fill">
            <a:extLst>
              <a:ext uri="{FF2B5EF4-FFF2-40B4-BE49-F238E27FC236}">
                <a16:creationId xmlns:a16="http://schemas.microsoft.com/office/drawing/2014/main" id="{A98E203D-D9C6-450C-AF9D-706DED1F14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0128" y="2985867"/>
            <a:ext cx="305769" cy="305769"/>
          </a:xfrm>
          <a:prstGeom prst="rect">
            <a:avLst/>
          </a:prstGeom>
        </p:spPr>
      </p:pic>
      <p:pic>
        <p:nvPicPr>
          <p:cNvPr id="37" name="Graphic 36" descr="Comment Heart Break with solid fill">
            <a:extLst>
              <a:ext uri="{FF2B5EF4-FFF2-40B4-BE49-F238E27FC236}">
                <a16:creationId xmlns:a16="http://schemas.microsoft.com/office/drawing/2014/main" id="{AA86AC64-D6A3-4359-A189-59FB2B5C8C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38067" y="3090453"/>
            <a:ext cx="380436" cy="380436"/>
          </a:xfrm>
          <a:prstGeom prst="rect">
            <a:avLst/>
          </a:prstGeom>
        </p:spPr>
      </p:pic>
      <p:pic>
        <p:nvPicPr>
          <p:cNvPr id="39" name="Graphic 38" descr="Confused face outline with solid fill">
            <a:extLst>
              <a:ext uri="{FF2B5EF4-FFF2-40B4-BE49-F238E27FC236}">
                <a16:creationId xmlns:a16="http://schemas.microsoft.com/office/drawing/2014/main" id="{FCAED1DC-7598-4AD6-ACDE-6A8A6CDE26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01325" y="2702064"/>
            <a:ext cx="305769" cy="305769"/>
          </a:xfrm>
          <a:prstGeom prst="rect">
            <a:avLst/>
          </a:prstGeom>
        </p:spPr>
      </p:pic>
      <p:pic>
        <p:nvPicPr>
          <p:cNvPr id="45" name="Graphic 44" descr="Connections outline">
            <a:extLst>
              <a:ext uri="{FF2B5EF4-FFF2-40B4-BE49-F238E27FC236}">
                <a16:creationId xmlns:a16="http://schemas.microsoft.com/office/drawing/2014/main" id="{4A165D25-DBAF-4E58-B84E-7CE0106126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27976" y="2747897"/>
            <a:ext cx="392367" cy="350079"/>
          </a:xfrm>
          <a:prstGeom prst="rect">
            <a:avLst/>
          </a:prstGeom>
        </p:spPr>
      </p:pic>
      <p:pic>
        <p:nvPicPr>
          <p:cNvPr id="51" name="Graphic 50" descr="Dollar with solid fill">
            <a:extLst>
              <a:ext uri="{FF2B5EF4-FFF2-40B4-BE49-F238E27FC236}">
                <a16:creationId xmlns:a16="http://schemas.microsoft.com/office/drawing/2014/main" id="{F2A9AECA-CF83-47ED-A5AE-74550BEC8A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30839" y="3138751"/>
            <a:ext cx="333945" cy="333945"/>
          </a:xfrm>
          <a:prstGeom prst="rect">
            <a:avLst/>
          </a:prstGeom>
        </p:spPr>
      </p:pic>
      <p:pic>
        <p:nvPicPr>
          <p:cNvPr id="53" name="Graphic 52" descr="Downward trend graph with solid fill">
            <a:extLst>
              <a:ext uri="{FF2B5EF4-FFF2-40B4-BE49-F238E27FC236}">
                <a16:creationId xmlns:a16="http://schemas.microsoft.com/office/drawing/2014/main" id="{BA6FB9D8-EFCB-4C33-880B-CD93B7D3D2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64305" y="3152398"/>
            <a:ext cx="263671" cy="263671"/>
          </a:xfrm>
          <a:prstGeom prst="rect">
            <a:avLst/>
          </a:prstGeom>
        </p:spPr>
      </p:pic>
      <p:pic>
        <p:nvPicPr>
          <p:cNvPr id="55" name="Graphic 54" descr="Face with mask with solid fill">
            <a:extLst>
              <a:ext uri="{FF2B5EF4-FFF2-40B4-BE49-F238E27FC236}">
                <a16:creationId xmlns:a16="http://schemas.microsoft.com/office/drawing/2014/main" id="{A5B6A4B3-EA81-4BE5-B6D6-E3DEE6B13C4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929200" y="1714748"/>
            <a:ext cx="451647" cy="451647"/>
          </a:xfrm>
          <a:prstGeom prst="rect">
            <a:avLst/>
          </a:prstGeom>
        </p:spPr>
      </p:pic>
      <p:pic>
        <p:nvPicPr>
          <p:cNvPr id="57" name="Graphic 56" descr="Fever with solid fill">
            <a:extLst>
              <a:ext uri="{FF2B5EF4-FFF2-40B4-BE49-F238E27FC236}">
                <a16:creationId xmlns:a16="http://schemas.microsoft.com/office/drawing/2014/main" id="{764AC90C-5EE8-4B58-917F-08796A6FC6B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85179" y="2555198"/>
            <a:ext cx="394140" cy="394140"/>
          </a:xfrm>
          <a:prstGeom prst="rect">
            <a:avLst/>
          </a:prstGeom>
        </p:spPr>
      </p:pic>
      <p:pic>
        <p:nvPicPr>
          <p:cNvPr id="59" name="Graphic 58" descr="Fire with solid fill">
            <a:extLst>
              <a:ext uri="{FF2B5EF4-FFF2-40B4-BE49-F238E27FC236}">
                <a16:creationId xmlns:a16="http://schemas.microsoft.com/office/drawing/2014/main" id="{C55251BC-321C-4AF7-88BC-27F3F65016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790827" y="2626185"/>
            <a:ext cx="391079" cy="391079"/>
          </a:xfrm>
          <a:prstGeom prst="rect">
            <a:avLst/>
          </a:prstGeom>
        </p:spPr>
      </p:pic>
      <p:pic>
        <p:nvPicPr>
          <p:cNvPr id="1887" name="Graphic 1886" descr="Germ with solid fill">
            <a:extLst>
              <a:ext uri="{FF2B5EF4-FFF2-40B4-BE49-F238E27FC236}">
                <a16:creationId xmlns:a16="http://schemas.microsoft.com/office/drawing/2014/main" id="{6E802CE7-205A-4ED6-A130-CB76775CDFA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247953" y="2307730"/>
            <a:ext cx="371433" cy="371433"/>
          </a:xfrm>
          <a:prstGeom prst="rect">
            <a:avLst/>
          </a:prstGeom>
        </p:spPr>
      </p:pic>
      <p:pic>
        <p:nvPicPr>
          <p:cNvPr id="1889" name="Graphic 1888" descr="Germ with solid fill">
            <a:extLst>
              <a:ext uri="{FF2B5EF4-FFF2-40B4-BE49-F238E27FC236}">
                <a16:creationId xmlns:a16="http://schemas.microsoft.com/office/drawing/2014/main" id="{DF79F5C1-7510-4850-A182-6A623386D7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338638" y="1296210"/>
            <a:ext cx="533258" cy="533258"/>
          </a:xfrm>
          <a:prstGeom prst="rect">
            <a:avLst/>
          </a:prstGeom>
        </p:spPr>
      </p:pic>
      <p:pic>
        <p:nvPicPr>
          <p:cNvPr id="1895" name="Graphic 1894" descr="Inpatient with solid fill">
            <a:extLst>
              <a:ext uri="{FF2B5EF4-FFF2-40B4-BE49-F238E27FC236}">
                <a16:creationId xmlns:a16="http://schemas.microsoft.com/office/drawing/2014/main" id="{99CB98E7-2A01-4270-8D94-C585FC3DB2D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156857" y="2200193"/>
            <a:ext cx="465981" cy="465981"/>
          </a:xfrm>
          <a:prstGeom prst="rect">
            <a:avLst/>
          </a:prstGeom>
        </p:spPr>
      </p:pic>
      <p:pic>
        <p:nvPicPr>
          <p:cNvPr id="1905" name="Graphic 1904" descr="Surgical mask with solid fill">
            <a:extLst>
              <a:ext uri="{FF2B5EF4-FFF2-40B4-BE49-F238E27FC236}">
                <a16:creationId xmlns:a16="http://schemas.microsoft.com/office/drawing/2014/main" id="{E9829F3C-2CDB-42FF-998D-C05ABD48087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11484" y="2168520"/>
            <a:ext cx="511961" cy="511961"/>
          </a:xfrm>
          <a:prstGeom prst="rect">
            <a:avLst/>
          </a:prstGeom>
        </p:spPr>
      </p:pic>
      <p:pic>
        <p:nvPicPr>
          <p:cNvPr id="1907" name="Graphic 1906" descr="Surprised face with solid fill with solid fill">
            <a:extLst>
              <a:ext uri="{FF2B5EF4-FFF2-40B4-BE49-F238E27FC236}">
                <a16:creationId xmlns:a16="http://schemas.microsoft.com/office/drawing/2014/main" id="{4A8FC2BC-2786-403A-BC42-045F3159DAC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211704" y="3205369"/>
            <a:ext cx="305770" cy="305770"/>
          </a:xfrm>
          <a:prstGeom prst="rect">
            <a:avLst/>
          </a:prstGeom>
        </p:spPr>
      </p:pic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D62E5CC-82B2-4AEB-A2F6-56F4A7A95D92}"/>
              </a:ext>
            </a:extLst>
          </p:cNvPr>
          <p:cNvGrpSpPr/>
          <p:nvPr/>
        </p:nvGrpSpPr>
        <p:grpSpPr>
          <a:xfrm>
            <a:off x="6207527" y="2236228"/>
            <a:ext cx="732624" cy="279015"/>
            <a:chOff x="5472333" y="4757602"/>
            <a:chExt cx="1083117" cy="406649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908" name="Graphic 40" descr="Confused person with solid fill">
              <a:extLst>
                <a:ext uri="{FF2B5EF4-FFF2-40B4-BE49-F238E27FC236}">
                  <a16:creationId xmlns:a16="http://schemas.microsoft.com/office/drawing/2014/main" id="{71010CB0-828A-40CB-9F38-5452F282DBED}"/>
                </a:ext>
              </a:extLst>
            </p:cNvPr>
            <p:cNvGrpSpPr/>
            <p:nvPr/>
          </p:nvGrpSpPr>
          <p:grpSpPr>
            <a:xfrm>
              <a:off x="5472333" y="4757602"/>
              <a:ext cx="395550" cy="395550"/>
              <a:chOff x="5450023" y="4765583"/>
              <a:chExt cx="395550" cy="395550"/>
            </a:xfrm>
            <a:grpFill/>
          </p:grpSpPr>
          <p:sp>
            <p:nvSpPr>
              <p:cNvPr id="1909" name="Freeform: Shape 1908">
                <a:extLst>
                  <a:ext uri="{FF2B5EF4-FFF2-40B4-BE49-F238E27FC236}">
                    <a16:creationId xmlns:a16="http://schemas.microsoft.com/office/drawing/2014/main" id="{A09E5077-787D-430C-A595-551BFFA4DB64}"/>
                  </a:ext>
                </a:extLst>
              </p:cNvPr>
              <p:cNvSpPr/>
              <p:nvPr/>
            </p:nvSpPr>
            <p:spPr>
              <a:xfrm>
                <a:off x="5511674" y="4852109"/>
                <a:ext cx="272318" cy="296662"/>
              </a:xfrm>
              <a:custGeom>
                <a:avLst/>
                <a:gdLst>
                  <a:gd name="connsiteX0" fmla="*/ 272094 w 272318"/>
                  <a:gd name="connsiteY0" fmla="*/ 71446 h 296662"/>
                  <a:gd name="connsiteX1" fmla="*/ 253141 w 272318"/>
                  <a:gd name="connsiteY1" fmla="*/ 57890 h 296662"/>
                  <a:gd name="connsiteX2" fmla="*/ 217088 w 272318"/>
                  <a:gd name="connsiteY2" fmla="*/ 63906 h 296662"/>
                  <a:gd name="connsiteX3" fmla="*/ 202049 w 272318"/>
                  <a:gd name="connsiteY3" fmla="*/ 23609 h 296662"/>
                  <a:gd name="connsiteX4" fmla="*/ 136124 w 272318"/>
                  <a:gd name="connsiteY4" fmla="*/ 0 h 296662"/>
                  <a:gd name="connsiteX5" fmla="*/ 70570 w 272318"/>
                  <a:gd name="connsiteY5" fmla="*/ 23609 h 296662"/>
                  <a:gd name="connsiteX6" fmla="*/ 55407 w 272318"/>
                  <a:gd name="connsiteY6" fmla="*/ 63906 h 296662"/>
                  <a:gd name="connsiteX7" fmla="*/ 19354 w 272318"/>
                  <a:gd name="connsiteY7" fmla="*/ 57890 h 296662"/>
                  <a:gd name="connsiteX8" fmla="*/ 255 w 272318"/>
                  <a:gd name="connsiteY8" fmla="*/ 71250 h 296662"/>
                  <a:gd name="connsiteX9" fmla="*/ 13614 w 272318"/>
                  <a:gd name="connsiteY9" fmla="*/ 90349 h 296662"/>
                  <a:gd name="connsiteX10" fmla="*/ 13915 w 272318"/>
                  <a:gd name="connsiteY10" fmla="*/ 90400 h 296662"/>
                  <a:gd name="connsiteX11" fmla="*/ 63359 w 272318"/>
                  <a:gd name="connsiteY11" fmla="*/ 98640 h 296662"/>
                  <a:gd name="connsiteX12" fmla="*/ 66079 w 272318"/>
                  <a:gd name="connsiteY12" fmla="*/ 98888 h 296662"/>
                  <a:gd name="connsiteX13" fmla="*/ 81530 w 272318"/>
                  <a:gd name="connsiteY13" fmla="*/ 88175 h 296662"/>
                  <a:gd name="connsiteX14" fmla="*/ 91666 w 272318"/>
                  <a:gd name="connsiteY14" fmla="*/ 61022 h 296662"/>
                  <a:gd name="connsiteX15" fmla="*/ 94921 w 272318"/>
                  <a:gd name="connsiteY15" fmla="*/ 62464 h 296662"/>
                  <a:gd name="connsiteX16" fmla="*/ 94921 w 272318"/>
                  <a:gd name="connsiteY16" fmla="*/ 296663 h 296662"/>
                  <a:gd name="connsiteX17" fmla="*/ 127883 w 272318"/>
                  <a:gd name="connsiteY17" fmla="*/ 296663 h 296662"/>
                  <a:gd name="connsiteX18" fmla="*/ 127883 w 272318"/>
                  <a:gd name="connsiteY18" fmla="*/ 148331 h 296662"/>
                  <a:gd name="connsiteX19" fmla="*/ 144365 w 272318"/>
                  <a:gd name="connsiteY19" fmla="*/ 148331 h 296662"/>
                  <a:gd name="connsiteX20" fmla="*/ 144365 w 272318"/>
                  <a:gd name="connsiteY20" fmla="*/ 296663 h 296662"/>
                  <a:gd name="connsiteX21" fmla="*/ 177327 w 272318"/>
                  <a:gd name="connsiteY21" fmla="*/ 296663 h 296662"/>
                  <a:gd name="connsiteX22" fmla="*/ 177327 w 272318"/>
                  <a:gd name="connsiteY22" fmla="*/ 62505 h 296662"/>
                  <a:gd name="connsiteX23" fmla="*/ 180788 w 272318"/>
                  <a:gd name="connsiteY23" fmla="*/ 60981 h 296662"/>
                  <a:gd name="connsiteX24" fmla="*/ 190965 w 272318"/>
                  <a:gd name="connsiteY24" fmla="*/ 88175 h 296662"/>
                  <a:gd name="connsiteX25" fmla="*/ 206375 w 272318"/>
                  <a:gd name="connsiteY25" fmla="*/ 98888 h 296662"/>
                  <a:gd name="connsiteX26" fmla="*/ 209095 w 272318"/>
                  <a:gd name="connsiteY26" fmla="*/ 98640 h 296662"/>
                  <a:gd name="connsiteX27" fmla="*/ 258538 w 272318"/>
                  <a:gd name="connsiteY27" fmla="*/ 90400 h 296662"/>
                  <a:gd name="connsiteX28" fmla="*/ 272094 w 272318"/>
                  <a:gd name="connsiteY28" fmla="*/ 71446 h 296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2318" h="296662">
                    <a:moveTo>
                      <a:pt x="272094" y="71446"/>
                    </a:moveTo>
                    <a:cubicBezTo>
                      <a:pt x="270601" y="62471"/>
                      <a:pt x="262117" y="56402"/>
                      <a:pt x="253141" y="57890"/>
                    </a:cubicBezTo>
                    <a:lnTo>
                      <a:pt x="217088" y="63906"/>
                    </a:lnTo>
                    <a:cubicBezTo>
                      <a:pt x="217088" y="63906"/>
                      <a:pt x="202049" y="23980"/>
                      <a:pt x="202049" y="23609"/>
                    </a:cubicBezTo>
                    <a:cubicBezTo>
                      <a:pt x="194385" y="0"/>
                      <a:pt x="161505" y="0"/>
                      <a:pt x="136124" y="0"/>
                    </a:cubicBezTo>
                    <a:cubicBezTo>
                      <a:pt x="110743" y="0"/>
                      <a:pt x="78069" y="0"/>
                      <a:pt x="70570" y="23609"/>
                    </a:cubicBezTo>
                    <a:cubicBezTo>
                      <a:pt x="70570" y="23980"/>
                      <a:pt x="55407" y="63906"/>
                      <a:pt x="55407" y="63906"/>
                    </a:cubicBezTo>
                    <a:lnTo>
                      <a:pt x="19354" y="57890"/>
                    </a:lnTo>
                    <a:cubicBezTo>
                      <a:pt x="10391" y="56305"/>
                      <a:pt x="1840" y="62286"/>
                      <a:pt x="255" y="71250"/>
                    </a:cubicBezTo>
                    <a:cubicBezTo>
                      <a:pt x="-1331" y="80213"/>
                      <a:pt x="4651" y="88764"/>
                      <a:pt x="13614" y="90349"/>
                    </a:cubicBezTo>
                    <a:cubicBezTo>
                      <a:pt x="13714" y="90367"/>
                      <a:pt x="13815" y="90384"/>
                      <a:pt x="13915" y="90400"/>
                    </a:cubicBezTo>
                    <a:lnTo>
                      <a:pt x="63359" y="98640"/>
                    </a:lnTo>
                    <a:cubicBezTo>
                      <a:pt x="64256" y="98804"/>
                      <a:pt x="65166" y="98887"/>
                      <a:pt x="66079" y="98888"/>
                    </a:cubicBezTo>
                    <a:cubicBezTo>
                      <a:pt x="72960" y="98893"/>
                      <a:pt x="79121" y="94621"/>
                      <a:pt x="81530" y="88175"/>
                    </a:cubicBezTo>
                    <a:lnTo>
                      <a:pt x="91666" y="61022"/>
                    </a:lnTo>
                    <a:lnTo>
                      <a:pt x="94921" y="62464"/>
                    </a:lnTo>
                    <a:lnTo>
                      <a:pt x="94921" y="296663"/>
                    </a:lnTo>
                    <a:lnTo>
                      <a:pt x="127883" y="296663"/>
                    </a:lnTo>
                    <a:lnTo>
                      <a:pt x="127883" y="148331"/>
                    </a:lnTo>
                    <a:lnTo>
                      <a:pt x="144365" y="148331"/>
                    </a:lnTo>
                    <a:lnTo>
                      <a:pt x="144365" y="296663"/>
                    </a:lnTo>
                    <a:lnTo>
                      <a:pt x="177327" y="296663"/>
                    </a:lnTo>
                    <a:lnTo>
                      <a:pt x="177327" y="62505"/>
                    </a:lnTo>
                    <a:cubicBezTo>
                      <a:pt x="178522" y="62011"/>
                      <a:pt x="179676" y="61516"/>
                      <a:pt x="180788" y="60981"/>
                    </a:cubicBezTo>
                    <a:lnTo>
                      <a:pt x="190965" y="88175"/>
                    </a:lnTo>
                    <a:cubicBezTo>
                      <a:pt x="193369" y="94607"/>
                      <a:pt x="199508" y="98876"/>
                      <a:pt x="206375" y="98888"/>
                    </a:cubicBezTo>
                    <a:cubicBezTo>
                      <a:pt x="207288" y="98887"/>
                      <a:pt x="208198" y="98804"/>
                      <a:pt x="209095" y="98640"/>
                    </a:cubicBezTo>
                    <a:lnTo>
                      <a:pt x="258538" y="90400"/>
                    </a:lnTo>
                    <a:cubicBezTo>
                      <a:pt x="267515" y="88907"/>
                      <a:pt x="273583" y="80423"/>
                      <a:pt x="272094" y="71446"/>
                    </a:cubicBezTo>
                    <a:close/>
                  </a:path>
                </a:pathLst>
              </a:custGeom>
              <a:grpFill/>
              <a:ln w="40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910" name="Freeform: Shape 1909">
                <a:extLst>
                  <a:ext uri="{FF2B5EF4-FFF2-40B4-BE49-F238E27FC236}">
                    <a16:creationId xmlns:a16="http://schemas.microsoft.com/office/drawing/2014/main" id="{EDABF286-4383-40DF-8609-F8568BE84A14}"/>
                  </a:ext>
                </a:extLst>
              </p:cNvPr>
              <p:cNvSpPr/>
              <p:nvPr/>
            </p:nvSpPr>
            <p:spPr>
              <a:xfrm>
                <a:off x="5614835" y="4777943"/>
                <a:ext cx="65925" cy="65925"/>
              </a:xfrm>
              <a:custGeom>
                <a:avLst/>
                <a:gdLst>
                  <a:gd name="connsiteX0" fmla="*/ 65925 w 65925"/>
                  <a:gd name="connsiteY0" fmla="*/ 32963 h 65925"/>
                  <a:gd name="connsiteX1" fmla="*/ 32963 w 65925"/>
                  <a:gd name="connsiteY1" fmla="*/ 65925 h 65925"/>
                  <a:gd name="connsiteX2" fmla="*/ 0 w 65925"/>
                  <a:gd name="connsiteY2" fmla="*/ 32963 h 65925"/>
                  <a:gd name="connsiteX3" fmla="*/ 32963 w 65925"/>
                  <a:gd name="connsiteY3" fmla="*/ 0 h 65925"/>
                  <a:gd name="connsiteX4" fmla="*/ 65925 w 65925"/>
                  <a:gd name="connsiteY4" fmla="*/ 32963 h 6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25" h="65925">
                    <a:moveTo>
                      <a:pt x="65925" y="32963"/>
                    </a:moveTo>
                    <a:cubicBezTo>
                      <a:pt x="65925" y="51167"/>
                      <a:pt x="51167" y="65925"/>
                      <a:pt x="32963" y="65925"/>
                    </a:cubicBezTo>
                    <a:cubicBezTo>
                      <a:pt x="14758" y="65925"/>
                      <a:pt x="0" y="51167"/>
                      <a:pt x="0" y="32963"/>
                    </a:cubicBezTo>
                    <a:cubicBezTo>
                      <a:pt x="0" y="14758"/>
                      <a:pt x="14758" y="0"/>
                      <a:pt x="32963" y="0"/>
                    </a:cubicBezTo>
                    <a:cubicBezTo>
                      <a:pt x="51167" y="0"/>
                      <a:pt x="65925" y="14758"/>
                      <a:pt x="65925" y="32963"/>
                    </a:cubicBezTo>
                    <a:close/>
                  </a:path>
                </a:pathLst>
              </a:custGeom>
              <a:grpFill/>
              <a:ln w="40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911" name="Graphic 42" descr="Confused person outline">
              <a:extLst>
                <a:ext uri="{FF2B5EF4-FFF2-40B4-BE49-F238E27FC236}">
                  <a16:creationId xmlns:a16="http://schemas.microsoft.com/office/drawing/2014/main" id="{1FB04830-D9F2-47CD-8E8C-ABFB1E672217}"/>
                </a:ext>
              </a:extLst>
            </p:cNvPr>
            <p:cNvGrpSpPr/>
            <p:nvPr/>
          </p:nvGrpSpPr>
          <p:grpSpPr>
            <a:xfrm>
              <a:off x="5784241" y="4782440"/>
              <a:ext cx="253004" cy="364333"/>
              <a:chOff x="5770289" y="4777727"/>
              <a:chExt cx="253004" cy="364333"/>
            </a:xfrm>
            <a:grpFill/>
          </p:grpSpPr>
          <p:sp>
            <p:nvSpPr>
              <p:cNvPr id="1912" name="Freeform: Shape 1911">
                <a:extLst>
                  <a:ext uri="{FF2B5EF4-FFF2-40B4-BE49-F238E27FC236}">
                    <a16:creationId xmlns:a16="http://schemas.microsoft.com/office/drawing/2014/main" id="{4540D5D0-FAB9-4D07-B9FC-ACF1779B41BA}"/>
                  </a:ext>
                </a:extLst>
              </p:cNvPr>
              <p:cNvSpPr/>
              <p:nvPr/>
            </p:nvSpPr>
            <p:spPr>
              <a:xfrm>
                <a:off x="5864406" y="4777727"/>
                <a:ext cx="64770" cy="64770"/>
              </a:xfrm>
              <a:custGeom>
                <a:avLst/>
                <a:gdLst>
                  <a:gd name="connsiteX0" fmla="*/ 32385 w 64770"/>
                  <a:gd name="connsiteY0" fmla="*/ 64770 h 64770"/>
                  <a:gd name="connsiteX1" fmla="*/ 64770 w 64770"/>
                  <a:gd name="connsiteY1" fmla="*/ 32385 h 64770"/>
                  <a:gd name="connsiteX2" fmla="*/ 32385 w 64770"/>
                  <a:gd name="connsiteY2" fmla="*/ 0 h 64770"/>
                  <a:gd name="connsiteX3" fmla="*/ 0 w 64770"/>
                  <a:gd name="connsiteY3" fmla="*/ 32385 h 64770"/>
                  <a:gd name="connsiteX4" fmla="*/ 32385 w 64770"/>
                  <a:gd name="connsiteY4" fmla="*/ 64770 h 64770"/>
                  <a:gd name="connsiteX5" fmla="*/ 32385 w 64770"/>
                  <a:gd name="connsiteY5" fmla="*/ 8096 h 64770"/>
                  <a:gd name="connsiteX6" fmla="*/ 56674 w 64770"/>
                  <a:gd name="connsiteY6" fmla="*/ 32385 h 64770"/>
                  <a:gd name="connsiteX7" fmla="*/ 32385 w 64770"/>
                  <a:gd name="connsiteY7" fmla="*/ 56674 h 64770"/>
                  <a:gd name="connsiteX8" fmla="*/ 8096 w 64770"/>
                  <a:gd name="connsiteY8" fmla="*/ 32385 h 64770"/>
                  <a:gd name="connsiteX9" fmla="*/ 32385 w 64770"/>
                  <a:gd name="connsiteY9" fmla="*/ 8096 h 64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770" h="64770">
                    <a:moveTo>
                      <a:pt x="32385" y="64770"/>
                    </a:moveTo>
                    <a:cubicBezTo>
                      <a:pt x="50271" y="64770"/>
                      <a:pt x="64770" y="50271"/>
                      <a:pt x="64770" y="32385"/>
                    </a:cubicBezTo>
                    <a:cubicBezTo>
                      <a:pt x="64770" y="14499"/>
                      <a:pt x="50271" y="0"/>
                      <a:pt x="32385" y="0"/>
                    </a:cubicBezTo>
                    <a:cubicBezTo>
                      <a:pt x="14499" y="0"/>
                      <a:pt x="0" y="14499"/>
                      <a:pt x="0" y="32385"/>
                    </a:cubicBezTo>
                    <a:cubicBezTo>
                      <a:pt x="20" y="50263"/>
                      <a:pt x="14508" y="64750"/>
                      <a:pt x="32385" y="64770"/>
                    </a:cubicBezTo>
                    <a:close/>
                    <a:moveTo>
                      <a:pt x="32385" y="8096"/>
                    </a:moveTo>
                    <a:cubicBezTo>
                      <a:pt x="45800" y="8096"/>
                      <a:pt x="56674" y="18971"/>
                      <a:pt x="56674" y="32385"/>
                    </a:cubicBezTo>
                    <a:cubicBezTo>
                      <a:pt x="56674" y="45800"/>
                      <a:pt x="45800" y="56674"/>
                      <a:pt x="32385" y="56674"/>
                    </a:cubicBezTo>
                    <a:cubicBezTo>
                      <a:pt x="18971" y="56674"/>
                      <a:pt x="8096" y="45800"/>
                      <a:pt x="8096" y="32385"/>
                    </a:cubicBezTo>
                    <a:cubicBezTo>
                      <a:pt x="8110" y="18976"/>
                      <a:pt x="18976" y="8110"/>
                      <a:pt x="32385" y="8096"/>
                    </a:cubicBezTo>
                    <a:close/>
                  </a:path>
                </a:pathLst>
              </a:custGeom>
              <a:grpFill/>
              <a:ln w="39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913" name="Freeform: Shape 1912">
                <a:extLst>
                  <a:ext uri="{FF2B5EF4-FFF2-40B4-BE49-F238E27FC236}">
                    <a16:creationId xmlns:a16="http://schemas.microsoft.com/office/drawing/2014/main" id="{22BFF4B9-29BB-45B3-8D8E-26F88CAA164F}"/>
                  </a:ext>
                </a:extLst>
              </p:cNvPr>
              <p:cNvSpPr/>
              <p:nvPr/>
            </p:nvSpPr>
            <p:spPr>
              <a:xfrm>
                <a:off x="5770289" y="4850594"/>
                <a:ext cx="253004" cy="97160"/>
              </a:xfrm>
              <a:custGeom>
                <a:avLst/>
                <a:gdLst>
                  <a:gd name="connsiteX0" fmla="*/ 252772 w 253004"/>
                  <a:gd name="connsiteY0" fmla="*/ 68317 h 97160"/>
                  <a:gd name="connsiteX1" fmla="*/ 231175 w 253004"/>
                  <a:gd name="connsiteY1" fmla="*/ 52594 h 97160"/>
                  <a:gd name="connsiteX2" fmla="*/ 201733 w 253004"/>
                  <a:gd name="connsiteY2" fmla="*/ 57229 h 97160"/>
                  <a:gd name="connsiteX3" fmla="*/ 188613 w 253004"/>
                  <a:gd name="connsiteY3" fmla="*/ 23111 h 97160"/>
                  <a:gd name="connsiteX4" fmla="*/ 188236 w 253004"/>
                  <a:gd name="connsiteY4" fmla="*/ 22265 h 97160"/>
                  <a:gd name="connsiteX5" fmla="*/ 126502 w 253004"/>
                  <a:gd name="connsiteY5" fmla="*/ 0 h 97160"/>
                  <a:gd name="connsiteX6" fmla="*/ 64736 w 253004"/>
                  <a:gd name="connsiteY6" fmla="*/ 22305 h 97160"/>
                  <a:gd name="connsiteX7" fmla="*/ 51271 w 253004"/>
                  <a:gd name="connsiteY7" fmla="*/ 57229 h 97160"/>
                  <a:gd name="connsiteX8" fmla="*/ 21829 w 253004"/>
                  <a:gd name="connsiteY8" fmla="*/ 52594 h 97160"/>
                  <a:gd name="connsiteX9" fmla="*/ 232 w 253004"/>
                  <a:gd name="connsiteY9" fmla="*/ 68317 h 97160"/>
                  <a:gd name="connsiteX10" fmla="*/ 15955 w 253004"/>
                  <a:gd name="connsiteY10" fmla="*/ 89913 h 97160"/>
                  <a:gd name="connsiteX11" fmla="*/ 60485 w 253004"/>
                  <a:gd name="connsiteY11" fmla="*/ 96921 h 97160"/>
                  <a:gd name="connsiteX12" fmla="*/ 72876 w 253004"/>
                  <a:gd name="connsiteY12" fmla="*/ 94625 h 97160"/>
                  <a:gd name="connsiteX13" fmla="*/ 74321 w 253004"/>
                  <a:gd name="connsiteY13" fmla="*/ 89086 h 97160"/>
                  <a:gd name="connsiteX14" fmla="*/ 68828 w 253004"/>
                  <a:gd name="connsiteY14" fmla="*/ 87614 h 97160"/>
                  <a:gd name="connsiteX15" fmla="*/ 61752 w 253004"/>
                  <a:gd name="connsiteY15" fmla="*/ 88926 h 97160"/>
                  <a:gd name="connsiteX16" fmla="*/ 17223 w 253004"/>
                  <a:gd name="connsiteY16" fmla="*/ 81918 h 97160"/>
                  <a:gd name="connsiteX17" fmla="*/ 8240 w 253004"/>
                  <a:gd name="connsiteY17" fmla="*/ 69575 h 97160"/>
                  <a:gd name="connsiteX18" fmla="*/ 20582 w 253004"/>
                  <a:gd name="connsiteY18" fmla="*/ 60593 h 97160"/>
                  <a:gd name="connsiteX19" fmla="*/ 56486 w 253004"/>
                  <a:gd name="connsiteY19" fmla="*/ 66240 h 97160"/>
                  <a:gd name="connsiteX20" fmla="*/ 71868 w 253004"/>
                  <a:gd name="connsiteY20" fmla="*/ 26277 h 97160"/>
                  <a:gd name="connsiteX21" fmla="*/ 72192 w 253004"/>
                  <a:gd name="connsiteY21" fmla="*/ 25511 h 97160"/>
                  <a:gd name="connsiteX22" fmla="*/ 126522 w 253004"/>
                  <a:gd name="connsiteY22" fmla="*/ 8104 h 97160"/>
                  <a:gd name="connsiteX23" fmla="*/ 180836 w 253004"/>
                  <a:gd name="connsiteY23" fmla="*/ 25479 h 97160"/>
                  <a:gd name="connsiteX24" fmla="*/ 196547 w 253004"/>
                  <a:gd name="connsiteY24" fmla="*/ 66248 h 97160"/>
                  <a:gd name="connsiteX25" fmla="*/ 232450 w 253004"/>
                  <a:gd name="connsiteY25" fmla="*/ 60601 h 97160"/>
                  <a:gd name="connsiteX26" fmla="*/ 244956 w 253004"/>
                  <a:gd name="connsiteY26" fmla="*/ 69360 h 97160"/>
                  <a:gd name="connsiteX27" fmla="*/ 236197 w 253004"/>
                  <a:gd name="connsiteY27" fmla="*/ 81866 h 97160"/>
                  <a:gd name="connsiteX28" fmla="*/ 235814 w 253004"/>
                  <a:gd name="connsiteY28" fmla="*/ 81926 h 97160"/>
                  <a:gd name="connsiteX29" fmla="*/ 191285 w 253004"/>
                  <a:gd name="connsiteY29" fmla="*/ 88934 h 97160"/>
                  <a:gd name="connsiteX30" fmla="*/ 184188 w 253004"/>
                  <a:gd name="connsiteY30" fmla="*/ 87614 h 97160"/>
                  <a:gd name="connsiteX31" fmla="*/ 178668 w 253004"/>
                  <a:gd name="connsiteY31" fmla="*/ 89132 h 97160"/>
                  <a:gd name="connsiteX32" fmla="*/ 180140 w 253004"/>
                  <a:gd name="connsiteY32" fmla="*/ 94625 h 97160"/>
                  <a:gd name="connsiteX33" fmla="*/ 189576 w 253004"/>
                  <a:gd name="connsiteY33" fmla="*/ 97156 h 97160"/>
                  <a:gd name="connsiteX34" fmla="*/ 192523 w 253004"/>
                  <a:gd name="connsiteY34" fmla="*/ 96921 h 97160"/>
                  <a:gd name="connsiteX35" fmla="*/ 237053 w 253004"/>
                  <a:gd name="connsiteY35" fmla="*/ 89913 h 97160"/>
                  <a:gd name="connsiteX36" fmla="*/ 252772 w 253004"/>
                  <a:gd name="connsiteY36" fmla="*/ 68317 h 9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53004" h="97160">
                    <a:moveTo>
                      <a:pt x="252772" y="68317"/>
                    </a:moveTo>
                    <a:cubicBezTo>
                      <a:pt x="251132" y="58022"/>
                      <a:pt x="241476" y="50992"/>
                      <a:pt x="231175" y="52594"/>
                    </a:cubicBezTo>
                    <a:lnTo>
                      <a:pt x="201733" y="57229"/>
                    </a:lnTo>
                    <a:lnTo>
                      <a:pt x="188613" y="23111"/>
                    </a:lnTo>
                    <a:lnTo>
                      <a:pt x="188236" y="22265"/>
                    </a:lnTo>
                    <a:cubicBezTo>
                      <a:pt x="180055" y="3546"/>
                      <a:pt x="160227" y="0"/>
                      <a:pt x="126502" y="0"/>
                    </a:cubicBezTo>
                    <a:cubicBezTo>
                      <a:pt x="92777" y="0"/>
                      <a:pt x="72949" y="3546"/>
                      <a:pt x="64736" y="22305"/>
                    </a:cubicBezTo>
                    <a:lnTo>
                      <a:pt x="51271" y="57229"/>
                    </a:lnTo>
                    <a:lnTo>
                      <a:pt x="21829" y="52594"/>
                    </a:lnTo>
                    <a:cubicBezTo>
                      <a:pt x="11524" y="50971"/>
                      <a:pt x="1855" y="58011"/>
                      <a:pt x="232" y="68317"/>
                    </a:cubicBezTo>
                    <a:cubicBezTo>
                      <a:pt x="-1390" y="78622"/>
                      <a:pt x="5650" y="88291"/>
                      <a:pt x="15955" y="89913"/>
                    </a:cubicBezTo>
                    <a:lnTo>
                      <a:pt x="60485" y="96921"/>
                    </a:lnTo>
                    <a:cubicBezTo>
                      <a:pt x="64757" y="97611"/>
                      <a:pt x="69135" y="96799"/>
                      <a:pt x="72876" y="94625"/>
                    </a:cubicBezTo>
                    <a:cubicBezTo>
                      <a:pt x="74805" y="93495"/>
                      <a:pt x="75452" y="91014"/>
                      <a:pt x="74321" y="89086"/>
                    </a:cubicBezTo>
                    <a:cubicBezTo>
                      <a:pt x="73201" y="87175"/>
                      <a:pt x="70754" y="86519"/>
                      <a:pt x="68828" y="87614"/>
                    </a:cubicBezTo>
                    <a:cubicBezTo>
                      <a:pt x="66693" y="88859"/>
                      <a:pt x="64192" y="89322"/>
                      <a:pt x="61752" y="88926"/>
                    </a:cubicBezTo>
                    <a:lnTo>
                      <a:pt x="17223" y="81918"/>
                    </a:lnTo>
                    <a:cubicBezTo>
                      <a:pt x="11334" y="80990"/>
                      <a:pt x="7312" y="75464"/>
                      <a:pt x="8240" y="69575"/>
                    </a:cubicBezTo>
                    <a:cubicBezTo>
                      <a:pt x="9168" y="63687"/>
                      <a:pt x="14694" y="59665"/>
                      <a:pt x="20582" y="60593"/>
                    </a:cubicBezTo>
                    <a:lnTo>
                      <a:pt x="56486" y="66240"/>
                    </a:lnTo>
                    <a:lnTo>
                      <a:pt x="71868" y="26277"/>
                    </a:lnTo>
                    <a:lnTo>
                      <a:pt x="72192" y="25511"/>
                    </a:lnTo>
                    <a:cubicBezTo>
                      <a:pt x="77892" y="12489"/>
                      <a:pt x="91623" y="8104"/>
                      <a:pt x="126522" y="8104"/>
                    </a:cubicBezTo>
                    <a:cubicBezTo>
                      <a:pt x="161422" y="8104"/>
                      <a:pt x="175153" y="12497"/>
                      <a:pt x="180836" y="25479"/>
                    </a:cubicBezTo>
                    <a:lnTo>
                      <a:pt x="196547" y="66248"/>
                    </a:lnTo>
                    <a:lnTo>
                      <a:pt x="232450" y="60601"/>
                    </a:lnTo>
                    <a:cubicBezTo>
                      <a:pt x="238323" y="59566"/>
                      <a:pt x="243922" y="63487"/>
                      <a:pt x="244956" y="69360"/>
                    </a:cubicBezTo>
                    <a:cubicBezTo>
                      <a:pt x="245991" y="75232"/>
                      <a:pt x="242070" y="80831"/>
                      <a:pt x="236197" y="81866"/>
                    </a:cubicBezTo>
                    <a:cubicBezTo>
                      <a:pt x="236070" y="81888"/>
                      <a:pt x="235942" y="81909"/>
                      <a:pt x="235814" y="81926"/>
                    </a:cubicBezTo>
                    <a:lnTo>
                      <a:pt x="191285" y="88934"/>
                    </a:lnTo>
                    <a:cubicBezTo>
                      <a:pt x="188838" y="89325"/>
                      <a:pt x="186331" y="88858"/>
                      <a:pt x="184188" y="87614"/>
                    </a:cubicBezTo>
                    <a:cubicBezTo>
                      <a:pt x="182245" y="86509"/>
                      <a:pt x="179773" y="87189"/>
                      <a:pt x="178668" y="89132"/>
                    </a:cubicBezTo>
                    <a:cubicBezTo>
                      <a:pt x="177574" y="91058"/>
                      <a:pt x="178229" y="93505"/>
                      <a:pt x="180140" y="94625"/>
                    </a:cubicBezTo>
                    <a:cubicBezTo>
                      <a:pt x="183010" y="96281"/>
                      <a:pt x="186264" y="97153"/>
                      <a:pt x="189576" y="97156"/>
                    </a:cubicBezTo>
                    <a:cubicBezTo>
                      <a:pt x="190563" y="97156"/>
                      <a:pt x="191549" y="97077"/>
                      <a:pt x="192523" y="96921"/>
                    </a:cubicBezTo>
                    <a:lnTo>
                      <a:pt x="237053" y="89913"/>
                    </a:lnTo>
                    <a:cubicBezTo>
                      <a:pt x="247357" y="88290"/>
                      <a:pt x="254395" y="78621"/>
                      <a:pt x="252772" y="68317"/>
                    </a:cubicBezTo>
                    <a:close/>
                  </a:path>
                </a:pathLst>
              </a:custGeom>
              <a:grpFill/>
              <a:ln w="39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914" name="Freeform: Shape 1913">
                <a:extLst>
                  <a:ext uri="{FF2B5EF4-FFF2-40B4-BE49-F238E27FC236}">
                    <a16:creationId xmlns:a16="http://schemas.microsoft.com/office/drawing/2014/main" id="{B7D5C4FC-0F7A-4886-B359-8BC536A17662}"/>
                  </a:ext>
                </a:extLst>
              </p:cNvPr>
              <p:cNvSpPr/>
              <p:nvPr/>
            </p:nvSpPr>
            <p:spPr>
              <a:xfrm>
                <a:off x="5856310" y="4895123"/>
                <a:ext cx="80962" cy="246936"/>
              </a:xfrm>
              <a:custGeom>
                <a:avLst/>
                <a:gdLst>
                  <a:gd name="connsiteX0" fmla="*/ 76915 w 80962"/>
                  <a:gd name="connsiteY0" fmla="*/ 0 h 246936"/>
                  <a:gd name="connsiteX1" fmla="*/ 72867 w 80962"/>
                  <a:gd name="connsiteY1" fmla="*/ 4048 h 246936"/>
                  <a:gd name="connsiteX2" fmla="*/ 72867 w 80962"/>
                  <a:gd name="connsiteY2" fmla="*/ 238841 h 246936"/>
                  <a:gd name="connsiteX3" fmla="*/ 44530 w 80962"/>
                  <a:gd name="connsiteY3" fmla="*/ 238841 h 246936"/>
                  <a:gd name="connsiteX4" fmla="*/ 44530 w 80962"/>
                  <a:gd name="connsiteY4" fmla="*/ 101204 h 246936"/>
                  <a:gd name="connsiteX5" fmla="*/ 36433 w 80962"/>
                  <a:gd name="connsiteY5" fmla="*/ 101204 h 246936"/>
                  <a:gd name="connsiteX6" fmla="*/ 36433 w 80962"/>
                  <a:gd name="connsiteY6" fmla="*/ 238841 h 246936"/>
                  <a:gd name="connsiteX7" fmla="*/ 8096 w 80962"/>
                  <a:gd name="connsiteY7" fmla="*/ 238841 h 246936"/>
                  <a:gd name="connsiteX8" fmla="*/ 8096 w 80962"/>
                  <a:gd name="connsiteY8" fmla="*/ 4048 h 246936"/>
                  <a:gd name="connsiteX9" fmla="*/ 4048 w 80962"/>
                  <a:gd name="connsiteY9" fmla="*/ 0 h 246936"/>
                  <a:gd name="connsiteX10" fmla="*/ 0 w 80962"/>
                  <a:gd name="connsiteY10" fmla="*/ 4048 h 246936"/>
                  <a:gd name="connsiteX11" fmla="*/ 0 w 80962"/>
                  <a:gd name="connsiteY11" fmla="*/ 246937 h 246936"/>
                  <a:gd name="connsiteX12" fmla="*/ 80963 w 80962"/>
                  <a:gd name="connsiteY12" fmla="*/ 246937 h 246936"/>
                  <a:gd name="connsiteX13" fmla="*/ 80963 w 80962"/>
                  <a:gd name="connsiteY13" fmla="*/ 4048 h 246936"/>
                  <a:gd name="connsiteX14" fmla="*/ 76915 w 80962"/>
                  <a:gd name="connsiteY14" fmla="*/ 0 h 24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0962" h="246936">
                    <a:moveTo>
                      <a:pt x="76915" y="0"/>
                    </a:moveTo>
                    <a:cubicBezTo>
                      <a:pt x="74679" y="0"/>
                      <a:pt x="72867" y="1812"/>
                      <a:pt x="72867" y="4048"/>
                    </a:cubicBezTo>
                    <a:lnTo>
                      <a:pt x="72867" y="238841"/>
                    </a:lnTo>
                    <a:lnTo>
                      <a:pt x="44530" y="238841"/>
                    </a:lnTo>
                    <a:lnTo>
                      <a:pt x="44530" y="101204"/>
                    </a:lnTo>
                    <a:lnTo>
                      <a:pt x="36433" y="101204"/>
                    </a:lnTo>
                    <a:lnTo>
                      <a:pt x="36433" y="238841"/>
                    </a:lnTo>
                    <a:lnTo>
                      <a:pt x="8096" y="238841"/>
                    </a:lnTo>
                    <a:lnTo>
                      <a:pt x="8096" y="4048"/>
                    </a:lnTo>
                    <a:cubicBezTo>
                      <a:pt x="8096" y="1812"/>
                      <a:pt x="6284" y="0"/>
                      <a:pt x="4048" y="0"/>
                    </a:cubicBezTo>
                    <a:cubicBezTo>
                      <a:pt x="1812" y="0"/>
                      <a:pt x="0" y="1812"/>
                      <a:pt x="0" y="4048"/>
                    </a:cubicBezTo>
                    <a:lnTo>
                      <a:pt x="0" y="246937"/>
                    </a:lnTo>
                    <a:lnTo>
                      <a:pt x="80963" y="246937"/>
                    </a:lnTo>
                    <a:lnTo>
                      <a:pt x="80963" y="4048"/>
                    </a:lnTo>
                    <a:cubicBezTo>
                      <a:pt x="80963" y="1812"/>
                      <a:pt x="79151" y="0"/>
                      <a:pt x="76915" y="0"/>
                    </a:cubicBezTo>
                    <a:close/>
                  </a:path>
                </a:pathLst>
              </a:custGeom>
              <a:grpFill/>
              <a:ln w="39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915" name="Graphic 281" descr="Confused person with solid fill">
              <a:extLst>
                <a:ext uri="{FF2B5EF4-FFF2-40B4-BE49-F238E27FC236}">
                  <a16:creationId xmlns:a16="http://schemas.microsoft.com/office/drawing/2014/main" id="{00EFE4AD-F126-4DB5-827B-69928035E99D}"/>
                </a:ext>
              </a:extLst>
            </p:cNvPr>
            <p:cNvGrpSpPr/>
            <p:nvPr/>
          </p:nvGrpSpPr>
          <p:grpSpPr>
            <a:xfrm>
              <a:off x="5962839" y="4768701"/>
              <a:ext cx="395550" cy="395550"/>
              <a:chOff x="5963042" y="4765583"/>
              <a:chExt cx="395550" cy="395550"/>
            </a:xfrm>
            <a:grpFill/>
          </p:grpSpPr>
          <p:sp>
            <p:nvSpPr>
              <p:cNvPr id="1916" name="Freeform: Shape 1915">
                <a:extLst>
                  <a:ext uri="{FF2B5EF4-FFF2-40B4-BE49-F238E27FC236}">
                    <a16:creationId xmlns:a16="http://schemas.microsoft.com/office/drawing/2014/main" id="{6419D245-DD9D-4879-95E9-43A55EF1BC33}"/>
                  </a:ext>
                </a:extLst>
              </p:cNvPr>
              <p:cNvSpPr/>
              <p:nvPr/>
            </p:nvSpPr>
            <p:spPr>
              <a:xfrm>
                <a:off x="6024693" y="4852109"/>
                <a:ext cx="272318" cy="296662"/>
              </a:xfrm>
              <a:custGeom>
                <a:avLst/>
                <a:gdLst>
                  <a:gd name="connsiteX0" fmla="*/ 272094 w 272318"/>
                  <a:gd name="connsiteY0" fmla="*/ 71446 h 296662"/>
                  <a:gd name="connsiteX1" fmla="*/ 253141 w 272318"/>
                  <a:gd name="connsiteY1" fmla="*/ 57890 h 296662"/>
                  <a:gd name="connsiteX2" fmla="*/ 217088 w 272318"/>
                  <a:gd name="connsiteY2" fmla="*/ 63906 h 296662"/>
                  <a:gd name="connsiteX3" fmla="*/ 202049 w 272318"/>
                  <a:gd name="connsiteY3" fmla="*/ 23609 h 296662"/>
                  <a:gd name="connsiteX4" fmla="*/ 136124 w 272318"/>
                  <a:gd name="connsiteY4" fmla="*/ 0 h 296662"/>
                  <a:gd name="connsiteX5" fmla="*/ 70570 w 272318"/>
                  <a:gd name="connsiteY5" fmla="*/ 23609 h 296662"/>
                  <a:gd name="connsiteX6" fmla="*/ 55407 w 272318"/>
                  <a:gd name="connsiteY6" fmla="*/ 63906 h 296662"/>
                  <a:gd name="connsiteX7" fmla="*/ 19354 w 272318"/>
                  <a:gd name="connsiteY7" fmla="*/ 57890 h 296662"/>
                  <a:gd name="connsiteX8" fmla="*/ 255 w 272318"/>
                  <a:gd name="connsiteY8" fmla="*/ 71250 h 296662"/>
                  <a:gd name="connsiteX9" fmla="*/ 13614 w 272318"/>
                  <a:gd name="connsiteY9" fmla="*/ 90349 h 296662"/>
                  <a:gd name="connsiteX10" fmla="*/ 13915 w 272318"/>
                  <a:gd name="connsiteY10" fmla="*/ 90400 h 296662"/>
                  <a:gd name="connsiteX11" fmla="*/ 63359 w 272318"/>
                  <a:gd name="connsiteY11" fmla="*/ 98640 h 296662"/>
                  <a:gd name="connsiteX12" fmla="*/ 66079 w 272318"/>
                  <a:gd name="connsiteY12" fmla="*/ 98888 h 296662"/>
                  <a:gd name="connsiteX13" fmla="*/ 81530 w 272318"/>
                  <a:gd name="connsiteY13" fmla="*/ 88175 h 296662"/>
                  <a:gd name="connsiteX14" fmla="*/ 91666 w 272318"/>
                  <a:gd name="connsiteY14" fmla="*/ 61022 h 296662"/>
                  <a:gd name="connsiteX15" fmla="*/ 94921 w 272318"/>
                  <a:gd name="connsiteY15" fmla="*/ 62464 h 296662"/>
                  <a:gd name="connsiteX16" fmla="*/ 94921 w 272318"/>
                  <a:gd name="connsiteY16" fmla="*/ 296663 h 296662"/>
                  <a:gd name="connsiteX17" fmla="*/ 127883 w 272318"/>
                  <a:gd name="connsiteY17" fmla="*/ 296663 h 296662"/>
                  <a:gd name="connsiteX18" fmla="*/ 127883 w 272318"/>
                  <a:gd name="connsiteY18" fmla="*/ 148331 h 296662"/>
                  <a:gd name="connsiteX19" fmla="*/ 144365 w 272318"/>
                  <a:gd name="connsiteY19" fmla="*/ 148331 h 296662"/>
                  <a:gd name="connsiteX20" fmla="*/ 144365 w 272318"/>
                  <a:gd name="connsiteY20" fmla="*/ 296663 h 296662"/>
                  <a:gd name="connsiteX21" fmla="*/ 177327 w 272318"/>
                  <a:gd name="connsiteY21" fmla="*/ 296663 h 296662"/>
                  <a:gd name="connsiteX22" fmla="*/ 177327 w 272318"/>
                  <a:gd name="connsiteY22" fmla="*/ 62505 h 296662"/>
                  <a:gd name="connsiteX23" fmla="*/ 180788 w 272318"/>
                  <a:gd name="connsiteY23" fmla="*/ 60981 h 296662"/>
                  <a:gd name="connsiteX24" fmla="*/ 190965 w 272318"/>
                  <a:gd name="connsiteY24" fmla="*/ 88175 h 296662"/>
                  <a:gd name="connsiteX25" fmla="*/ 206375 w 272318"/>
                  <a:gd name="connsiteY25" fmla="*/ 98888 h 296662"/>
                  <a:gd name="connsiteX26" fmla="*/ 209095 w 272318"/>
                  <a:gd name="connsiteY26" fmla="*/ 98640 h 296662"/>
                  <a:gd name="connsiteX27" fmla="*/ 258538 w 272318"/>
                  <a:gd name="connsiteY27" fmla="*/ 90400 h 296662"/>
                  <a:gd name="connsiteX28" fmla="*/ 272094 w 272318"/>
                  <a:gd name="connsiteY28" fmla="*/ 71446 h 296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2318" h="296662">
                    <a:moveTo>
                      <a:pt x="272094" y="71446"/>
                    </a:moveTo>
                    <a:cubicBezTo>
                      <a:pt x="270601" y="62471"/>
                      <a:pt x="262117" y="56402"/>
                      <a:pt x="253141" y="57890"/>
                    </a:cubicBezTo>
                    <a:lnTo>
                      <a:pt x="217088" y="63906"/>
                    </a:lnTo>
                    <a:cubicBezTo>
                      <a:pt x="217088" y="63906"/>
                      <a:pt x="202049" y="23980"/>
                      <a:pt x="202049" y="23609"/>
                    </a:cubicBezTo>
                    <a:cubicBezTo>
                      <a:pt x="194385" y="0"/>
                      <a:pt x="161505" y="0"/>
                      <a:pt x="136124" y="0"/>
                    </a:cubicBezTo>
                    <a:cubicBezTo>
                      <a:pt x="110743" y="0"/>
                      <a:pt x="78069" y="0"/>
                      <a:pt x="70570" y="23609"/>
                    </a:cubicBezTo>
                    <a:cubicBezTo>
                      <a:pt x="70570" y="23980"/>
                      <a:pt x="55407" y="63906"/>
                      <a:pt x="55407" y="63906"/>
                    </a:cubicBezTo>
                    <a:lnTo>
                      <a:pt x="19354" y="57890"/>
                    </a:lnTo>
                    <a:cubicBezTo>
                      <a:pt x="10391" y="56305"/>
                      <a:pt x="1840" y="62286"/>
                      <a:pt x="255" y="71250"/>
                    </a:cubicBezTo>
                    <a:cubicBezTo>
                      <a:pt x="-1331" y="80213"/>
                      <a:pt x="4651" y="88764"/>
                      <a:pt x="13614" y="90349"/>
                    </a:cubicBezTo>
                    <a:cubicBezTo>
                      <a:pt x="13714" y="90367"/>
                      <a:pt x="13815" y="90384"/>
                      <a:pt x="13915" y="90400"/>
                    </a:cubicBezTo>
                    <a:lnTo>
                      <a:pt x="63359" y="98640"/>
                    </a:lnTo>
                    <a:cubicBezTo>
                      <a:pt x="64256" y="98804"/>
                      <a:pt x="65166" y="98887"/>
                      <a:pt x="66079" y="98888"/>
                    </a:cubicBezTo>
                    <a:cubicBezTo>
                      <a:pt x="72960" y="98893"/>
                      <a:pt x="79121" y="94621"/>
                      <a:pt x="81530" y="88175"/>
                    </a:cubicBezTo>
                    <a:lnTo>
                      <a:pt x="91666" y="61022"/>
                    </a:lnTo>
                    <a:lnTo>
                      <a:pt x="94921" y="62464"/>
                    </a:lnTo>
                    <a:lnTo>
                      <a:pt x="94921" y="296663"/>
                    </a:lnTo>
                    <a:lnTo>
                      <a:pt x="127883" y="296663"/>
                    </a:lnTo>
                    <a:lnTo>
                      <a:pt x="127883" y="148331"/>
                    </a:lnTo>
                    <a:lnTo>
                      <a:pt x="144365" y="148331"/>
                    </a:lnTo>
                    <a:lnTo>
                      <a:pt x="144365" y="296663"/>
                    </a:lnTo>
                    <a:lnTo>
                      <a:pt x="177327" y="296663"/>
                    </a:lnTo>
                    <a:lnTo>
                      <a:pt x="177327" y="62505"/>
                    </a:lnTo>
                    <a:cubicBezTo>
                      <a:pt x="178522" y="62011"/>
                      <a:pt x="179676" y="61516"/>
                      <a:pt x="180788" y="60981"/>
                    </a:cubicBezTo>
                    <a:lnTo>
                      <a:pt x="190965" y="88175"/>
                    </a:lnTo>
                    <a:cubicBezTo>
                      <a:pt x="193369" y="94607"/>
                      <a:pt x="199508" y="98876"/>
                      <a:pt x="206375" y="98888"/>
                    </a:cubicBezTo>
                    <a:cubicBezTo>
                      <a:pt x="207288" y="98887"/>
                      <a:pt x="208198" y="98804"/>
                      <a:pt x="209095" y="98640"/>
                    </a:cubicBezTo>
                    <a:lnTo>
                      <a:pt x="258538" y="90400"/>
                    </a:lnTo>
                    <a:cubicBezTo>
                      <a:pt x="267515" y="88907"/>
                      <a:pt x="273583" y="80423"/>
                      <a:pt x="272094" y="71446"/>
                    </a:cubicBezTo>
                    <a:close/>
                  </a:path>
                </a:pathLst>
              </a:custGeom>
              <a:grpFill/>
              <a:ln w="40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917" name="Freeform: Shape 1916">
                <a:extLst>
                  <a:ext uri="{FF2B5EF4-FFF2-40B4-BE49-F238E27FC236}">
                    <a16:creationId xmlns:a16="http://schemas.microsoft.com/office/drawing/2014/main" id="{0B67F9DD-907A-4644-A677-998E9EF132F3}"/>
                  </a:ext>
                </a:extLst>
              </p:cNvPr>
              <p:cNvSpPr/>
              <p:nvPr/>
            </p:nvSpPr>
            <p:spPr>
              <a:xfrm>
                <a:off x="6127854" y="4777943"/>
                <a:ext cx="65925" cy="65925"/>
              </a:xfrm>
              <a:custGeom>
                <a:avLst/>
                <a:gdLst>
                  <a:gd name="connsiteX0" fmla="*/ 65925 w 65925"/>
                  <a:gd name="connsiteY0" fmla="*/ 32963 h 65925"/>
                  <a:gd name="connsiteX1" fmla="*/ 32963 w 65925"/>
                  <a:gd name="connsiteY1" fmla="*/ 65925 h 65925"/>
                  <a:gd name="connsiteX2" fmla="*/ 0 w 65925"/>
                  <a:gd name="connsiteY2" fmla="*/ 32963 h 65925"/>
                  <a:gd name="connsiteX3" fmla="*/ 32963 w 65925"/>
                  <a:gd name="connsiteY3" fmla="*/ 0 h 65925"/>
                  <a:gd name="connsiteX4" fmla="*/ 65925 w 65925"/>
                  <a:gd name="connsiteY4" fmla="*/ 32963 h 6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25" h="65925">
                    <a:moveTo>
                      <a:pt x="65925" y="32963"/>
                    </a:moveTo>
                    <a:cubicBezTo>
                      <a:pt x="65925" y="51167"/>
                      <a:pt x="51167" y="65925"/>
                      <a:pt x="32963" y="65925"/>
                    </a:cubicBezTo>
                    <a:cubicBezTo>
                      <a:pt x="14758" y="65925"/>
                      <a:pt x="0" y="51167"/>
                      <a:pt x="0" y="32963"/>
                    </a:cubicBezTo>
                    <a:cubicBezTo>
                      <a:pt x="0" y="14758"/>
                      <a:pt x="14758" y="0"/>
                      <a:pt x="32963" y="0"/>
                    </a:cubicBezTo>
                    <a:cubicBezTo>
                      <a:pt x="51167" y="0"/>
                      <a:pt x="65925" y="14758"/>
                      <a:pt x="65925" y="32963"/>
                    </a:cubicBezTo>
                    <a:close/>
                  </a:path>
                </a:pathLst>
              </a:custGeom>
              <a:grpFill/>
              <a:ln w="40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918" name="Graphic 282" descr="Confused person outline">
              <a:extLst>
                <a:ext uri="{FF2B5EF4-FFF2-40B4-BE49-F238E27FC236}">
                  <a16:creationId xmlns:a16="http://schemas.microsoft.com/office/drawing/2014/main" id="{FB2B84A9-6885-4984-A4AB-392BF5715ADE}"/>
                </a:ext>
              </a:extLst>
            </p:cNvPr>
            <p:cNvGrpSpPr/>
            <p:nvPr/>
          </p:nvGrpSpPr>
          <p:grpSpPr>
            <a:xfrm>
              <a:off x="6297935" y="4782323"/>
              <a:ext cx="257515" cy="370828"/>
              <a:chOff x="6297935" y="4782323"/>
              <a:chExt cx="257515" cy="370828"/>
            </a:xfrm>
            <a:grpFill/>
          </p:grpSpPr>
          <p:sp>
            <p:nvSpPr>
              <p:cNvPr id="1919" name="Freeform: Shape 1918">
                <a:extLst>
                  <a:ext uri="{FF2B5EF4-FFF2-40B4-BE49-F238E27FC236}">
                    <a16:creationId xmlns:a16="http://schemas.microsoft.com/office/drawing/2014/main" id="{3FB376BF-E69D-473E-B389-C5528496857F}"/>
                  </a:ext>
                </a:extLst>
              </p:cNvPr>
              <p:cNvSpPr/>
              <p:nvPr/>
            </p:nvSpPr>
            <p:spPr>
              <a:xfrm>
                <a:off x="6393730" y="4782323"/>
                <a:ext cx="65925" cy="65925"/>
              </a:xfrm>
              <a:custGeom>
                <a:avLst/>
                <a:gdLst>
                  <a:gd name="connsiteX0" fmla="*/ 32963 w 65925"/>
                  <a:gd name="connsiteY0" fmla="*/ 65925 h 65925"/>
                  <a:gd name="connsiteX1" fmla="*/ 65925 w 65925"/>
                  <a:gd name="connsiteY1" fmla="*/ 32963 h 65925"/>
                  <a:gd name="connsiteX2" fmla="*/ 32963 w 65925"/>
                  <a:gd name="connsiteY2" fmla="*/ 0 h 65925"/>
                  <a:gd name="connsiteX3" fmla="*/ 0 w 65925"/>
                  <a:gd name="connsiteY3" fmla="*/ 32963 h 65925"/>
                  <a:gd name="connsiteX4" fmla="*/ 32963 w 65925"/>
                  <a:gd name="connsiteY4" fmla="*/ 65925 h 65925"/>
                  <a:gd name="connsiteX5" fmla="*/ 32963 w 65925"/>
                  <a:gd name="connsiteY5" fmla="*/ 8241 h 65925"/>
                  <a:gd name="connsiteX6" fmla="*/ 57684 w 65925"/>
                  <a:gd name="connsiteY6" fmla="*/ 32963 h 65925"/>
                  <a:gd name="connsiteX7" fmla="*/ 32963 w 65925"/>
                  <a:gd name="connsiteY7" fmla="*/ 57684 h 65925"/>
                  <a:gd name="connsiteX8" fmla="*/ 8241 w 65925"/>
                  <a:gd name="connsiteY8" fmla="*/ 32963 h 65925"/>
                  <a:gd name="connsiteX9" fmla="*/ 32963 w 65925"/>
                  <a:gd name="connsiteY9" fmla="*/ 8241 h 6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25" h="65925">
                    <a:moveTo>
                      <a:pt x="32963" y="65925"/>
                    </a:moveTo>
                    <a:cubicBezTo>
                      <a:pt x="51167" y="65925"/>
                      <a:pt x="65925" y="51167"/>
                      <a:pt x="65925" y="32963"/>
                    </a:cubicBezTo>
                    <a:cubicBezTo>
                      <a:pt x="65925" y="14758"/>
                      <a:pt x="51167" y="0"/>
                      <a:pt x="32963" y="0"/>
                    </a:cubicBezTo>
                    <a:cubicBezTo>
                      <a:pt x="14758" y="0"/>
                      <a:pt x="0" y="14758"/>
                      <a:pt x="0" y="32963"/>
                    </a:cubicBezTo>
                    <a:cubicBezTo>
                      <a:pt x="21" y="51159"/>
                      <a:pt x="14766" y="65904"/>
                      <a:pt x="32963" y="65925"/>
                    </a:cubicBezTo>
                    <a:close/>
                    <a:moveTo>
                      <a:pt x="32963" y="8241"/>
                    </a:moveTo>
                    <a:cubicBezTo>
                      <a:pt x="46616" y="8241"/>
                      <a:pt x="57684" y="19309"/>
                      <a:pt x="57684" y="32963"/>
                    </a:cubicBezTo>
                    <a:cubicBezTo>
                      <a:pt x="57684" y="46616"/>
                      <a:pt x="46616" y="57684"/>
                      <a:pt x="32963" y="57684"/>
                    </a:cubicBezTo>
                    <a:cubicBezTo>
                      <a:pt x="19309" y="57684"/>
                      <a:pt x="8241" y="46616"/>
                      <a:pt x="8241" y="32963"/>
                    </a:cubicBezTo>
                    <a:cubicBezTo>
                      <a:pt x="8254" y="19315"/>
                      <a:pt x="19315" y="8254"/>
                      <a:pt x="32963" y="8241"/>
                    </a:cubicBezTo>
                    <a:close/>
                  </a:path>
                </a:pathLst>
              </a:custGeom>
              <a:grpFill/>
              <a:ln w="40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30DDFA2F-D75C-4887-B246-109D9BA218BE}"/>
                  </a:ext>
                </a:extLst>
              </p:cNvPr>
              <p:cNvSpPr/>
              <p:nvPr/>
            </p:nvSpPr>
            <p:spPr>
              <a:xfrm>
                <a:off x="6297935" y="4856489"/>
                <a:ext cx="257515" cy="98892"/>
              </a:xfrm>
              <a:custGeom>
                <a:avLst/>
                <a:gdLst>
                  <a:gd name="connsiteX0" fmla="*/ 257278 w 257515"/>
                  <a:gd name="connsiteY0" fmla="*/ 69534 h 98892"/>
                  <a:gd name="connsiteX1" fmla="*/ 235296 w 257515"/>
                  <a:gd name="connsiteY1" fmla="*/ 53531 h 98892"/>
                  <a:gd name="connsiteX2" fmla="*/ 205329 w 257515"/>
                  <a:gd name="connsiteY2" fmla="*/ 58249 h 98892"/>
                  <a:gd name="connsiteX3" fmla="*/ 191975 w 257515"/>
                  <a:gd name="connsiteY3" fmla="*/ 23523 h 98892"/>
                  <a:gd name="connsiteX4" fmla="*/ 191592 w 257515"/>
                  <a:gd name="connsiteY4" fmla="*/ 22662 h 98892"/>
                  <a:gd name="connsiteX5" fmla="*/ 128757 w 257515"/>
                  <a:gd name="connsiteY5" fmla="*/ 0 h 98892"/>
                  <a:gd name="connsiteX6" fmla="*/ 65890 w 257515"/>
                  <a:gd name="connsiteY6" fmla="*/ 22703 h 98892"/>
                  <a:gd name="connsiteX7" fmla="*/ 52186 w 257515"/>
                  <a:gd name="connsiteY7" fmla="*/ 58249 h 98892"/>
                  <a:gd name="connsiteX8" fmla="*/ 22218 w 257515"/>
                  <a:gd name="connsiteY8" fmla="*/ 53531 h 98892"/>
                  <a:gd name="connsiteX9" fmla="*/ 237 w 257515"/>
                  <a:gd name="connsiteY9" fmla="*/ 69534 h 98892"/>
                  <a:gd name="connsiteX10" fmla="*/ 16240 w 257515"/>
                  <a:gd name="connsiteY10" fmla="*/ 91516 h 98892"/>
                  <a:gd name="connsiteX11" fmla="*/ 61563 w 257515"/>
                  <a:gd name="connsiteY11" fmla="*/ 98649 h 98892"/>
                  <a:gd name="connsiteX12" fmla="*/ 74176 w 257515"/>
                  <a:gd name="connsiteY12" fmla="*/ 96312 h 98892"/>
                  <a:gd name="connsiteX13" fmla="*/ 75646 w 257515"/>
                  <a:gd name="connsiteY13" fmla="*/ 90674 h 98892"/>
                  <a:gd name="connsiteX14" fmla="*/ 70055 w 257515"/>
                  <a:gd name="connsiteY14" fmla="*/ 89176 h 98892"/>
                  <a:gd name="connsiteX15" fmla="*/ 62853 w 257515"/>
                  <a:gd name="connsiteY15" fmla="*/ 90511 h 98892"/>
                  <a:gd name="connsiteX16" fmla="*/ 17530 w 257515"/>
                  <a:gd name="connsiteY16" fmla="*/ 83379 h 98892"/>
                  <a:gd name="connsiteX17" fmla="*/ 8387 w 257515"/>
                  <a:gd name="connsiteY17" fmla="*/ 70816 h 98892"/>
                  <a:gd name="connsiteX18" fmla="*/ 20949 w 257515"/>
                  <a:gd name="connsiteY18" fmla="*/ 61673 h 98892"/>
                  <a:gd name="connsiteX19" fmla="*/ 57492 w 257515"/>
                  <a:gd name="connsiteY19" fmla="*/ 67421 h 98892"/>
                  <a:gd name="connsiteX20" fmla="*/ 73150 w 257515"/>
                  <a:gd name="connsiteY20" fmla="*/ 26745 h 98892"/>
                  <a:gd name="connsiteX21" fmla="*/ 73479 w 257515"/>
                  <a:gd name="connsiteY21" fmla="*/ 25966 h 98892"/>
                  <a:gd name="connsiteX22" fmla="*/ 128778 w 257515"/>
                  <a:gd name="connsiteY22" fmla="*/ 8249 h 98892"/>
                  <a:gd name="connsiteX23" fmla="*/ 184060 w 257515"/>
                  <a:gd name="connsiteY23" fmla="*/ 25933 h 98892"/>
                  <a:gd name="connsiteX24" fmla="*/ 200051 w 257515"/>
                  <a:gd name="connsiteY24" fmla="*/ 67429 h 98892"/>
                  <a:gd name="connsiteX25" fmla="*/ 236594 w 257515"/>
                  <a:gd name="connsiteY25" fmla="*/ 61681 h 98892"/>
                  <a:gd name="connsiteX26" fmla="*/ 249323 w 257515"/>
                  <a:gd name="connsiteY26" fmla="*/ 70596 h 98892"/>
                  <a:gd name="connsiteX27" fmla="*/ 240408 w 257515"/>
                  <a:gd name="connsiteY27" fmla="*/ 83325 h 98892"/>
                  <a:gd name="connsiteX28" fmla="*/ 240018 w 257515"/>
                  <a:gd name="connsiteY28" fmla="*/ 83387 h 98892"/>
                  <a:gd name="connsiteX29" fmla="*/ 194695 w 257515"/>
                  <a:gd name="connsiteY29" fmla="*/ 90519 h 98892"/>
                  <a:gd name="connsiteX30" fmla="*/ 187472 w 257515"/>
                  <a:gd name="connsiteY30" fmla="*/ 89176 h 98892"/>
                  <a:gd name="connsiteX31" fmla="*/ 181853 w 257515"/>
                  <a:gd name="connsiteY31" fmla="*/ 90721 h 98892"/>
                  <a:gd name="connsiteX32" fmla="*/ 183352 w 257515"/>
                  <a:gd name="connsiteY32" fmla="*/ 96312 h 98892"/>
                  <a:gd name="connsiteX33" fmla="*/ 192956 w 257515"/>
                  <a:gd name="connsiteY33" fmla="*/ 98888 h 98892"/>
                  <a:gd name="connsiteX34" fmla="*/ 195956 w 257515"/>
                  <a:gd name="connsiteY34" fmla="*/ 98649 h 98892"/>
                  <a:gd name="connsiteX35" fmla="*/ 241279 w 257515"/>
                  <a:gd name="connsiteY35" fmla="*/ 91516 h 98892"/>
                  <a:gd name="connsiteX36" fmla="*/ 257278 w 257515"/>
                  <a:gd name="connsiteY36" fmla="*/ 69534 h 9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57515" h="98892">
                    <a:moveTo>
                      <a:pt x="257278" y="69534"/>
                    </a:moveTo>
                    <a:cubicBezTo>
                      <a:pt x="255609" y="59056"/>
                      <a:pt x="245780" y="51901"/>
                      <a:pt x="235296" y="53531"/>
                    </a:cubicBezTo>
                    <a:lnTo>
                      <a:pt x="205329" y="58249"/>
                    </a:lnTo>
                    <a:lnTo>
                      <a:pt x="191975" y="23523"/>
                    </a:lnTo>
                    <a:lnTo>
                      <a:pt x="191592" y="22662"/>
                    </a:lnTo>
                    <a:cubicBezTo>
                      <a:pt x="183265" y="3609"/>
                      <a:pt x="163084" y="0"/>
                      <a:pt x="128757" y="0"/>
                    </a:cubicBezTo>
                    <a:cubicBezTo>
                      <a:pt x="94431" y="0"/>
                      <a:pt x="74250" y="3609"/>
                      <a:pt x="65890" y="22703"/>
                    </a:cubicBezTo>
                    <a:lnTo>
                      <a:pt x="52186" y="58249"/>
                    </a:lnTo>
                    <a:lnTo>
                      <a:pt x="22218" y="53531"/>
                    </a:lnTo>
                    <a:cubicBezTo>
                      <a:pt x="11729" y="51880"/>
                      <a:pt x="1888" y="59045"/>
                      <a:pt x="237" y="69534"/>
                    </a:cubicBezTo>
                    <a:cubicBezTo>
                      <a:pt x="-1414" y="80024"/>
                      <a:pt x="5750" y="89865"/>
                      <a:pt x="16240" y="91516"/>
                    </a:cubicBezTo>
                    <a:lnTo>
                      <a:pt x="61563" y="98649"/>
                    </a:lnTo>
                    <a:cubicBezTo>
                      <a:pt x="65911" y="99351"/>
                      <a:pt x="70368" y="98525"/>
                      <a:pt x="74176" y="96312"/>
                    </a:cubicBezTo>
                    <a:cubicBezTo>
                      <a:pt x="76139" y="95162"/>
                      <a:pt x="76797" y="92637"/>
                      <a:pt x="75646" y="90674"/>
                    </a:cubicBezTo>
                    <a:cubicBezTo>
                      <a:pt x="74506" y="88729"/>
                      <a:pt x="72015" y="88062"/>
                      <a:pt x="70055" y="89176"/>
                    </a:cubicBezTo>
                    <a:cubicBezTo>
                      <a:pt x="67882" y="90443"/>
                      <a:pt x="65336" y="90915"/>
                      <a:pt x="62853" y="90511"/>
                    </a:cubicBezTo>
                    <a:lnTo>
                      <a:pt x="17530" y="83379"/>
                    </a:lnTo>
                    <a:cubicBezTo>
                      <a:pt x="11536" y="82434"/>
                      <a:pt x="7442" y="76810"/>
                      <a:pt x="8387" y="70816"/>
                    </a:cubicBezTo>
                    <a:cubicBezTo>
                      <a:pt x="9331" y="64822"/>
                      <a:pt x="14956" y="60728"/>
                      <a:pt x="20949" y="61673"/>
                    </a:cubicBezTo>
                    <a:lnTo>
                      <a:pt x="57492" y="67421"/>
                    </a:lnTo>
                    <a:lnTo>
                      <a:pt x="73150" y="26745"/>
                    </a:lnTo>
                    <a:lnTo>
                      <a:pt x="73479" y="25966"/>
                    </a:lnTo>
                    <a:cubicBezTo>
                      <a:pt x="79281" y="12711"/>
                      <a:pt x="93257" y="8249"/>
                      <a:pt x="128778" y="8249"/>
                    </a:cubicBezTo>
                    <a:cubicBezTo>
                      <a:pt x="164299" y="8249"/>
                      <a:pt x="178275" y="12719"/>
                      <a:pt x="184060" y="25933"/>
                    </a:cubicBezTo>
                    <a:lnTo>
                      <a:pt x="200051" y="67429"/>
                    </a:lnTo>
                    <a:lnTo>
                      <a:pt x="236594" y="61681"/>
                    </a:lnTo>
                    <a:cubicBezTo>
                      <a:pt x="242571" y="60628"/>
                      <a:pt x="248270" y="64619"/>
                      <a:pt x="249323" y="70596"/>
                    </a:cubicBezTo>
                    <a:cubicBezTo>
                      <a:pt x="250376" y="76573"/>
                      <a:pt x="246385" y="82272"/>
                      <a:pt x="240408" y="83325"/>
                    </a:cubicBezTo>
                    <a:cubicBezTo>
                      <a:pt x="240279" y="83348"/>
                      <a:pt x="240148" y="83369"/>
                      <a:pt x="240018" y="83387"/>
                    </a:cubicBezTo>
                    <a:lnTo>
                      <a:pt x="194695" y="90519"/>
                    </a:lnTo>
                    <a:cubicBezTo>
                      <a:pt x="192204" y="90917"/>
                      <a:pt x="189653" y="90443"/>
                      <a:pt x="187472" y="89176"/>
                    </a:cubicBezTo>
                    <a:cubicBezTo>
                      <a:pt x="185494" y="88051"/>
                      <a:pt x="182978" y="88743"/>
                      <a:pt x="181853" y="90721"/>
                    </a:cubicBezTo>
                    <a:cubicBezTo>
                      <a:pt x="180739" y="92681"/>
                      <a:pt x="181407" y="95172"/>
                      <a:pt x="183352" y="96312"/>
                    </a:cubicBezTo>
                    <a:cubicBezTo>
                      <a:pt x="186272" y="97998"/>
                      <a:pt x="189584" y="98885"/>
                      <a:pt x="192956" y="98888"/>
                    </a:cubicBezTo>
                    <a:cubicBezTo>
                      <a:pt x="193961" y="98888"/>
                      <a:pt x="194964" y="98808"/>
                      <a:pt x="195956" y="98649"/>
                    </a:cubicBezTo>
                    <a:lnTo>
                      <a:pt x="241279" y="91516"/>
                    </a:lnTo>
                    <a:cubicBezTo>
                      <a:pt x="251767" y="89864"/>
                      <a:pt x="258930" y="80023"/>
                      <a:pt x="257278" y="69534"/>
                    </a:cubicBezTo>
                    <a:close/>
                  </a:path>
                </a:pathLst>
              </a:custGeom>
              <a:grpFill/>
              <a:ln w="40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66970AD9-05EF-4C85-8612-4D7F50E91E91}"/>
                  </a:ext>
                </a:extLst>
              </p:cNvPr>
              <p:cNvSpPr/>
              <p:nvPr/>
            </p:nvSpPr>
            <p:spPr>
              <a:xfrm>
                <a:off x="6385489" y="4901813"/>
                <a:ext cx="82406" cy="251339"/>
              </a:xfrm>
              <a:custGeom>
                <a:avLst/>
                <a:gdLst>
                  <a:gd name="connsiteX0" fmla="*/ 78286 w 82406"/>
                  <a:gd name="connsiteY0" fmla="*/ 0 h 251339"/>
                  <a:gd name="connsiteX1" fmla="*/ 74166 w 82406"/>
                  <a:gd name="connsiteY1" fmla="*/ 4120 h 251339"/>
                  <a:gd name="connsiteX2" fmla="*/ 74166 w 82406"/>
                  <a:gd name="connsiteY2" fmla="*/ 243098 h 251339"/>
                  <a:gd name="connsiteX3" fmla="*/ 45323 w 82406"/>
                  <a:gd name="connsiteY3" fmla="*/ 243098 h 251339"/>
                  <a:gd name="connsiteX4" fmla="*/ 45323 w 82406"/>
                  <a:gd name="connsiteY4" fmla="*/ 103008 h 251339"/>
                  <a:gd name="connsiteX5" fmla="*/ 37083 w 82406"/>
                  <a:gd name="connsiteY5" fmla="*/ 103008 h 251339"/>
                  <a:gd name="connsiteX6" fmla="*/ 37083 w 82406"/>
                  <a:gd name="connsiteY6" fmla="*/ 243098 h 251339"/>
                  <a:gd name="connsiteX7" fmla="*/ 8241 w 82406"/>
                  <a:gd name="connsiteY7" fmla="*/ 243098 h 251339"/>
                  <a:gd name="connsiteX8" fmla="*/ 8241 w 82406"/>
                  <a:gd name="connsiteY8" fmla="*/ 4120 h 251339"/>
                  <a:gd name="connsiteX9" fmla="*/ 4120 w 82406"/>
                  <a:gd name="connsiteY9" fmla="*/ 0 h 251339"/>
                  <a:gd name="connsiteX10" fmla="*/ 0 w 82406"/>
                  <a:gd name="connsiteY10" fmla="*/ 4120 h 251339"/>
                  <a:gd name="connsiteX11" fmla="*/ 0 w 82406"/>
                  <a:gd name="connsiteY11" fmla="*/ 251339 h 251339"/>
                  <a:gd name="connsiteX12" fmla="*/ 82406 w 82406"/>
                  <a:gd name="connsiteY12" fmla="*/ 251339 h 251339"/>
                  <a:gd name="connsiteX13" fmla="*/ 82406 w 82406"/>
                  <a:gd name="connsiteY13" fmla="*/ 4120 h 251339"/>
                  <a:gd name="connsiteX14" fmla="*/ 78286 w 82406"/>
                  <a:gd name="connsiteY14" fmla="*/ 0 h 25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406" h="251339">
                    <a:moveTo>
                      <a:pt x="78286" y="0"/>
                    </a:moveTo>
                    <a:cubicBezTo>
                      <a:pt x="76010" y="0"/>
                      <a:pt x="74166" y="1845"/>
                      <a:pt x="74166" y="4120"/>
                    </a:cubicBezTo>
                    <a:lnTo>
                      <a:pt x="74166" y="243098"/>
                    </a:lnTo>
                    <a:lnTo>
                      <a:pt x="45323" y="243098"/>
                    </a:lnTo>
                    <a:lnTo>
                      <a:pt x="45323" y="103008"/>
                    </a:lnTo>
                    <a:lnTo>
                      <a:pt x="37083" y="103008"/>
                    </a:lnTo>
                    <a:lnTo>
                      <a:pt x="37083" y="243098"/>
                    </a:lnTo>
                    <a:lnTo>
                      <a:pt x="8241" y="243098"/>
                    </a:lnTo>
                    <a:lnTo>
                      <a:pt x="8241" y="4120"/>
                    </a:lnTo>
                    <a:cubicBezTo>
                      <a:pt x="8241" y="1845"/>
                      <a:pt x="6396" y="0"/>
                      <a:pt x="4120" y="0"/>
                    </a:cubicBezTo>
                    <a:cubicBezTo>
                      <a:pt x="1845" y="0"/>
                      <a:pt x="0" y="1845"/>
                      <a:pt x="0" y="4120"/>
                    </a:cubicBezTo>
                    <a:lnTo>
                      <a:pt x="0" y="251339"/>
                    </a:lnTo>
                    <a:lnTo>
                      <a:pt x="82406" y="251339"/>
                    </a:lnTo>
                    <a:lnTo>
                      <a:pt x="82406" y="4120"/>
                    </a:lnTo>
                    <a:cubicBezTo>
                      <a:pt x="82406" y="1845"/>
                      <a:pt x="80562" y="0"/>
                      <a:pt x="78286" y="0"/>
                    </a:cubicBezTo>
                    <a:close/>
                  </a:path>
                </a:pathLst>
              </a:custGeom>
              <a:grpFill/>
              <a:ln w="40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Next Steps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56494-3110-47E8-A062-BAABBD1B341A}"/>
              </a:ext>
            </a:extLst>
          </p:cNvPr>
          <p:cNvSpPr txBox="1"/>
          <p:nvPr/>
        </p:nvSpPr>
        <p:spPr>
          <a:xfrm>
            <a:off x="1173125" y="2904012"/>
            <a:ext cx="67977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Abadi" panose="020B0604020104020204" pitchFamily="34" charset="0"/>
              </a:rPr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badi Extra Light" panose="020B0204020104020204" pitchFamily="34" charset="0"/>
              </a:rPr>
              <a:t>The next steps for this project would be to create a </a:t>
            </a:r>
            <a:r>
              <a:rPr lang="en-CA" dirty="0" err="1">
                <a:latin typeface="Abadi Extra Light" panose="020B0204020104020204" pitchFamily="34" charset="0"/>
              </a:rPr>
              <a:t>Streamlit</a:t>
            </a:r>
            <a:r>
              <a:rPr lang="en-CA" dirty="0">
                <a:latin typeface="Abadi Extra Light" panose="020B0204020104020204" pitchFamily="34" charset="0"/>
              </a:rPr>
              <a:t> app to be able to access the article’s and for a more user friendly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Abadi Extra Light" panose="020B0204020104020204" pitchFamily="34" charset="0"/>
              </a:rPr>
              <a:t>Improving the Sentiment model using Google Natural Language Processing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A30D3-6113-48B3-8B7B-1972243FB939}"/>
              </a:ext>
            </a:extLst>
          </p:cNvPr>
          <p:cNvSpPr txBox="1"/>
          <p:nvPr/>
        </p:nvSpPr>
        <p:spPr>
          <a:xfrm>
            <a:off x="1173124" y="1622309"/>
            <a:ext cx="6595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Abadi" panose="020B0604020104020204" pitchFamily="34" charset="0"/>
              </a:rPr>
              <a:t>Conclusion:</a:t>
            </a:r>
          </a:p>
          <a:p>
            <a:r>
              <a:rPr lang="en-CA" dirty="0">
                <a:latin typeface="Abadi Extra Light" panose="020B0204020104020204" pitchFamily="34" charset="0"/>
              </a:rPr>
              <a:t>In conclusion the project was successful and I was able to make use of the real-time news  sentiment analysis and although the model does work fairly well, I am looking forward to improving the sentiment analysis results.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1078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Abadi" panose="020B0604020104020204" pitchFamily="34" charset="0"/>
              </a:rPr>
              <a:t>Table of Contents</a:t>
            </a:r>
            <a:endParaRPr sz="3200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AC61F-F90A-47C7-85DF-59C6EBF3CE7E}"/>
              </a:ext>
            </a:extLst>
          </p:cNvPr>
          <p:cNvSpPr txBox="1"/>
          <p:nvPr/>
        </p:nvSpPr>
        <p:spPr>
          <a:xfrm>
            <a:off x="2110563" y="1573618"/>
            <a:ext cx="4922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badi" panose="020B0604020104020204" pitchFamily="34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badi" panose="020B0604020104020204" pitchFamily="34" charset="0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badi" panose="020B0604020104020204" pitchFamily="34" charset="0"/>
              </a:rPr>
              <a:t>What Is Sentiment Analysis?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badi" panose="020B060402010402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badi" panose="020B0604020104020204" pitchFamily="34" charset="0"/>
              </a:rPr>
              <a:t>Data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badi" panose="020B0604020104020204" pitchFamily="34" charset="0"/>
              </a:rPr>
              <a:t>Sentiment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badi" panose="020B0604020104020204" pitchFamily="34" charset="0"/>
              </a:rPr>
              <a:t>Real-Time Sentiment Analysis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Abadi" panose="020B0604020104020204" pitchFamily="34" charset="0"/>
              </a:rPr>
              <a:t>Conclusion &amp; 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741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latin typeface="Abadi" panose="020B0604020104020204" pitchFamily="34" charset="0"/>
              </a:rPr>
              <a:t>Objective</a:t>
            </a:r>
            <a:endParaRPr sz="3200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241D4-8DC8-4AD7-8404-1097749B5C93}"/>
              </a:ext>
            </a:extLst>
          </p:cNvPr>
          <p:cNvSpPr txBox="1"/>
          <p:nvPr/>
        </p:nvSpPr>
        <p:spPr>
          <a:xfrm>
            <a:off x="1537335" y="1630680"/>
            <a:ext cx="6069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Abadi Extra Light" panose="020B0204020104020204" pitchFamily="34" charset="0"/>
              </a:rPr>
              <a:t>With all the negativity in news headlines recently, it can be a real strain on mental health when you are constantly bombarded with negative news articles and headlines. This project was intended to assist, when you just need a break from negative news articles and want to filter news by positive, neutral or negative sentiment. This was the problem I wanted to create a solution for and by developing a pipeline that performs real-time sentiment analysis on news articles and allows for the user to filter results based on positive or negative sentiment of each article.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932E79-D833-45B3-82A8-CD3EE4D9BFC3}"/>
              </a:ext>
            </a:extLst>
          </p:cNvPr>
          <p:cNvSpPr txBox="1"/>
          <p:nvPr/>
        </p:nvSpPr>
        <p:spPr>
          <a:xfrm>
            <a:off x="3718557" y="370295"/>
            <a:ext cx="170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Abadi" panose="020B0604020104020204" pitchFamily="34" charset="0"/>
                <a:cs typeface="Aharoni" panose="02010803020104030203" pitchFamily="2" charset="-79"/>
              </a:rPr>
              <a:t>Tools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0A0F949-A967-4A3E-9395-4F0685C4D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732" y="1314523"/>
            <a:ext cx="2716530" cy="638683"/>
          </a:xfrm>
          <a:prstGeom prst="rect">
            <a:avLst/>
          </a:prstGeom>
        </p:spPr>
      </p:pic>
      <p:pic>
        <p:nvPicPr>
          <p:cNvPr id="10" name="Picture 9" descr="A picture containing text, clipart, gear&#10;&#10;Description automatically generated">
            <a:extLst>
              <a:ext uri="{FF2B5EF4-FFF2-40B4-BE49-F238E27FC236}">
                <a16:creationId xmlns:a16="http://schemas.microsoft.com/office/drawing/2014/main" id="{4A7E0626-E401-46DD-AC4C-FCCE9EDD8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552" y="2379345"/>
            <a:ext cx="2496891" cy="38481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B945CA1-AE3B-4493-92D7-554392874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363" y="2950334"/>
            <a:ext cx="2773271" cy="1176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838542" y="1661536"/>
            <a:ext cx="4354474" cy="348196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B0882D-8049-4940-9531-854F2070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47464">
            <a:off x="5793900" y="431112"/>
            <a:ext cx="3259771" cy="2465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392A812-C1F2-4472-8649-098D4368EAB4}"/>
              </a:ext>
            </a:extLst>
          </p:cNvPr>
          <p:cNvSpPr txBox="1"/>
          <p:nvPr/>
        </p:nvSpPr>
        <p:spPr>
          <a:xfrm>
            <a:off x="365555" y="1728011"/>
            <a:ext cx="4718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Abadi Extra Light" panose="020B0204020104020204" pitchFamily="34" charset="0"/>
                <a:cs typeface="Aldhabi" panose="020B0604020202020204" pitchFamily="2" charset="-78"/>
              </a:rPr>
              <a:t>“Sentiment Analysis is a computational process to determine the overall sentiment of a piece of text. This sentiment is usually categorized into 3 main output’s, Positive, Neutral and Negative. This process can help determine the “mood” of the text and this can be extremely useful in a variety of use cases.”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457EDC-457E-4897-9E53-935413229847}"/>
              </a:ext>
            </a:extLst>
          </p:cNvPr>
          <p:cNvSpPr txBox="1"/>
          <p:nvPr/>
        </p:nvSpPr>
        <p:spPr>
          <a:xfrm>
            <a:off x="457200" y="281940"/>
            <a:ext cx="515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Abadi" panose="020B0604020104020204" pitchFamily="34" charset="0"/>
              </a:rPr>
              <a:t>What is Sentiment Analysis?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F1ECF9-E498-4F6D-BFC8-DDA8C9316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59" y="1344998"/>
            <a:ext cx="2580763" cy="2815051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6E324E9-E4BC-4A3D-8C80-B2F875CB6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159" y="785337"/>
            <a:ext cx="2580764" cy="606763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9248015-F9E4-4FFE-BC08-BA764126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93802"/>
              </p:ext>
            </p:extLst>
          </p:nvPr>
        </p:nvGraphicFramePr>
        <p:xfrm>
          <a:off x="182880" y="4274230"/>
          <a:ext cx="8823961" cy="799960"/>
        </p:xfrm>
        <a:graphic>
          <a:graphicData uri="http://schemas.openxmlformats.org/drawingml/2006/table">
            <a:tbl>
              <a:tblPr/>
              <a:tblGrid>
                <a:gridCol w="2354580">
                  <a:extLst>
                    <a:ext uri="{9D8B030D-6E8A-4147-A177-3AD203B41FA5}">
                      <a16:colId xmlns:a16="http://schemas.microsoft.com/office/drawing/2014/main" val="34435536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2896027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4411866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40687656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8874676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54791125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0313031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67177485"/>
                    </a:ext>
                  </a:extLst>
                </a:gridCol>
                <a:gridCol w="457464">
                  <a:extLst>
                    <a:ext uri="{9D8B030D-6E8A-4147-A177-3AD203B41FA5}">
                      <a16:colId xmlns:a16="http://schemas.microsoft.com/office/drawing/2014/main" val="3647825613"/>
                    </a:ext>
                  </a:extLst>
                </a:gridCol>
                <a:gridCol w="250012">
                  <a:extLst>
                    <a:ext uri="{9D8B030D-6E8A-4147-A177-3AD203B41FA5}">
                      <a16:colId xmlns:a16="http://schemas.microsoft.com/office/drawing/2014/main" val="322563552"/>
                    </a:ext>
                  </a:extLst>
                </a:gridCol>
                <a:gridCol w="1500073">
                  <a:extLst>
                    <a:ext uri="{9D8B030D-6E8A-4147-A177-3AD203B41FA5}">
                      <a16:colId xmlns:a16="http://schemas.microsoft.com/office/drawing/2014/main" val="904784527"/>
                    </a:ext>
                  </a:extLst>
                </a:gridCol>
                <a:gridCol w="519826">
                  <a:extLst>
                    <a:ext uri="{9D8B030D-6E8A-4147-A177-3AD203B41FA5}">
                      <a16:colId xmlns:a16="http://schemas.microsoft.com/office/drawing/2014/main" val="1516867809"/>
                    </a:ext>
                  </a:extLst>
                </a:gridCol>
                <a:gridCol w="678766">
                  <a:extLst>
                    <a:ext uri="{9D8B030D-6E8A-4147-A177-3AD203B41FA5}">
                      <a16:colId xmlns:a16="http://schemas.microsoft.com/office/drawing/2014/main" val="3092945176"/>
                    </a:ext>
                  </a:extLst>
                </a:gridCol>
              </a:tblGrid>
              <a:tr h="7765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Tiger Woods Announces He Had Fifth Back Operation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800" dirty="0">
                          <a:effectLst/>
                          <a:latin typeface="inherit"/>
                        </a:rPr>
                        <a:t>Sports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800">
                          <a:effectLst/>
                          <a:latin typeface="inherit"/>
                        </a:rPr>
                        <a:t>19tiger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800">
                          <a:effectLst/>
                          <a:latin typeface="inherit"/>
                        </a:rPr>
                        <a:t>BY ELENA BERGERON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800">
                          <a:effectLst/>
                          <a:latin typeface="inherit"/>
                        </a:rPr>
                        <a:t>Article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800" dirty="0">
                          <a:effectLst/>
                          <a:latin typeface="inherit"/>
                        </a:rPr>
                        <a:t>News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800">
                          <a:effectLst/>
                          <a:latin typeface="inherit"/>
                        </a:rPr>
                        <a:t>['Golf']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800" dirty="0">
                          <a:effectLst/>
                          <a:latin typeface="inherit"/>
                        </a:rPr>
                        <a:t>['PGA Tour Inc']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800" dirty="0">
                          <a:effectLst/>
                          <a:latin typeface="inherit"/>
                        </a:rPr>
                        <a:t>['Woods, Tiger']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800" i="1">
                          <a:effectLst/>
                          <a:latin typeface="inherit"/>
                        </a:rPr>
                        <a:t>null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>
                          <a:effectLst/>
                          <a:latin typeface="inherit"/>
                        </a:rPr>
                        <a:t>Woods, 45, has had five operations on his spine in the past seven years. He expects to miss the first two months of the PGA Tour.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800">
                          <a:effectLst/>
                          <a:latin typeface="inherit"/>
                        </a:rPr>
                        <a:t>2021-01-19 22:15:24 UTC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800" dirty="0">
                          <a:effectLst/>
                          <a:latin typeface="inherit"/>
                        </a:rPr>
                        <a:t>https://www.nytimes.com/2021/01/19/sports/golf/tiger-woods-back-surgery.html</a:t>
                      </a:r>
                    </a:p>
                  </a:txBody>
                  <a:tcPr marL="34220" marR="34220" marT="34220" marB="34220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68480"/>
                  </a:ext>
                </a:extLst>
              </a:tr>
            </a:tbl>
          </a:graphicData>
        </a:graphic>
      </p:graphicFrame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3C224C1F-BA19-4B7A-8ADA-8330F971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578" y="893207"/>
            <a:ext cx="2674620" cy="3937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1B05C2-394E-4C7C-B648-445B2D82F4C1}"/>
              </a:ext>
            </a:extLst>
          </p:cNvPr>
          <p:cNvSpPr txBox="1"/>
          <p:nvPr/>
        </p:nvSpPr>
        <p:spPr>
          <a:xfrm>
            <a:off x="849097" y="3856529"/>
            <a:ext cx="2266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latin typeface="Abadi" panose="020B0604020104020204" pitchFamily="34" charset="0"/>
              </a:rPr>
              <a:t>*Data is returned as a Json object</a:t>
            </a:r>
          </a:p>
        </p:txBody>
      </p:sp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8693B0FD-0D7A-4585-98E4-E96C67198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97" y="1570654"/>
            <a:ext cx="3965517" cy="19665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Infrastructure</a:t>
            </a:r>
            <a:endParaRPr dirty="0"/>
          </a:p>
        </p:txBody>
      </p:sp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E03675EF-B99E-4CB9-BD12-09A0636F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782" y="1114350"/>
            <a:ext cx="5316460" cy="3876184"/>
          </a:xfrm>
          <a:prstGeom prst="rect">
            <a:avLst/>
          </a:prstGeom>
        </p:spPr>
      </p:pic>
      <p:pic>
        <p:nvPicPr>
          <p:cNvPr id="32" name="Picture 31" descr="A picture containing text, clipart, gear&#10;&#10;Description automatically generated">
            <a:extLst>
              <a:ext uri="{FF2B5EF4-FFF2-40B4-BE49-F238E27FC236}">
                <a16:creationId xmlns:a16="http://schemas.microsoft.com/office/drawing/2014/main" id="{A9E90B6D-62E9-4CA6-8370-AEF024F08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90" y="1038150"/>
            <a:ext cx="2589847" cy="3991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1961FE6-4348-45AB-9722-E8FED052F4E3}"/>
              </a:ext>
            </a:extLst>
          </p:cNvPr>
          <p:cNvSpPr txBox="1"/>
          <p:nvPr/>
        </p:nvSpPr>
        <p:spPr>
          <a:xfrm>
            <a:off x="328890" y="1605736"/>
            <a:ext cx="2989892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Cloud Scheduler is used to schedule the pipeline execution via a cronjob and using HTTP App Engine to run a Cloud Function which will execute a python script hosted on a VM Compute Engine and will log the function run data. The script returns news headlines data from the real-time </a:t>
            </a:r>
            <a:r>
              <a:rPr lang="en-CA" sz="1100" dirty="0" err="1"/>
              <a:t>Timeswire</a:t>
            </a:r>
            <a:r>
              <a:rPr lang="en-CA" sz="1100" dirty="0"/>
              <a:t> API. Next the script processes the data and utilizes VADER Sentiment analysis to analyze the title and abstract columns. Creates a aggregated sentiment score for each article. Then the data is stored as a CSV file and uploaded to a GCP Cloud Storage Bucket and also the data is loaded into a </a:t>
            </a:r>
            <a:r>
              <a:rPr lang="en-CA" sz="1100" dirty="0" err="1"/>
              <a:t>BigQuery</a:t>
            </a:r>
            <a:r>
              <a:rPr lang="en-CA" sz="1100" dirty="0"/>
              <a:t> table. Finally the </a:t>
            </a:r>
            <a:r>
              <a:rPr lang="en-CA" sz="1100" dirty="0" err="1"/>
              <a:t>BigQuery</a:t>
            </a:r>
            <a:r>
              <a:rPr lang="en-CA" sz="1100" dirty="0"/>
              <a:t> table is accessed by the </a:t>
            </a:r>
            <a:r>
              <a:rPr lang="en-CA" sz="1100" dirty="0" err="1"/>
              <a:t>DataStudio</a:t>
            </a:r>
            <a:r>
              <a:rPr lang="en-CA" sz="1100" dirty="0"/>
              <a:t> dashboard and data is refreshed every few minutes, for a real-time sentiment analysis dashboard.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574C2D-A5D5-41B2-B1C9-0D52C5F3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Sentiment Results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D0C2E6CE-E4AB-4F4C-B8CF-58DAC17A0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78" y="1021080"/>
            <a:ext cx="4938521" cy="1899431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4A4A08B-BB38-4AB2-B6C6-DF13BF2B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70" y="2920510"/>
            <a:ext cx="4150422" cy="21379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360D99-01D9-4B9C-9686-78EF8E39DF85}"/>
              </a:ext>
            </a:extLst>
          </p:cNvPr>
          <p:cNvSpPr txBox="1"/>
          <p:nvPr/>
        </p:nvSpPr>
        <p:spPr>
          <a:xfrm>
            <a:off x="883920" y="3835599"/>
            <a:ext cx="2887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badi" panose="020B0604020104020204" pitchFamily="34" charset="0"/>
              </a:rPr>
              <a:t>VADER Sentiment Analysis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B4EDA-7DD0-43C1-8F11-3133289C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357" y="338328"/>
            <a:ext cx="5781285" cy="572700"/>
          </a:xfrm>
        </p:spPr>
        <p:txBody>
          <a:bodyPr/>
          <a:lstStyle/>
          <a:p>
            <a:r>
              <a:rPr lang="en-CA" sz="3200" dirty="0">
                <a:latin typeface="Abadi" panose="020B0604020104020204" pitchFamily="34" charset="0"/>
              </a:rPr>
              <a:t>Real-Time Sentiment Dashboard</a:t>
            </a:r>
          </a:p>
        </p:txBody>
      </p:sp>
      <p:pic>
        <p:nvPicPr>
          <p:cNvPr id="7" name="Picture 6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5140DAC6-3811-4908-A2CF-1E651861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85" y="1022685"/>
            <a:ext cx="5331630" cy="4004309"/>
          </a:xfrm>
          <a:prstGeom prst="rect">
            <a:avLst/>
          </a:prstGeom>
        </p:spPr>
      </p:pic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A323FE54-7D0A-43B6-A274-37F5A1A76DF1}"/>
              </a:ext>
            </a:extLst>
          </p:cNvPr>
          <p:cNvSpPr txBox="1"/>
          <p:nvPr/>
        </p:nvSpPr>
        <p:spPr>
          <a:xfrm>
            <a:off x="822251" y="4004646"/>
            <a:ext cx="1083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Abadi" panose="020B0604020104020204" pitchFamily="34" charset="0"/>
              </a:rPr>
              <a:t>*Click Here For Live Dashboard*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Barlow Semi Condensed</vt:lpstr>
      <vt:lpstr>Barlow Semi Condensed Medium</vt:lpstr>
      <vt:lpstr>Fjalla One</vt:lpstr>
      <vt:lpstr>HYHeadLine-Medium</vt:lpstr>
      <vt:lpstr>inherit</vt:lpstr>
      <vt:lpstr>Roboto Condensed Light</vt:lpstr>
      <vt:lpstr>Abadi</vt:lpstr>
      <vt:lpstr>Abadi Extra Light</vt:lpstr>
      <vt:lpstr>Arial</vt:lpstr>
      <vt:lpstr>Technology Consulting by Slidesgo</vt:lpstr>
      <vt:lpstr>Real-Time News Sentiment Analysis Pipeline</vt:lpstr>
      <vt:lpstr>Table of Contents</vt:lpstr>
      <vt:lpstr>Objective</vt:lpstr>
      <vt:lpstr>PowerPoint Presentation</vt:lpstr>
      <vt:lpstr>PowerPoint Presentation</vt:lpstr>
      <vt:lpstr>Data</vt:lpstr>
      <vt:lpstr>Data Infrastructure</vt:lpstr>
      <vt:lpstr>Sentiment Results</vt:lpstr>
      <vt:lpstr>Real-Time Sentiment Dashboard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manny brar</dc:creator>
  <cp:lastModifiedBy>manny brar</cp:lastModifiedBy>
  <cp:revision>33</cp:revision>
  <dcterms:modified xsi:type="dcterms:W3CDTF">2021-01-20T02:51:56Z</dcterms:modified>
</cp:coreProperties>
</file>