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24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2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9FB027-8C63-4B81-ACC4-53CAC517FA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8D65877-7E82-49DA-B46D-8DC886F515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B89C34F-AC6A-4B28-B212-A8704AD7D9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24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2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264C42B-6BAA-451E-A9FC-0C5F1AC2CC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24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2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70C7F37F-811A-48E0-ABC4-BE21312DDD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937384-113D-48D9-AC7A-553D4336CF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99CA58-7A37-4485-9AE1-B901FE0DA3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24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2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E4F719-9DC9-4522-A961-0F3F7D7A46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D3EBC9F-F33D-4C8D-BB9A-865D0D19A9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24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288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6760" y="1796040"/>
            <a:ext cx="414288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395B420-47A2-41E1-A33D-A671B0E7C9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1A1FF65-861E-40CA-AF8D-44AEE1E87B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24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882F41E-AD7B-4490-B703-C2920EF22F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6555405-EDDB-4E0B-9E0F-A391C15BBF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24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10C16AC-3F76-44C8-9DF6-5322885EA69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453C95A-097A-4278-9545-E4184579F5A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A5F534C-CEDD-44E5-9893-E14099E66C7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"/>
          <p:cNvGrpSpPr/>
          <p:nvPr/>
        </p:nvGrpSpPr>
        <p:grpSpPr>
          <a:xfrm>
            <a:off x="0" y="0"/>
            <a:ext cx="9144000" cy="4976280"/>
            <a:chOff x="0" y="0"/>
            <a:chExt cx="9144000" cy="4976280"/>
          </a:xfrm>
        </p:grpSpPr>
        <p:sp>
          <p:nvSpPr>
            <p:cNvPr id="49" name=""/>
            <p:cNvSpPr/>
            <p:nvPr/>
          </p:nvSpPr>
          <p:spPr>
            <a:xfrm>
              <a:off x="0" y="0"/>
              <a:ext cx="9144000" cy="49762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0" y="0"/>
              <a:ext cx="9144000" cy="49762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0" y="1548360"/>
              <a:ext cx="1409400" cy="77364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829440" y="2322720"/>
              <a:ext cx="1160640" cy="221112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1990800" y="663480"/>
              <a:ext cx="1160640" cy="221148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4" name=""/>
            <p:cNvSpPr/>
            <p:nvPr/>
          </p:nvSpPr>
          <p:spPr>
            <a:xfrm>
              <a:off x="3152160" y="1437840"/>
              <a:ext cx="330840" cy="4417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3815640" y="0"/>
              <a:ext cx="1326600" cy="11052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4230360" y="1105920"/>
              <a:ext cx="911880" cy="5522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3152160" y="2101320"/>
              <a:ext cx="2819520" cy="12160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3732840" y="3318120"/>
              <a:ext cx="1326240" cy="12157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9" name=""/>
            <p:cNvSpPr/>
            <p:nvPr/>
          </p:nvSpPr>
          <p:spPr>
            <a:xfrm>
              <a:off x="5972400" y="1769760"/>
              <a:ext cx="1409400" cy="5522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0" name=""/>
            <p:cNvSpPr/>
            <p:nvPr/>
          </p:nvSpPr>
          <p:spPr>
            <a:xfrm>
              <a:off x="6635880" y="2322720"/>
              <a:ext cx="1326600" cy="199008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1" name=""/>
            <p:cNvSpPr/>
            <p:nvPr/>
          </p:nvSpPr>
          <p:spPr>
            <a:xfrm>
              <a:off x="2488320" y="2875680"/>
              <a:ext cx="497160" cy="9946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7797240" y="0"/>
              <a:ext cx="1346760" cy="1769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6138360" y="0"/>
              <a:ext cx="248040" cy="121572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1410120" y="0"/>
              <a:ext cx="165240" cy="11052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0" y="3649680"/>
              <a:ext cx="331200" cy="1326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6" name=""/>
            <p:cNvSpPr/>
            <p:nvPr/>
          </p:nvSpPr>
          <p:spPr>
            <a:xfrm>
              <a:off x="8709840" y="3096720"/>
              <a:ext cx="330840" cy="187956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7963200" y="2211840"/>
              <a:ext cx="330840" cy="4417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24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ftr" idx="34"/>
          </p:nvPr>
        </p:nvSpPr>
        <p:spPr>
          <a:xfrm>
            <a:off x="3123000" y="6248160"/>
            <a:ext cx="2897640" cy="4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35"/>
          </p:nvPr>
        </p:nvSpPr>
        <p:spPr>
          <a:xfrm>
            <a:off x="6555960" y="6248160"/>
            <a:ext cx="2129400" cy="4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44C4EF-EE2D-437A-B39F-F5484A7CB4C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6"/>
          </p:nvPr>
        </p:nvSpPr>
        <p:spPr>
          <a:xfrm>
            <a:off x="424440" y="6248160"/>
            <a:ext cx="2129400" cy="4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360" y="6531120"/>
            <a:ext cx="9143280" cy="325800"/>
          </a:xfrm>
          <a:prstGeom prst="rect">
            <a:avLst/>
          </a:prstGeom>
          <a:solidFill>
            <a:srgbClr val="2c3e5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>
            <a:off x="360" y="0"/>
            <a:ext cx="9143280" cy="1469160"/>
          </a:xfrm>
          <a:prstGeom prst="rect">
            <a:avLst/>
          </a:prstGeom>
          <a:solidFill>
            <a:srgbClr val="2c3e5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8449920" y="6258960"/>
            <a:ext cx="407520" cy="543600"/>
          </a:xfrm>
          <a:prstGeom prst="ellipse">
            <a:avLst/>
          </a:prstGeom>
          <a:solidFill>
            <a:srgbClr val="1abc9c"/>
          </a:solidFill>
          <a:ln w="0">
            <a:solidFill>
              <a:srgbClr val="1abc9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24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2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 idx="37"/>
          </p:nvPr>
        </p:nvSpPr>
        <p:spPr>
          <a:xfrm>
            <a:off x="3102120" y="6531120"/>
            <a:ext cx="2938320" cy="3258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38"/>
          </p:nvPr>
        </p:nvSpPr>
        <p:spPr>
          <a:xfrm>
            <a:off x="8327520" y="6258960"/>
            <a:ext cx="652320" cy="5436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1A24368-CDF3-4A33-8B85-F2799C7717D7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dt" idx="39"/>
          </p:nvPr>
        </p:nvSpPr>
        <p:spPr>
          <a:xfrm>
            <a:off x="326520" y="6531120"/>
            <a:ext cx="2611800" cy="3258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4B86D74-C5D0-4E17-ACB7-72301247580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8714695-4FD4-4734-9B2C-5DA2A53366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24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24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FBD14C4-92C4-45C6-8DA3-D98CA49E0C6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11325AE-6D78-4745-8DB7-8C2296030C1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24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288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288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0B98B3F-D1ED-43AF-BCCF-26505407ECF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4729C8D-5F56-44CC-875D-994EFB99E81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24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7896876-1AFA-45C8-8D1D-3F3CFC78749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05A5641-CAEF-4C00-B65B-276D1CA9694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14400" y="3102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EduHub MongoDB Project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371600" y="4877280"/>
            <a:ext cx="6399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Performance Analysis Report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This presentation covers the performance analysis of MongoDB queries implemented in the EduHub project.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Why performance analysis matters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Approach and methodology used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Indexes Implemented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User email lookup (unique index on email)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Course search by title and category (compound text index)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Assignments query by due date (index on dueDate)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Enrollment query by student and course (compound index)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Performance 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Query Performance Gains: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User email lookup: 120ms → 2ms (60x faster)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Course search by title: 300ms → 8ms (37x faster)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Assignments due queries: 150ms → 4ms (38x faster)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Enrollment lookups: 180ms → 6ms (30x faster)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Challenges &amp; Solutions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Duplicate emails prevented unique index creation → Cleaned duplicates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Regex queries were inefficient → Replaced with text index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Large query responses → Applied projections to limit fields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Indexes improved performance by 30x–60x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Queries optimized for real-time user experience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Future work: implement sharding for horizontal scaling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Conclusion &amp; Next Steps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2025-10-05T14:10:51Z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