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70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5799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9859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174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2580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282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7182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2572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4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3153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876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602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20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448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5558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41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844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B1D90-756B-4C9A-A28C-7B15753B3C42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2271887-3D76-49C6-8767-6D57F7F154C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6135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10757-12CE-C632-54E6-02E2BFCB4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485" y="430886"/>
            <a:ext cx="7439025" cy="1278466"/>
          </a:xfrm>
        </p:spPr>
        <p:txBody>
          <a:bodyPr/>
          <a:lstStyle/>
          <a:p>
            <a:pPr algn="ctr"/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Ferretería Manny Manitas S.L. </a:t>
            </a:r>
            <a:br>
              <a:rPr lang="es-ES" dirty="0">
                <a:solidFill>
                  <a:schemeClr val="bg2">
                    <a:lumMod val="10000"/>
                  </a:schemeClr>
                </a:solidFill>
              </a:rPr>
            </a:br>
            <a:br>
              <a:rPr lang="es-E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“El Cash </a:t>
            </a:r>
            <a:r>
              <a:rPr lang="es-ES" dirty="0" err="1">
                <a:solidFill>
                  <a:schemeClr val="bg2">
                    <a:lumMod val="10000"/>
                  </a:schemeClr>
                </a:solidFill>
              </a:rPr>
              <a:t>Converter</a:t>
            </a:r>
            <a:r>
              <a:rPr lang="es-ES" dirty="0">
                <a:solidFill>
                  <a:schemeClr val="bg2">
                    <a:lumMod val="10000"/>
                  </a:schemeClr>
                </a:solidFill>
              </a:rPr>
              <a:t> de las herramientas”</a:t>
            </a:r>
          </a:p>
        </p:txBody>
      </p:sp>
      <p:pic>
        <p:nvPicPr>
          <p:cNvPr id="6" name="Marcador de contenido 5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70F6D6A3-45F7-886C-65E5-FF114153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85" y="2445210"/>
            <a:ext cx="3005216" cy="2950326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57654AD-A817-59D8-7EF6-2495A02C9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24450" y="2445211"/>
            <a:ext cx="4103237" cy="2883728"/>
          </a:xfrm>
        </p:spPr>
        <p:txBody>
          <a:bodyPr>
            <a:normAutofit lnSpcReduction="10000"/>
          </a:bodyPr>
          <a:lstStyle/>
          <a:p>
            <a:endParaRPr lang="es-ES" dirty="0"/>
          </a:p>
          <a:p>
            <a:r>
              <a:rPr lang="es-ES" dirty="0"/>
              <a:t>Integrantes del grupo: </a:t>
            </a:r>
          </a:p>
          <a:p>
            <a:r>
              <a:rPr lang="es-ES" dirty="0"/>
              <a:t>          - Cesar Portero </a:t>
            </a:r>
          </a:p>
          <a:p>
            <a:r>
              <a:rPr lang="es-ES" dirty="0"/>
              <a:t>          - Izan de </a:t>
            </a:r>
            <a:r>
              <a:rPr lang="es-ES" dirty="0" err="1"/>
              <a:t>Geer</a:t>
            </a:r>
            <a:endParaRPr lang="es-ES" dirty="0"/>
          </a:p>
          <a:p>
            <a:r>
              <a:rPr lang="es-ES" dirty="0"/>
              <a:t>          - David Alonso </a:t>
            </a:r>
          </a:p>
          <a:p>
            <a:r>
              <a:rPr lang="es-ES" dirty="0"/>
              <a:t>          - Alejandro Pérez  </a:t>
            </a:r>
          </a:p>
          <a:p>
            <a:endParaRPr lang="es-ES" dirty="0"/>
          </a:p>
          <a:p>
            <a:r>
              <a:rPr lang="es-ES" dirty="0"/>
              <a:t>Inicio del trabajo: 15/01/2025</a:t>
            </a:r>
          </a:p>
          <a:p>
            <a:r>
              <a:rPr lang="es-ES" dirty="0"/>
              <a:t>Final del trabajo: 10/052025</a:t>
            </a:r>
          </a:p>
        </p:txBody>
      </p:sp>
    </p:spTree>
    <p:extLst>
      <p:ext uri="{BB962C8B-B14F-4D97-AF65-F5344CB8AC3E}">
        <p14:creationId xmlns:p14="http://schemas.microsoft.com/office/powerpoint/2010/main" val="276148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3B3CF-C16D-AE3C-0D64-BF4999F3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764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7. Creación de tablas</a:t>
            </a:r>
          </a:p>
        </p:txBody>
      </p:sp>
      <p:pic>
        <p:nvPicPr>
          <p:cNvPr id="5" name="Marcador de contenido 4" descr="Imagen que contiene Tabla&#10;&#10;El contenido generado por IA puede ser incorrecto.">
            <a:extLst>
              <a:ext uri="{FF2B5EF4-FFF2-40B4-BE49-F238E27FC236}">
                <a16:creationId xmlns:a16="http://schemas.microsoft.com/office/drawing/2014/main" id="{ACF67758-3F64-B441-60BE-F85DC56CD8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0" y="1527243"/>
            <a:ext cx="7790062" cy="5203349"/>
          </a:xfrm>
        </p:spPr>
      </p:pic>
    </p:spTree>
    <p:extLst>
      <p:ext uri="{BB962C8B-B14F-4D97-AF65-F5344CB8AC3E}">
        <p14:creationId xmlns:p14="http://schemas.microsoft.com/office/powerpoint/2010/main" val="3022848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F2162826-C35F-6C69-CBEF-48749BEF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6" y="208491"/>
            <a:ext cx="9058274" cy="1278466"/>
          </a:xfrm>
        </p:spPr>
        <p:txBody>
          <a:bodyPr>
            <a:normAutofit/>
          </a:bodyPr>
          <a:lstStyle/>
          <a:p>
            <a:r>
              <a:rPr lang="es-ES" sz="3600" dirty="0">
                <a:solidFill>
                  <a:schemeClr val="tx1"/>
                </a:solidFill>
              </a:rPr>
              <a:t>8. Diagrama de Casos de Uso </a:t>
            </a:r>
          </a:p>
        </p:txBody>
      </p:sp>
      <p:pic>
        <p:nvPicPr>
          <p:cNvPr id="17" name="Marcador de contenido 16" descr="Diagrama&#10;&#10;El contenido generado por IA puede ser incorrecto.">
            <a:extLst>
              <a:ext uri="{FF2B5EF4-FFF2-40B4-BE49-F238E27FC236}">
                <a16:creationId xmlns:a16="http://schemas.microsoft.com/office/drawing/2014/main" id="{E664A7F4-13E3-CEF1-7359-56008A89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857" y="2352525"/>
            <a:ext cx="3391373" cy="2152950"/>
          </a:xfrm>
        </p:spPr>
      </p:pic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25E98CE9-40FF-15BE-38CF-4A3E473731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470" y="2352525"/>
            <a:ext cx="3854528" cy="2584449"/>
          </a:xfrm>
        </p:spPr>
        <p:txBody>
          <a:bodyPr/>
          <a:lstStyle/>
          <a:p>
            <a:r>
              <a:rPr lang="es-ES" dirty="0"/>
              <a:t>Cliente: </a:t>
            </a:r>
          </a:p>
          <a:p>
            <a:r>
              <a:rPr lang="es-ES" dirty="0"/>
              <a:t>	</a:t>
            </a:r>
            <a:r>
              <a:rPr lang="es-ES" sz="1600" dirty="0"/>
              <a:t>- Ver productos </a:t>
            </a:r>
          </a:p>
          <a:p>
            <a:r>
              <a:rPr lang="es-ES" sz="1600" dirty="0"/>
              <a:t>	- Usar carrito de compras.</a:t>
            </a:r>
          </a:p>
          <a:p>
            <a:r>
              <a:rPr lang="es-ES" sz="1600" dirty="0"/>
              <a:t>	- Confirmar carrito </a:t>
            </a:r>
          </a:p>
          <a:p>
            <a:r>
              <a:rPr lang="es-ES" sz="1600" dirty="0"/>
              <a:t>	- Consultar información general.  </a:t>
            </a:r>
          </a:p>
        </p:txBody>
      </p:sp>
    </p:spTree>
    <p:extLst>
      <p:ext uri="{BB962C8B-B14F-4D97-AF65-F5344CB8AC3E}">
        <p14:creationId xmlns:p14="http://schemas.microsoft.com/office/powerpoint/2010/main" val="37811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D3493C-924B-8ECF-B56D-1BD363C57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0854"/>
            <a:ext cx="8509812" cy="1278466"/>
          </a:xfrm>
        </p:spPr>
        <p:txBody>
          <a:bodyPr/>
          <a:lstStyle/>
          <a:p>
            <a:r>
              <a:rPr lang="es-ES" sz="3600" dirty="0">
                <a:solidFill>
                  <a:schemeClr val="bg2">
                    <a:lumMod val="10000"/>
                  </a:schemeClr>
                </a:solidFill>
              </a:rPr>
              <a:t>8. Diagrama de casos de uso </a:t>
            </a:r>
            <a:br>
              <a:rPr lang="es-ES" dirty="0">
                <a:solidFill>
                  <a:schemeClr val="bg2">
                    <a:lumMod val="10000"/>
                  </a:schemeClr>
                </a:solidFill>
              </a:rPr>
            </a:br>
            <a:endParaRPr lang="es-E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51B6F667-164B-E2F1-8063-7D48C4392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909" y="2182658"/>
            <a:ext cx="4287241" cy="2801323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6C59E-3F66-EC0F-A20D-23EE9FDB8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182659"/>
            <a:ext cx="4125778" cy="2946022"/>
          </a:xfrm>
        </p:spPr>
        <p:txBody>
          <a:bodyPr/>
          <a:lstStyle/>
          <a:p>
            <a:r>
              <a:rPr lang="es-ES" dirty="0"/>
              <a:t>Empleado: </a:t>
            </a:r>
          </a:p>
          <a:p>
            <a:r>
              <a:rPr lang="es-ES" dirty="0"/>
              <a:t>	</a:t>
            </a:r>
            <a:r>
              <a:rPr lang="es-ES" sz="1600" dirty="0"/>
              <a:t>- Añadir/modificar/eliminar    	 	  productos. </a:t>
            </a:r>
          </a:p>
          <a:p>
            <a:r>
              <a:rPr lang="es-ES" sz="1600" dirty="0"/>
              <a:t>	- Gestionar proveedores. </a:t>
            </a:r>
          </a:p>
          <a:p>
            <a:r>
              <a:rPr lang="es-ES" sz="1600" dirty="0"/>
              <a:t>	- Editar pedidos y datos de clientes. </a:t>
            </a:r>
          </a:p>
          <a:p>
            <a:r>
              <a:rPr lang="es-ES" sz="1600" dirty="0"/>
              <a:t>	- Acceder y modificar toda la base de 	   	  datos </a:t>
            </a:r>
          </a:p>
        </p:txBody>
      </p:sp>
    </p:spTree>
    <p:extLst>
      <p:ext uri="{BB962C8B-B14F-4D97-AF65-F5344CB8AC3E}">
        <p14:creationId xmlns:p14="http://schemas.microsoft.com/office/powerpoint/2010/main" val="4261586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A6992D2-7D77-F37C-BFCB-57B68A88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96" y="347226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9. Nominas</a:t>
            </a:r>
          </a:p>
        </p:txBody>
      </p:sp>
      <p:pic>
        <p:nvPicPr>
          <p:cNvPr id="8" name="Marcador de contenido 7" descr="Tabla&#10;&#10;El contenido generado por IA puede ser incorrecto.">
            <a:extLst>
              <a:ext uri="{FF2B5EF4-FFF2-40B4-BE49-F238E27FC236}">
                <a16:creationId xmlns:a16="http://schemas.microsoft.com/office/drawing/2014/main" id="{59F42D20-9BDD-E9A6-3185-8885D5EA3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2187" y="1176690"/>
            <a:ext cx="4933207" cy="5649448"/>
          </a:xfrm>
        </p:spPr>
      </p:pic>
    </p:spTree>
    <p:extLst>
      <p:ext uri="{BB962C8B-B14F-4D97-AF65-F5344CB8AC3E}">
        <p14:creationId xmlns:p14="http://schemas.microsoft.com/office/powerpoint/2010/main" val="263704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9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29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0" name="Isosceles Triangle 10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1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2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3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4" name="Isosceles Triangle 10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35" name="Isosceles Triangle 10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324B725-9CA2-C20C-6FC8-E33B588FC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1" r="15741"/>
          <a:stretch/>
        </p:blipFill>
        <p:spPr>
          <a:xfrm>
            <a:off x="4192621" y="-1"/>
            <a:ext cx="7999379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E8D90216-B6DB-E0A1-D692-32D540090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26492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 err="1">
                <a:solidFill>
                  <a:schemeClr val="tx1"/>
                </a:solidFill>
              </a:rPr>
              <a:t>Indice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br>
              <a:rPr lang="en-US" sz="2800" dirty="0"/>
            </a:br>
            <a:br>
              <a:rPr lang="en-US" sz="2800" dirty="0"/>
            </a:br>
            <a:endParaRPr lang="en-US" sz="2800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942F8537-F95A-9C9F-1A02-836840015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1755649"/>
            <a:ext cx="3851122" cy="42857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Introdución</a:t>
            </a:r>
            <a:r>
              <a:rPr lang="en-US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Abstract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Justificacion</a:t>
            </a:r>
            <a:r>
              <a:rPr lang="en-US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Planteamiento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del </a:t>
            </a:r>
            <a:r>
              <a:rPr lang="en-US" dirty="0" err="1"/>
              <a:t>documento</a:t>
            </a:r>
            <a:r>
              <a:rPr lang="en-US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Especificaciones</a:t>
            </a:r>
            <a:endParaRPr lang="en-US" dirty="0"/>
          </a:p>
          <a:p>
            <a:pPr marL="342900" indent="-342900">
              <a:buFont typeface="Wingdings 3" charset="2"/>
              <a:buChar char=""/>
            </a:pPr>
            <a:endParaRPr lang="en-US" dirty="0"/>
          </a:p>
        </p:txBody>
      </p:sp>
      <p:cxnSp>
        <p:nvCxnSpPr>
          <p:cNvPr id="136" name="Straight Connector 11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1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0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4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2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79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12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2" name="Isosceles Triangle 17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3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4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5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6" name="Isosceles Triangle 21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7" name="Isosceles Triangle 22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26F92BC-4953-FC9E-96B7-5BF980ED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7343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1. </a:t>
            </a:r>
            <a:r>
              <a:rPr lang="en-US" sz="3600" dirty="0" err="1">
                <a:solidFill>
                  <a:schemeClr val="bg2">
                    <a:lumMod val="10000"/>
                  </a:schemeClr>
                </a:solidFill>
              </a:rPr>
              <a:t>Introducción</a:t>
            </a:r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BDE8A8DA-0E2C-56AB-001A-72049620C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88" r="32088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193332-F3E0-72BF-2013-AAD0FFB1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86047" y="1536192"/>
            <a:ext cx="6487955" cy="532180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Desarrollo de un </a:t>
            </a:r>
            <a:r>
              <a:rPr lang="en-US" dirty="0" err="1"/>
              <a:t>sistema</a:t>
            </a:r>
            <a:r>
              <a:rPr lang="en-US" dirty="0"/>
              <a:t> de gestion para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ferretería</a:t>
            </a:r>
            <a:r>
              <a:rPr lang="en-US" dirty="0"/>
              <a:t> </a:t>
            </a:r>
            <a:r>
              <a:rPr lang="en-US" dirty="0" err="1"/>
              <a:t>ficticia</a:t>
            </a:r>
            <a:r>
              <a:rPr lang="en-US" b="1" dirty="0"/>
              <a:t>: Manny                          </a:t>
            </a:r>
            <a:r>
              <a:rPr lang="en-US" b="1" dirty="0" err="1"/>
              <a:t>Manitas</a:t>
            </a:r>
            <a:r>
              <a:rPr lang="en-US" b="1" dirty="0"/>
              <a:t>  S.L. </a:t>
            </a:r>
          </a:p>
          <a:p>
            <a:pPr>
              <a:buFont typeface="Wingdings 3" charset="2"/>
              <a:buChar char=""/>
            </a:pPr>
            <a:r>
              <a:rPr lang="en-US" b="1" dirty="0"/>
              <a:t> </a:t>
            </a:r>
            <a:r>
              <a:rPr lang="en-US" dirty="0" err="1"/>
              <a:t>Objetivo</a:t>
            </a:r>
            <a:r>
              <a:rPr lang="en-US" dirty="0"/>
              <a:t>: </a:t>
            </a:r>
            <a:r>
              <a:rPr lang="en-US" dirty="0" err="1"/>
              <a:t>facilitar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control </a:t>
            </a:r>
            <a:r>
              <a:rPr lang="en-US" dirty="0" err="1"/>
              <a:t>interno</a:t>
            </a:r>
            <a:r>
              <a:rPr lang="en-US" dirty="0"/>
              <a:t> del </a:t>
            </a:r>
            <a:r>
              <a:rPr lang="en-US" dirty="0" err="1"/>
              <a:t>negocio</a:t>
            </a:r>
            <a:r>
              <a:rPr lang="en-US" dirty="0"/>
              <a:t>.</a:t>
            </a:r>
            <a:r>
              <a:rPr lang="en-US" b="1" dirty="0"/>
              <a:t> </a:t>
            </a:r>
          </a:p>
          <a:p>
            <a:pPr>
              <a:buFont typeface="Wingdings 3" charset="2"/>
              <a:buChar char=""/>
            </a:pPr>
            <a:r>
              <a:rPr lang="en-US" b="1" dirty="0"/>
              <a:t> </a:t>
            </a:r>
            <a:r>
              <a:rPr lang="en-US" dirty="0"/>
              <a:t>Gestion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siguientes</a:t>
            </a:r>
            <a:r>
              <a:rPr lang="en-US" dirty="0"/>
              <a:t> items</a:t>
            </a:r>
            <a:r>
              <a:rPr lang="en-US" b="1" dirty="0"/>
              <a:t>: </a:t>
            </a:r>
          </a:p>
          <a:p>
            <a:r>
              <a:rPr lang="en-US" dirty="0"/>
              <a:t>	- </a:t>
            </a:r>
            <a:r>
              <a:rPr lang="en-US" dirty="0" err="1"/>
              <a:t>Productos</a:t>
            </a:r>
            <a:r>
              <a:rPr lang="en-US" dirty="0"/>
              <a:t> </a:t>
            </a:r>
          </a:p>
          <a:p>
            <a:r>
              <a:rPr lang="en-US" dirty="0"/>
              <a:t>	- </a:t>
            </a:r>
            <a:r>
              <a:rPr lang="en-US" dirty="0" err="1"/>
              <a:t>Proveedores</a:t>
            </a:r>
            <a:r>
              <a:rPr lang="en-US" dirty="0"/>
              <a:t> </a:t>
            </a:r>
          </a:p>
          <a:p>
            <a:r>
              <a:rPr lang="en-US" dirty="0"/>
              <a:t>	- </a:t>
            </a:r>
            <a:r>
              <a:rPr lang="en-US" dirty="0" err="1"/>
              <a:t>Clientes</a:t>
            </a:r>
            <a:r>
              <a:rPr lang="en-US" dirty="0"/>
              <a:t> </a:t>
            </a:r>
          </a:p>
          <a:p>
            <a:r>
              <a:rPr lang="en-US" dirty="0"/>
              <a:t>	- Ventas</a:t>
            </a:r>
            <a:endParaRPr lang="en-US" b="1" dirty="0"/>
          </a:p>
          <a:p>
            <a:pPr>
              <a:buFont typeface="Wingdings 3" charset="2"/>
              <a:buChar char=""/>
            </a:pPr>
            <a:r>
              <a:rPr lang="en-US" b="1" dirty="0"/>
              <a:t> </a:t>
            </a:r>
            <a:r>
              <a:rPr lang="en-US" dirty="0" err="1"/>
              <a:t>Aplicación</a:t>
            </a:r>
            <a:r>
              <a:rPr lang="en-US" dirty="0"/>
              <a:t> web accessible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cualquier</a:t>
            </a:r>
            <a:r>
              <a:rPr lang="en-US" dirty="0"/>
              <a:t> </a:t>
            </a:r>
            <a:r>
              <a:rPr lang="en-US" dirty="0" err="1"/>
              <a:t>navegador</a:t>
            </a:r>
            <a:r>
              <a:rPr lang="en-US" dirty="0"/>
              <a:t>. </a:t>
            </a:r>
          </a:p>
          <a:p>
            <a:pPr>
              <a:buFont typeface="Wingdings 3" charset="2"/>
              <a:buChar char=""/>
            </a:pPr>
            <a:r>
              <a:rPr lang="en-US" b="1" dirty="0"/>
              <a:t> </a:t>
            </a:r>
            <a:r>
              <a:rPr lang="en-US" dirty="0" err="1"/>
              <a:t>Funcionalidad</a:t>
            </a:r>
            <a:r>
              <a:rPr lang="en-US" dirty="0"/>
              <a:t> clave: </a:t>
            </a:r>
          </a:p>
          <a:p>
            <a:r>
              <a:rPr lang="en-US" b="1" dirty="0"/>
              <a:t>	- </a:t>
            </a:r>
            <a:r>
              <a:rPr lang="en-US" dirty="0" err="1"/>
              <a:t>Supervisión</a:t>
            </a:r>
            <a:r>
              <a:rPr lang="en-US" dirty="0"/>
              <a:t> de </a:t>
            </a:r>
            <a:r>
              <a:rPr lang="en-US" dirty="0" err="1"/>
              <a:t>inventario</a:t>
            </a:r>
            <a:r>
              <a:rPr lang="en-US" dirty="0"/>
              <a:t>.</a:t>
            </a:r>
          </a:p>
          <a:p>
            <a:r>
              <a:rPr lang="en-US" b="1" dirty="0"/>
              <a:t>	- </a:t>
            </a:r>
            <a:r>
              <a:rPr lang="en-US" dirty="0" err="1"/>
              <a:t>Procesamiento</a:t>
            </a:r>
            <a:r>
              <a:rPr lang="en-US" dirty="0"/>
              <a:t> de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comerciales</a:t>
            </a:r>
            <a:r>
              <a:rPr lang="en-US" dirty="0"/>
              <a:t>. </a:t>
            </a:r>
          </a:p>
          <a:p>
            <a:r>
              <a:rPr lang="en-US" dirty="0"/>
              <a:t>	- Organización de la </a:t>
            </a:r>
            <a:r>
              <a:rPr lang="en-US" dirty="0" err="1"/>
              <a:t>información</a:t>
            </a:r>
            <a:r>
              <a:rPr lang="en-US" dirty="0"/>
              <a:t> </a:t>
            </a:r>
            <a:r>
              <a:rPr lang="en-US" dirty="0" err="1"/>
              <a:t>diaria</a:t>
            </a:r>
            <a:r>
              <a:rPr lang="en-US" dirty="0"/>
              <a:t>. 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8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4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3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5" name="Isosceles Triangle 5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6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7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8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69" name="Isosceles Triangle 5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70" name="Isosceles Triangle 5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4AD82D-0DD0-51C6-6F10-E2E3341CB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105" y="0"/>
            <a:ext cx="4203045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2. </a:t>
            </a:r>
            <a:r>
              <a:rPr lang="en-US" sz="3600" dirty="0" err="1">
                <a:solidFill>
                  <a:schemeClr val="bg1"/>
                </a:solidFill>
              </a:rPr>
              <a:t>Justificación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CDAF7E-19F3-DC5D-58EA-BE71F835C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4798" y="1304926"/>
            <a:ext cx="5608774" cy="5561538"/>
          </a:xfrm>
        </p:spPr>
        <p:txBody>
          <a:bodyPr vert="horz" lIns="91440" tIns="45720" rIns="91440" bIns="45720" rtlCol="0">
            <a:normAutofit fontScale="40000" lnSpcReduction="20000"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Se </a:t>
            </a:r>
            <a:r>
              <a:rPr lang="en-US" sz="2800" dirty="0" err="1">
                <a:solidFill>
                  <a:schemeClr val="bg1"/>
                </a:solidFill>
              </a:rPr>
              <a:t>eligió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ferretería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porque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Es un </a:t>
            </a:r>
            <a:r>
              <a:rPr lang="en-US" sz="2800" dirty="0" err="1">
                <a:solidFill>
                  <a:schemeClr val="bg1"/>
                </a:solidFill>
              </a:rPr>
              <a:t>negocio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necesita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controlar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productos</a:t>
            </a:r>
            <a:r>
              <a:rPr lang="en-US" sz="2800" dirty="0">
                <a:solidFill>
                  <a:schemeClr val="bg1"/>
                </a:solidFill>
              </a:rPr>
              <a:t>,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   </a:t>
            </a:r>
            <a:r>
              <a:rPr lang="en-US" sz="2800" dirty="0" err="1">
                <a:solidFill>
                  <a:schemeClr val="bg1"/>
                </a:solidFill>
              </a:rPr>
              <a:t>ventas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clientes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</a:t>
            </a:r>
            <a:r>
              <a:rPr lang="en-US" sz="2800" dirty="0" err="1">
                <a:solidFill>
                  <a:schemeClr val="bg1"/>
                </a:solidFill>
              </a:rPr>
              <a:t>Permite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desarrollar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una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aplicación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práctica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  </a:t>
            </a:r>
            <a:r>
              <a:rPr lang="en-US" sz="2800" dirty="0" err="1">
                <a:solidFill>
                  <a:schemeClr val="bg1"/>
                </a:solidFill>
              </a:rPr>
              <a:t>completa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pPr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</a:rPr>
              <a:t> Al </a:t>
            </a:r>
            <a:r>
              <a:rPr lang="en-US" sz="2800" dirty="0" err="1">
                <a:solidFill>
                  <a:schemeClr val="bg1"/>
                </a:solidFill>
              </a:rPr>
              <a:t>incio</a:t>
            </a:r>
            <a:r>
              <a:rPr lang="en-US" sz="2800" dirty="0">
                <a:solidFill>
                  <a:schemeClr val="bg1"/>
                </a:solidFill>
              </a:rPr>
              <a:t> del </a:t>
            </a:r>
            <a:r>
              <a:rPr lang="en-US" sz="2800" dirty="0" err="1">
                <a:solidFill>
                  <a:schemeClr val="bg1"/>
                </a:solidFill>
              </a:rPr>
              <a:t>proyecto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          - Se </a:t>
            </a:r>
            <a:r>
              <a:rPr lang="en-US" sz="2800" dirty="0" err="1">
                <a:solidFill>
                  <a:schemeClr val="bg1"/>
                </a:solidFill>
              </a:rPr>
              <a:t>analizó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como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trabajan</a:t>
            </a:r>
            <a:r>
              <a:rPr lang="en-US" sz="2800" dirty="0">
                <a:solidFill>
                  <a:schemeClr val="bg1"/>
                </a:solidFill>
              </a:rPr>
              <a:t> las </a:t>
            </a:r>
            <a:r>
              <a:rPr lang="en-US" sz="2800" dirty="0" err="1">
                <a:solidFill>
                  <a:schemeClr val="bg1"/>
                </a:solidFill>
              </a:rPr>
              <a:t>ferreterias</a:t>
            </a:r>
            <a:r>
              <a:rPr lang="en-US" sz="2800" dirty="0">
                <a:solidFill>
                  <a:schemeClr val="bg1"/>
                </a:solidFill>
              </a:rPr>
              <a:t> y se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  <a:r>
              <a:rPr lang="en-US" sz="2800" dirty="0" err="1">
                <a:solidFill>
                  <a:schemeClr val="bg1"/>
                </a:solidFill>
              </a:rPr>
              <a:t>identificaron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tareas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podían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mejorarse</a:t>
            </a:r>
            <a:r>
              <a:rPr lang="en-US" sz="2800" dirty="0">
                <a:solidFill>
                  <a:schemeClr val="bg1"/>
                </a:solidFill>
              </a:rPr>
              <a:t> con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	un </a:t>
            </a:r>
            <a:r>
              <a:rPr lang="en-US" sz="2800" dirty="0" err="1">
                <a:solidFill>
                  <a:schemeClr val="bg1"/>
                </a:solidFill>
              </a:rPr>
              <a:t>sistema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informático</a:t>
            </a:r>
            <a:r>
              <a:rPr lang="en-US" sz="2800" dirty="0">
                <a:solidFill>
                  <a:schemeClr val="bg1"/>
                </a:solidFill>
              </a:rPr>
              <a:t>. 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</a:rPr>
              <a:t> Se </a:t>
            </a:r>
            <a:r>
              <a:rPr lang="en-US" sz="2800" dirty="0" err="1">
                <a:solidFill>
                  <a:schemeClr val="bg1"/>
                </a:solidFill>
              </a:rPr>
              <a:t>definieron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</a:t>
            </a:r>
            <a:r>
              <a:rPr lang="en-US" sz="2800" dirty="0" err="1">
                <a:solidFill>
                  <a:schemeClr val="bg1"/>
                </a:solidFill>
              </a:rPr>
              <a:t>Funciones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principales</a:t>
            </a:r>
            <a:r>
              <a:rPr lang="en-US" sz="2800" dirty="0">
                <a:solidFill>
                  <a:schemeClr val="bg1"/>
                </a:solidFill>
              </a:rPr>
              <a:t> de la App.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La </a:t>
            </a:r>
            <a:r>
              <a:rPr lang="en-US" sz="2800" dirty="0" err="1">
                <a:solidFill>
                  <a:schemeClr val="bg1"/>
                </a:solidFill>
              </a:rPr>
              <a:t>estructura</a:t>
            </a:r>
            <a:r>
              <a:rPr lang="en-US" sz="2800" dirty="0">
                <a:solidFill>
                  <a:schemeClr val="bg1"/>
                </a:solidFill>
              </a:rPr>
              <a:t> general del Sistema.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>
              <a:buFont typeface="Wingdings 3" charset="2"/>
              <a:buChar char=""/>
            </a:pPr>
            <a:r>
              <a:rPr lang="en-US" sz="2800" dirty="0">
                <a:solidFill>
                  <a:schemeClr val="bg1"/>
                </a:solidFill>
              </a:rPr>
              <a:t> El Desarrollo se </a:t>
            </a:r>
            <a:r>
              <a:rPr lang="en-US" sz="2800" dirty="0" err="1">
                <a:solidFill>
                  <a:schemeClr val="bg1"/>
                </a:solidFill>
              </a:rPr>
              <a:t>dividio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en</a:t>
            </a:r>
            <a:r>
              <a:rPr lang="en-US" sz="2800" dirty="0">
                <a:solidFill>
                  <a:schemeClr val="bg1"/>
                </a:solidFill>
              </a:rPr>
              <a:t>: 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La web, la base de </a:t>
            </a:r>
            <a:r>
              <a:rPr lang="en-US" sz="2800" dirty="0" err="1">
                <a:solidFill>
                  <a:schemeClr val="bg1"/>
                </a:solidFill>
              </a:rPr>
              <a:t>datos</a:t>
            </a:r>
            <a:r>
              <a:rPr lang="en-US" sz="2800" dirty="0">
                <a:solidFill>
                  <a:schemeClr val="bg1"/>
                </a:solidFill>
              </a:rPr>
              <a:t> y </a:t>
            </a:r>
            <a:r>
              <a:rPr lang="en-US" sz="2800" dirty="0" err="1">
                <a:solidFill>
                  <a:schemeClr val="bg1"/>
                </a:solidFill>
              </a:rPr>
              <a:t>el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programa</a:t>
            </a:r>
            <a:r>
              <a:rPr lang="en-US" sz="2800" dirty="0">
                <a:solidFill>
                  <a:schemeClr val="bg1"/>
                </a:solidFill>
              </a:rPr>
              <a:t> que </a:t>
            </a:r>
            <a:r>
              <a:rPr lang="en-US" sz="2800" dirty="0" err="1">
                <a:solidFill>
                  <a:schemeClr val="bg1"/>
                </a:solidFill>
              </a:rPr>
              <a:t>conecta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todo</a:t>
            </a:r>
            <a:r>
              <a:rPr lang="en-US" sz="2800" dirty="0">
                <a:solidFill>
                  <a:schemeClr val="bg1"/>
                </a:solidFill>
              </a:rPr>
              <a:t>.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	</a:t>
            </a:r>
          </a:p>
          <a:p>
            <a:endParaRPr lang="en-US" sz="1700" dirty="0">
              <a:solidFill>
                <a:schemeClr val="bg1"/>
              </a:solidFill>
            </a:endParaRPr>
          </a:p>
          <a:p>
            <a:r>
              <a:rPr lang="en-US" sz="1700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</a:p>
        </p:txBody>
      </p:sp>
      <p:pic>
        <p:nvPicPr>
          <p:cNvPr id="6" name="Marcador de contenido 5" descr="Imagen que contiene Icono&#10;&#10;El contenido generado por IA puede ser incorrecto.">
            <a:extLst>
              <a:ext uri="{FF2B5EF4-FFF2-40B4-BE49-F238E27FC236}">
                <a16:creationId xmlns:a16="http://schemas.microsoft.com/office/drawing/2014/main" id="{B2B86109-91F5-1960-AFE7-B7C3EC2A2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635376"/>
            <a:ext cx="5143500" cy="3574732"/>
          </a:xfrm>
          <a:prstGeom prst="rect">
            <a:avLst/>
          </a:prstGeom>
        </p:spPr>
      </p:pic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347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6A9DC31-AC93-9BC0-1348-392511AE1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3. </a:t>
            </a:r>
            <a:r>
              <a:rPr lang="en-US" sz="3600" dirty="0" err="1">
                <a:solidFill>
                  <a:schemeClr val="tx1"/>
                </a:solidFill>
              </a:rPr>
              <a:t>Planteamiento</a:t>
            </a:r>
            <a:r>
              <a:rPr lang="en-US" sz="3600" dirty="0">
                <a:solidFill>
                  <a:schemeClr val="tx1"/>
                </a:solidFill>
              </a:rPr>
              <a:t> del </a:t>
            </a:r>
            <a:r>
              <a:rPr lang="en-US" sz="3600" dirty="0" err="1">
                <a:solidFill>
                  <a:schemeClr val="tx1"/>
                </a:solidFill>
              </a:rPr>
              <a:t>problema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F0BA4B2-1079-23BA-51E8-7891AA70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34000" y="2160589"/>
            <a:ext cx="4266267" cy="411003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Desarrollar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app para </a:t>
            </a:r>
            <a:r>
              <a:rPr lang="en-US" dirty="0" err="1"/>
              <a:t>mejorar</a:t>
            </a:r>
            <a:r>
              <a:rPr lang="en-US" dirty="0"/>
              <a:t> la gestion          </a:t>
            </a:r>
            <a:r>
              <a:rPr lang="en-US" dirty="0" err="1"/>
              <a:t>diaria</a:t>
            </a:r>
            <a:r>
              <a:rPr lang="en-US" dirty="0"/>
              <a:t> de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ferretería</a:t>
            </a:r>
            <a:r>
              <a:rPr lang="en-US" dirty="0"/>
              <a:t>. La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debía</a:t>
            </a:r>
            <a:r>
              <a:rPr lang="en-US" dirty="0"/>
              <a:t> </a:t>
            </a:r>
            <a:r>
              <a:rPr lang="en-US" dirty="0" err="1"/>
              <a:t>cubrir</a:t>
            </a:r>
            <a:r>
              <a:rPr lang="en-US" dirty="0"/>
              <a:t> </a:t>
            </a:r>
            <a:r>
              <a:rPr lang="en-US" dirty="0" err="1"/>
              <a:t>necesidades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 de </a:t>
            </a:r>
            <a:r>
              <a:rPr lang="en-US" dirty="0" err="1"/>
              <a:t>productos</a:t>
            </a:r>
            <a:r>
              <a:rPr lang="en-US" dirty="0"/>
              <a:t> y      	  </a:t>
            </a:r>
            <a:r>
              <a:rPr lang="en-US" dirty="0" err="1"/>
              <a:t>proveedores</a:t>
            </a:r>
            <a:r>
              <a:rPr lang="en-US" dirty="0"/>
              <a:t>.</a:t>
            </a:r>
          </a:p>
          <a:p>
            <a:r>
              <a:rPr lang="en-US" dirty="0"/>
              <a:t>	-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inventarios</a:t>
            </a:r>
            <a:r>
              <a:rPr lang="en-US" dirty="0"/>
              <a:t> y registrar  	 	  </a:t>
            </a:r>
            <a:r>
              <a:rPr lang="en-US" dirty="0" err="1"/>
              <a:t>ventas</a:t>
            </a:r>
            <a:r>
              <a:rPr lang="en-US" dirty="0"/>
              <a:t>.</a:t>
            </a:r>
          </a:p>
          <a:p>
            <a:r>
              <a:rPr lang="en-US" dirty="0"/>
              <a:t>	-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, </a:t>
            </a:r>
            <a:r>
              <a:rPr lang="en-US" dirty="0" err="1"/>
              <a:t>controlar</a:t>
            </a:r>
            <a:r>
              <a:rPr lang="en-US" dirty="0"/>
              <a:t> stock y 	 	  </a:t>
            </a:r>
            <a:r>
              <a:rPr lang="en-US" dirty="0" err="1"/>
              <a:t>revisar</a:t>
            </a:r>
            <a:r>
              <a:rPr lang="en-US" dirty="0"/>
              <a:t> </a:t>
            </a:r>
            <a:r>
              <a:rPr lang="en-US" dirty="0" err="1"/>
              <a:t>historial</a:t>
            </a:r>
            <a:r>
              <a:rPr lang="en-US" dirty="0"/>
              <a:t> de </a:t>
            </a:r>
            <a:r>
              <a:rPr lang="en-US" dirty="0" err="1"/>
              <a:t>ventas</a:t>
            </a:r>
            <a:r>
              <a:rPr lang="en-US" dirty="0"/>
              <a:t>.  </a:t>
            </a:r>
          </a:p>
        </p:txBody>
      </p:sp>
      <p:pic>
        <p:nvPicPr>
          <p:cNvPr id="6" name="Marcador de contenido 5" descr="Imagen que contiene lego&#10;&#10;El contenido generado por IA puede ser incorrecto.">
            <a:extLst>
              <a:ext uri="{FF2B5EF4-FFF2-40B4-BE49-F238E27FC236}">
                <a16:creationId xmlns:a16="http://schemas.microsoft.com/office/drawing/2014/main" id="{C6F28F23-8A3B-9B33-CE8A-28C72F878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6" r="3" b="6324"/>
          <a:stretch/>
        </p:blipFill>
        <p:spPr>
          <a:xfrm>
            <a:off x="677335" y="2159331"/>
            <a:ext cx="4656666" cy="388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03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8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2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33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394CFE6-C63C-2EC1-832C-04D8B8E8B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6047" y="609600"/>
            <a:ext cx="6487955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4. </a:t>
            </a:r>
            <a:r>
              <a:rPr lang="en-US" sz="3600" dirty="0" err="1">
                <a:solidFill>
                  <a:schemeClr val="tx1"/>
                </a:solidFill>
              </a:rPr>
              <a:t>Estructura</a:t>
            </a:r>
            <a:r>
              <a:rPr lang="en-US" sz="3600" dirty="0">
                <a:solidFill>
                  <a:schemeClr val="tx1"/>
                </a:solidFill>
              </a:rPr>
              <a:t> del </a:t>
            </a:r>
            <a:r>
              <a:rPr lang="en-US" sz="3600" dirty="0" err="1">
                <a:solidFill>
                  <a:schemeClr val="tx1"/>
                </a:solidFill>
              </a:rPr>
              <a:t>documento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6" name="Marcador de contenido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1332A76-9AFE-99F0-DF17-BA6CE69B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03" r="33270" b="9090"/>
          <a:stretch/>
        </p:blipFill>
        <p:spPr>
          <a:xfrm>
            <a:off x="20" y="10"/>
            <a:ext cx="2734036" cy="6876278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842596" y="6858000"/>
                </a:lnTo>
                <a:lnTo>
                  <a:pt x="0" y="1191846"/>
                </a:lnTo>
                <a:close/>
              </a:path>
            </a:pathLst>
          </a:custGeom>
        </p:spPr>
      </p:pic>
      <p:sp>
        <p:nvSpPr>
          <p:cNvPr id="34" name="Isosceles Triangle 22">
            <a:extLst>
              <a:ext uri="{FF2B5EF4-FFF2-40B4-BE49-F238E27FC236}">
                <a16:creationId xmlns:a16="http://schemas.microsoft.com/office/drawing/2014/main" id="{518E5A25-92C5-4F27-8E26-0AAAB0CDC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19184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99C747-3A4A-15C2-BF57-B75D54A78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37884" y="1719072"/>
            <a:ext cx="8871492" cy="5138928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70000"/>
              </a:lnSpc>
            </a:pPr>
            <a:endParaRPr lang="en-US" sz="1600" dirty="0"/>
          </a:p>
          <a:p>
            <a:pPr>
              <a:lnSpc>
                <a:spcPct val="170000"/>
              </a:lnSpc>
            </a:pPr>
            <a:r>
              <a:rPr lang="en-US" dirty="0"/>
              <a:t>El </a:t>
            </a:r>
            <a:r>
              <a:rPr lang="en-US" dirty="0" err="1"/>
              <a:t>documento</a:t>
            </a:r>
            <a:r>
              <a:rPr lang="en-US" dirty="0"/>
              <a:t> se divide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capítulos</a:t>
            </a:r>
            <a:r>
              <a:rPr lang="en-US" dirty="0"/>
              <a:t> que </a:t>
            </a:r>
            <a:r>
              <a:rPr lang="en-US" dirty="0" err="1"/>
              <a:t>reflejan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del </a:t>
            </a:r>
            <a:r>
              <a:rPr lang="en-US" dirty="0" err="1"/>
              <a:t>desarrollo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r>
              <a:rPr lang="en-US" dirty="0"/>
              <a:t>: </a:t>
            </a:r>
          </a:p>
          <a:p>
            <a:pPr>
              <a:lnSpc>
                <a:spcPct val="170000"/>
              </a:lnSpc>
            </a:pPr>
            <a:r>
              <a:rPr lang="en-US" dirty="0"/>
              <a:t>	- </a:t>
            </a:r>
            <a:r>
              <a:rPr lang="en-US" b="1" dirty="0" err="1"/>
              <a:t>Especificación</a:t>
            </a:r>
            <a:r>
              <a:rPr lang="en-US" b="1" dirty="0"/>
              <a:t> de </a:t>
            </a:r>
            <a:r>
              <a:rPr lang="en-US" b="1" dirty="0" err="1"/>
              <a:t>requisitos</a:t>
            </a:r>
            <a:r>
              <a:rPr lang="en-US" dirty="0"/>
              <a:t>: </a:t>
            </a:r>
            <a:r>
              <a:rPr lang="en-US" dirty="0" err="1"/>
              <a:t>Definición</a:t>
            </a:r>
            <a:r>
              <a:rPr lang="en-US" dirty="0"/>
              <a:t> de </a:t>
            </a:r>
            <a:r>
              <a:rPr lang="en-US" dirty="0" err="1"/>
              <a:t>funciones</a:t>
            </a:r>
            <a:r>
              <a:rPr lang="en-US" dirty="0"/>
              <a:t> clave para la app. </a:t>
            </a:r>
          </a:p>
          <a:p>
            <a:pPr>
              <a:lnSpc>
                <a:spcPct val="170000"/>
              </a:lnSpc>
            </a:pPr>
            <a:r>
              <a:rPr lang="en-US" dirty="0"/>
              <a:t>	- </a:t>
            </a:r>
            <a:r>
              <a:rPr lang="en-US" b="1" dirty="0" err="1"/>
              <a:t>Analisis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Creación</a:t>
            </a:r>
            <a:r>
              <a:rPr lang="en-US" dirty="0"/>
              <a:t> de </a:t>
            </a:r>
            <a:r>
              <a:rPr lang="en-US" dirty="0" err="1"/>
              <a:t>modelos</a:t>
            </a:r>
            <a:r>
              <a:rPr lang="en-US" dirty="0"/>
              <a:t> (</a:t>
            </a:r>
            <a:r>
              <a:rPr lang="en-US" dirty="0" err="1"/>
              <a:t>diagramas</a:t>
            </a:r>
            <a:r>
              <a:rPr lang="en-US" dirty="0"/>
              <a:t> y </a:t>
            </a:r>
            <a:r>
              <a:rPr lang="en-US" dirty="0" err="1"/>
              <a:t>casos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) para </a:t>
            </a:r>
            <a:r>
              <a:rPr lang="en-US" dirty="0" err="1"/>
              <a:t>entender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</a:pPr>
            <a:r>
              <a:rPr lang="en-US" dirty="0"/>
              <a:t>	- </a:t>
            </a:r>
            <a:r>
              <a:rPr lang="en-US" b="1" dirty="0" err="1"/>
              <a:t>Diseño</a:t>
            </a:r>
            <a:r>
              <a:rPr lang="en-US" dirty="0"/>
              <a:t>: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tecnologías</a:t>
            </a:r>
            <a:r>
              <a:rPr lang="en-US" dirty="0"/>
              <a:t> y </a:t>
            </a:r>
            <a:r>
              <a:rPr lang="en-US" dirty="0" err="1"/>
              <a:t>estructura</a:t>
            </a:r>
            <a:r>
              <a:rPr lang="en-US" dirty="0"/>
              <a:t> del Sistema (</a:t>
            </a:r>
            <a:r>
              <a:rPr lang="en-US" dirty="0" err="1"/>
              <a:t>interfaz</a:t>
            </a:r>
            <a:r>
              <a:rPr lang="en-US" dirty="0"/>
              <a:t>, </a:t>
            </a:r>
            <a:r>
              <a:rPr lang="en-US" dirty="0" err="1"/>
              <a:t>lógica,base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). </a:t>
            </a:r>
          </a:p>
          <a:p>
            <a:pPr>
              <a:lnSpc>
                <a:spcPct val="170000"/>
              </a:lnSpc>
            </a:pPr>
            <a:r>
              <a:rPr lang="en-US" dirty="0"/>
              <a:t>	- </a:t>
            </a:r>
            <a:r>
              <a:rPr lang="en-US" b="1" dirty="0" err="1"/>
              <a:t>Implementación</a:t>
            </a:r>
            <a:r>
              <a:rPr lang="en-US" dirty="0"/>
              <a:t>: Desarrollo del </a:t>
            </a:r>
            <a:r>
              <a:rPr lang="en-US" dirty="0" err="1"/>
              <a:t>código</a:t>
            </a:r>
            <a:r>
              <a:rPr lang="en-US" dirty="0"/>
              <a:t> y </a:t>
            </a:r>
            <a:r>
              <a:rPr lang="en-US" dirty="0" err="1"/>
              <a:t>creación</a:t>
            </a:r>
            <a:r>
              <a:rPr lang="en-US" dirty="0"/>
              <a:t> de un </a:t>
            </a:r>
            <a:r>
              <a:rPr lang="en-US" dirty="0" err="1"/>
              <a:t>prototipo</a:t>
            </a:r>
            <a:r>
              <a:rPr lang="en-US" dirty="0"/>
              <a:t> </a:t>
            </a:r>
            <a:r>
              <a:rPr lang="en-US" dirty="0" err="1"/>
              <a:t>funcional</a:t>
            </a:r>
            <a:r>
              <a:rPr lang="en-US" dirty="0"/>
              <a:t>. </a:t>
            </a:r>
          </a:p>
          <a:p>
            <a:pPr>
              <a:lnSpc>
                <a:spcPct val="170000"/>
              </a:lnSpc>
            </a:pPr>
            <a:r>
              <a:rPr lang="en-US" dirty="0"/>
              <a:t>	- </a:t>
            </a:r>
            <a:r>
              <a:rPr lang="en-US" b="1" dirty="0" err="1"/>
              <a:t>Conclusiones</a:t>
            </a:r>
            <a:r>
              <a:rPr lang="en-US" b="1" dirty="0"/>
              <a:t> y </a:t>
            </a:r>
            <a:r>
              <a:rPr lang="en-US" b="1" dirty="0" err="1"/>
              <a:t>bibliografía</a:t>
            </a:r>
            <a:r>
              <a:rPr lang="en-US" dirty="0"/>
              <a:t>: Cierre del </a:t>
            </a:r>
            <a:r>
              <a:rPr lang="en-US" dirty="0" err="1"/>
              <a:t>proyecto</a:t>
            </a:r>
            <a:r>
              <a:rPr lang="en-US" dirty="0"/>
              <a:t> con </a:t>
            </a:r>
            <a:r>
              <a:rPr lang="en-US" dirty="0" err="1"/>
              <a:t>reflexiones</a:t>
            </a:r>
            <a:r>
              <a:rPr lang="en-US" dirty="0"/>
              <a:t> finales y </a:t>
            </a:r>
            <a:r>
              <a:rPr lang="en-US" dirty="0" err="1"/>
              <a:t>fuentes</a:t>
            </a:r>
            <a:r>
              <a:rPr lang="en-US" dirty="0"/>
              <a:t> </a:t>
            </a:r>
          </a:p>
          <a:p>
            <a:pPr>
              <a:lnSpc>
                <a:spcPct val="170000"/>
              </a:lnSpc>
            </a:pPr>
            <a:r>
              <a:rPr lang="en-US" dirty="0"/>
              <a:t>	  </a:t>
            </a:r>
            <a:r>
              <a:rPr lang="en-US" dirty="0" err="1"/>
              <a:t>utilizadas</a:t>
            </a:r>
            <a:r>
              <a:rPr lang="en-US" dirty="0"/>
              <a:t>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088846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8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49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1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2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53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1F70DB8-1F32-BE20-51E5-48B2531CE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4386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5. </a:t>
            </a:r>
            <a:r>
              <a:rPr lang="en-US" sz="3600" dirty="0" err="1">
                <a:solidFill>
                  <a:schemeClr val="tx1"/>
                </a:solidFill>
              </a:rPr>
              <a:t>Especificación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requisitos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Marcador de contenido 5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980BB41A-B238-2EA0-D71A-CB1C4C61F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7" r="26991" b="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54" name="Isosceles Triangle 2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81304F-4D3C-5410-9E09-13E1F9CE2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9562" y="2130552"/>
            <a:ext cx="7016814" cy="4737177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Proposito</a:t>
            </a:r>
            <a:r>
              <a:rPr lang="en-US" dirty="0"/>
              <a:t>: </a:t>
            </a:r>
          </a:p>
          <a:p>
            <a:r>
              <a:rPr lang="en-US" dirty="0"/>
              <a:t>	-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claramente</a:t>
            </a:r>
            <a:r>
              <a:rPr lang="en-US" dirty="0"/>
              <a:t> las </a:t>
            </a:r>
            <a:r>
              <a:rPr lang="en-US" dirty="0" err="1"/>
              <a:t>funcionalidades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para </a:t>
            </a:r>
            <a:r>
              <a:rPr lang="en-US" dirty="0" err="1"/>
              <a:t>asegurar</a:t>
            </a:r>
            <a:r>
              <a:rPr lang="en-US" dirty="0"/>
              <a:t> que la 	  	  </a:t>
            </a:r>
            <a:r>
              <a:rPr lang="en-US" dirty="0" err="1"/>
              <a:t>aplicacion</a:t>
            </a:r>
            <a:r>
              <a:rPr lang="en-US" dirty="0"/>
              <a:t> </a:t>
            </a:r>
            <a:r>
              <a:rPr lang="en-US" dirty="0" err="1"/>
              <a:t>cumpla</a:t>
            </a:r>
            <a:r>
              <a:rPr lang="en-US" dirty="0"/>
              <a:t> con las </a:t>
            </a:r>
            <a:r>
              <a:rPr lang="en-US" dirty="0" err="1"/>
              <a:t>necesidades</a:t>
            </a:r>
            <a:r>
              <a:rPr lang="en-US" dirty="0"/>
              <a:t> del personal de la </a:t>
            </a:r>
            <a:r>
              <a:rPr lang="en-US" dirty="0" err="1"/>
              <a:t>feretería</a:t>
            </a:r>
            <a:r>
              <a:rPr lang="en-US" dirty="0"/>
              <a:t>.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Ambito</a:t>
            </a:r>
            <a:r>
              <a:rPr lang="en-US" dirty="0"/>
              <a:t>: </a:t>
            </a:r>
          </a:p>
          <a:p>
            <a:r>
              <a:rPr lang="en-US" dirty="0"/>
              <a:t>	- App </a:t>
            </a:r>
            <a:r>
              <a:rPr lang="en-US" dirty="0" err="1"/>
              <a:t>diseñada</a:t>
            </a:r>
            <a:r>
              <a:rPr lang="en-US" dirty="0"/>
              <a:t> para </a:t>
            </a:r>
            <a:r>
              <a:rPr lang="en-US" dirty="0" err="1"/>
              <a:t>gestionar</a:t>
            </a:r>
            <a:r>
              <a:rPr lang="en-US" dirty="0"/>
              <a:t> </a:t>
            </a:r>
            <a:r>
              <a:rPr lang="en-US" dirty="0" err="1"/>
              <a:t>precesos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. </a:t>
            </a:r>
            <a:r>
              <a:rPr lang="en-US" dirty="0" err="1"/>
              <a:t>Dirigida</a:t>
            </a:r>
            <a:r>
              <a:rPr lang="en-US" dirty="0"/>
              <a:t> al personal,     	     	  </a:t>
            </a:r>
            <a:r>
              <a:rPr lang="en-US" dirty="0" err="1"/>
              <a:t>pero</a:t>
            </a:r>
            <a:r>
              <a:rPr lang="en-US" dirty="0"/>
              <a:t> con </a:t>
            </a:r>
            <a:r>
              <a:rPr lang="en-US" dirty="0" err="1"/>
              <a:t>soporte</a:t>
            </a:r>
            <a:r>
              <a:rPr lang="en-US" dirty="0"/>
              <a:t> para </a:t>
            </a:r>
            <a:r>
              <a:rPr lang="en-US" dirty="0" err="1"/>
              <a:t>venta</a:t>
            </a:r>
            <a:r>
              <a:rPr lang="en-US" dirty="0"/>
              <a:t> online. </a:t>
            </a:r>
          </a:p>
          <a:p>
            <a:r>
              <a:rPr lang="en-US" dirty="0"/>
              <a:t>	- 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red local y se </a:t>
            </a:r>
            <a:r>
              <a:rPr lang="en-US" dirty="0" err="1"/>
              <a:t>desarrolla</a:t>
            </a:r>
            <a:r>
              <a:rPr lang="en-US" dirty="0"/>
              <a:t> con </a:t>
            </a:r>
            <a:r>
              <a:rPr lang="en-US" dirty="0" err="1"/>
              <a:t>tecnologias</a:t>
            </a:r>
            <a:r>
              <a:rPr lang="en-US" dirty="0"/>
              <a:t> </a:t>
            </a:r>
            <a:r>
              <a:rPr lang="en-US" dirty="0" err="1"/>
              <a:t>libres</a:t>
            </a:r>
            <a:r>
              <a:rPr lang="en-US" dirty="0"/>
              <a:t> y 			    	  </a:t>
            </a:r>
            <a:r>
              <a:rPr lang="en-US" dirty="0" err="1"/>
              <a:t>mantenibles</a:t>
            </a:r>
            <a:r>
              <a:rPr lang="en-US" dirty="0"/>
              <a:t>. </a:t>
            </a:r>
          </a:p>
          <a:p>
            <a:pPr>
              <a:buFont typeface="Wingdings 3" charset="2"/>
              <a:buChar char=""/>
            </a:pPr>
            <a:r>
              <a:rPr lang="en-US" dirty="0"/>
              <a:t> </a:t>
            </a:r>
            <a:r>
              <a:rPr lang="en-US" dirty="0" err="1"/>
              <a:t>Perspectiva</a:t>
            </a:r>
            <a:r>
              <a:rPr lang="en-US" dirty="0"/>
              <a:t> del </a:t>
            </a:r>
            <a:r>
              <a:rPr lang="en-US" dirty="0" err="1"/>
              <a:t>producto</a:t>
            </a:r>
            <a:r>
              <a:rPr lang="en-US" dirty="0"/>
              <a:t>:</a:t>
            </a:r>
          </a:p>
          <a:p>
            <a:r>
              <a:rPr lang="en-US" dirty="0"/>
              <a:t>	- Web para </a:t>
            </a:r>
            <a:r>
              <a:rPr lang="en-US" dirty="0" err="1"/>
              <a:t>clientes</a:t>
            </a:r>
            <a:r>
              <a:rPr lang="en-US" dirty="0"/>
              <a:t>: </a:t>
            </a:r>
            <a:r>
              <a:rPr lang="en-US" dirty="0" err="1"/>
              <a:t>ver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imagenes</a:t>
            </a:r>
            <a:r>
              <a:rPr lang="en-US" dirty="0"/>
              <a:t> y </a:t>
            </a:r>
            <a:r>
              <a:rPr lang="en-US" dirty="0" err="1"/>
              <a:t>precios</a:t>
            </a:r>
            <a:r>
              <a:rPr lang="en-US" dirty="0"/>
              <a:t>. </a:t>
            </a:r>
          </a:p>
          <a:p>
            <a:r>
              <a:rPr lang="en-US" dirty="0"/>
              <a:t>	- </a:t>
            </a:r>
            <a:r>
              <a:rPr lang="en-US" dirty="0" err="1"/>
              <a:t>Aplicación</a:t>
            </a:r>
            <a:r>
              <a:rPr lang="en-US" dirty="0"/>
              <a:t> java para </a:t>
            </a:r>
            <a:r>
              <a:rPr lang="en-US" dirty="0" err="1"/>
              <a:t>administración</a:t>
            </a:r>
            <a:r>
              <a:rPr lang="en-US" dirty="0"/>
              <a:t>: Gestion de </a:t>
            </a:r>
            <a:r>
              <a:rPr lang="en-US" dirty="0" err="1"/>
              <a:t>productos</a:t>
            </a:r>
            <a:r>
              <a:rPr lang="en-US" dirty="0"/>
              <a:t>, </a:t>
            </a:r>
            <a:r>
              <a:rPr lang="en-US" dirty="0" err="1"/>
              <a:t>proveedores</a:t>
            </a:r>
            <a:r>
              <a:rPr lang="en-US" dirty="0"/>
              <a:t> y 	  bases de </a:t>
            </a:r>
            <a:r>
              <a:rPr lang="en-US" dirty="0" err="1"/>
              <a:t>datos</a:t>
            </a:r>
            <a:r>
              <a:rPr lang="en-US" dirty="0"/>
              <a:t>, ambas </a:t>
            </a:r>
            <a:r>
              <a:rPr lang="en-US" dirty="0" err="1"/>
              <a:t>conectadas</a:t>
            </a:r>
            <a:r>
              <a:rPr lang="en-US" dirty="0"/>
              <a:t> a la </a:t>
            </a:r>
            <a:r>
              <a:rPr lang="en-US" dirty="0" err="1"/>
              <a:t>misma</a:t>
            </a:r>
            <a:r>
              <a:rPr lang="en-US" dirty="0"/>
              <a:t> base de </a:t>
            </a:r>
            <a:r>
              <a:rPr lang="en-US" dirty="0" err="1"/>
              <a:t>datos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5257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68E1A27-BE3D-4D18-FC33-74C6C52A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5. </a:t>
            </a:r>
            <a:r>
              <a:rPr lang="en-US" sz="3600" dirty="0" err="1">
                <a:solidFill>
                  <a:schemeClr val="tx1"/>
                </a:solidFill>
              </a:rPr>
              <a:t>Especificación</a:t>
            </a:r>
            <a:r>
              <a:rPr lang="en-US" sz="3600" dirty="0">
                <a:solidFill>
                  <a:schemeClr val="tx1"/>
                </a:solidFill>
              </a:rPr>
              <a:t> de </a:t>
            </a:r>
            <a:r>
              <a:rPr lang="en-US" sz="3600" dirty="0" err="1">
                <a:solidFill>
                  <a:schemeClr val="tx1"/>
                </a:solidFill>
              </a:rPr>
              <a:t>requisitos</a:t>
            </a:r>
            <a:r>
              <a:rPr lang="en-US" sz="3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Marcador de contenido 5" descr="Imagen que contiene Flecha&#10;&#10;El contenido generado por IA puede ser incorrecto.">
            <a:extLst>
              <a:ext uri="{FF2B5EF4-FFF2-40B4-BE49-F238E27FC236}">
                <a16:creationId xmlns:a16="http://schemas.microsoft.com/office/drawing/2014/main" id="{2A2E6D37-5F3C-1F14-AEBE-EB9F1C6DB1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7" r="26991" b="47"/>
          <a:stretch/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105056-4FC9-DC4A-60C1-3753BE8C1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849562" y="2160589"/>
            <a:ext cx="6424440" cy="3880773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/>
              <a:t> En la web (</a:t>
            </a:r>
            <a:r>
              <a:rPr lang="en-US" dirty="0" err="1"/>
              <a:t>cliente</a:t>
            </a:r>
            <a:r>
              <a:rPr lang="en-US" dirty="0"/>
              <a:t>): </a:t>
            </a:r>
          </a:p>
          <a:p>
            <a:r>
              <a:rPr lang="en-US" dirty="0"/>
              <a:t>	- Ver </a:t>
            </a:r>
            <a:r>
              <a:rPr lang="en-US" dirty="0" err="1"/>
              <a:t>producto</a:t>
            </a:r>
            <a:r>
              <a:rPr lang="en-US" dirty="0"/>
              <a:t> con </a:t>
            </a:r>
            <a:r>
              <a:rPr lang="en-US" dirty="0" err="1"/>
              <a:t>imágenes</a:t>
            </a:r>
            <a:r>
              <a:rPr lang="en-US" dirty="0"/>
              <a:t>  y </a:t>
            </a:r>
            <a:r>
              <a:rPr lang="en-US" dirty="0" err="1"/>
              <a:t>precios</a:t>
            </a:r>
            <a:r>
              <a:rPr lang="en-US" dirty="0"/>
              <a:t>. </a:t>
            </a:r>
          </a:p>
          <a:p>
            <a:r>
              <a:rPr lang="en-US" dirty="0"/>
              <a:t>	- </a:t>
            </a:r>
            <a:r>
              <a:rPr lang="en-US" dirty="0" err="1"/>
              <a:t>Simular</a:t>
            </a:r>
            <a:r>
              <a:rPr lang="en-US" dirty="0"/>
              <a:t> </a:t>
            </a:r>
            <a:r>
              <a:rPr lang="en-US" dirty="0" err="1"/>
              <a:t>pedidos</a:t>
            </a:r>
            <a:r>
              <a:rPr lang="en-US" dirty="0"/>
              <a:t> y usar </a:t>
            </a:r>
            <a:r>
              <a:rPr lang="en-US" dirty="0" err="1"/>
              <a:t>carrito</a:t>
            </a:r>
            <a:r>
              <a:rPr lang="en-US" dirty="0"/>
              <a:t> de </a:t>
            </a:r>
            <a:r>
              <a:rPr lang="en-US" dirty="0" err="1"/>
              <a:t>compras</a:t>
            </a:r>
            <a:r>
              <a:rPr lang="en-US" dirty="0"/>
              <a:t>. </a:t>
            </a:r>
          </a:p>
          <a:p>
            <a:r>
              <a:rPr lang="en-US" dirty="0"/>
              <a:t>	- </a:t>
            </a:r>
            <a:r>
              <a:rPr lang="en-US" dirty="0" err="1"/>
              <a:t>Consultar</a:t>
            </a:r>
            <a:r>
              <a:rPr lang="en-US" dirty="0"/>
              <a:t> </a:t>
            </a:r>
            <a:r>
              <a:rPr lang="en-US" dirty="0" err="1"/>
              <a:t>informacion</a:t>
            </a:r>
            <a:r>
              <a:rPr lang="en-US" dirty="0"/>
              <a:t> legal y de </a:t>
            </a:r>
            <a:r>
              <a:rPr lang="en-US" dirty="0" err="1"/>
              <a:t>contacto</a:t>
            </a:r>
            <a:r>
              <a:rPr lang="en-US" dirty="0"/>
              <a:t>. </a:t>
            </a:r>
          </a:p>
          <a:p>
            <a:endParaRPr lang="en-US" dirty="0"/>
          </a:p>
          <a:p>
            <a:pPr>
              <a:buFont typeface="Wingdings 3" charset="2"/>
              <a:buChar char=""/>
            </a:pPr>
            <a:r>
              <a:rPr lang="en-US" dirty="0"/>
              <a:t> En la app java (</a:t>
            </a:r>
            <a:r>
              <a:rPr lang="en-US" dirty="0" err="1"/>
              <a:t>administraciones</a:t>
            </a:r>
            <a:r>
              <a:rPr lang="en-US" dirty="0"/>
              <a:t>): </a:t>
            </a:r>
          </a:p>
          <a:p>
            <a:r>
              <a:rPr lang="en-US" dirty="0"/>
              <a:t>	- </a:t>
            </a:r>
            <a:r>
              <a:rPr lang="en-US" dirty="0" err="1"/>
              <a:t>Añadir</a:t>
            </a:r>
            <a:r>
              <a:rPr lang="en-US" dirty="0"/>
              <a:t>,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productos</a:t>
            </a:r>
            <a:r>
              <a:rPr lang="en-US" dirty="0"/>
              <a:t> y </a:t>
            </a:r>
            <a:r>
              <a:rPr lang="en-US" dirty="0" err="1"/>
              <a:t>proveedores</a:t>
            </a:r>
            <a:r>
              <a:rPr lang="en-US" dirty="0"/>
              <a:t>. </a:t>
            </a:r>
          </a:p>
          <a:p>
            <a:r>
              <a:rPr lang="en-US" dirty="0"/>
              <a:t>	- </a:t>
            </a:r>
            <a:r>
              <a:rPr lang="en-US" dirty="0" err="1"/>
              <a:t>Gestionar</a:t>
            </a:r>
            <a:r>
              <a:rPr lang="en-US" dirty="0"/>
              <a:t> la base de </a:t>
            </a:r>
            <a:r>
              <a:rPr lang="en-US" dirty="0" err="1"/>
              <a:t>datos</a:t>
            </a:r>
            <a:r>
              <a:rPr lang="en-US" dirty="0"/>
              <a:t> de forma </a:t>
            </a:r>
            <a:r>
              <a:rPr lang="en-US" dirty="0" err="1"/>
              <a:t>directa</a:t>
            </a:r>
            <a:r>
              <a:rPr lang="en-US" dirty="0"/>
              <a:t>. </a:t>
            </a:r>
          </a:p>
          <a:p>
            <a:r>
              <a:rPr lang="en-US" dirty="0"/>
              <a:t>	- </a:t>
            </a:r>
            <a:r>
              <a:rPr lang="en-US" dirty="0" err="1"/>
              <a:t>Controlar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sistema</a:t>
            </a:r>
            <a:r>
              <a:rPr lang="en-US" dirty="0"/>
              <a:t> sin </a:t>
            </a:r>
            <a:r>
              <a:rPr lang="en-US" dirty="0" err="1"/>
              <a:t>tocar</a:t>
            </a:r>
            <a:r>
              <a:rPr lang="en-US" dirty="0"/>
              <a:t> la web. 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74852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205409A9-A186-73E0-DFCE-AADACD96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61950"/>
            <a:ext cx="8596668" cy="1320800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6. Diagrama Entidad-Relación </a:t>
            </a:r>
          </a:p>
        </p:txBody>
      </p:sp>
      <p:pic>
        <p:nvPicPr>
          <p:cNvPr id="15" name="Marcador de contenido 14">
            <a:extLst>
              <a:ext uri="{FF2B5EF4-FFF2-40B4-BE49-F238E27FC236}">
                <a16:creationId xmlns:a16="http://schemas.microsoft.com/office/drawing/2014/main" id="{3F949C86-BCA2-E5B5-9533-24A82B1C7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88532" y="1682750"/>
            <a:ext cx="6579118" cy="4715034"/>
          </a:xfrm>
        </p:spPr>
      </p:pic>
    </p:spTree>
    <p:extLst>
      <p:ext uri="{BB962C8B-B14F-4D97-AF65-F5344CB8AC3E}">
        <p14:creationId xmlns:p14="http://schemas.microsoft.com/office/powerpoint/2010/main" val="404215801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618</TotalTime>
  <Words>743</Words>
  <Application>Microsoft Office PowerPoint</Application>
  <PresentationFormat>Panorámica</PresentationFormat>
  <Paragraphs>121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Faceta</vt:lpstr>
      <vt:lpstr>Ferretería Manny Manitas S.L.   “El Cash Converter de las herramientas”</vt:lpstr>
      <vt:lpstr> Indice   </vt:lpstr>
      <vt:lpstr>1. Introducción </vt:lpstr>
      <vt:lpstr>2. Justificación </vt:lpstr>
      <vt:lpstr>3. Planteamiento del problema. </vt:lpstr>
      <vt:lpstr>4. Estructura del documento</vt:lpstr>
      <vt:lpstr>5. Especificación de requisitos. </vt:lpstr>
      <vt:lpstr>5. Especificación de requisitos. </vt:lpstr>
      <vt:lpstr>6. Diagrama Entidad-Relación </vt:lpstr>
      <vt:lpstr>7. Creación de tablas</vt:lpstr>
      <vt:lpstr>8. Diagrama de Casos de Uso </vt:lpstr>
      <vt:lpstr>8. Diagrama de casos de uso  </vt:lpstr>
      <vt:lpstr>9. Nominas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PÉREZ SELLERS, ALEJANDRO</dc:creator>
  <cp:lastModifiedBy>PÉREZ SELLERS, ALEJANDRO</cp:lastModifiedBy>
  <cp:revision>4</cp:revision>
  <dcterms:created xsi:type="dcterms:W3CDTF">2025-05-10T17:05:39Z</dcterms:created>
  <dcterms:modified xsi:type="dcterms:W3CDTF">2025-05-12T16:27:12Z</dcterms:modified>
</cp:coreProperties>
</file>