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61" r:id="rId7"/>
    <p:sldId id="262" r:id="rId8"/>
    <p:sldId id="264" r:id="rId9"/>
    <p:sldId id="265" r:id="rId10"/>
    <p:sldId id="263" r:id="rId11"/>
    <p:sldId id="267" r:id="rId12"/>
    <p:sldId id="266" r:id="rId13"/>
    <p:sldId id="272" r:id="rId14"/>
    <p:sldId id="273"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85" autoAdjust="0"/>
    <p:restoredTop sz="94660"/>
  </p:normalViewPr>
  <p:slideViewPr>
    <p:cSldViewPr snapToGrid="0">
      <p:cViewPr varScale="1">
        <p:scale>
          <a:sx n="107" d="100"/>
          <a:sy n="107" d="100"/>
        </p:scale>
        <p:origin x="-128" y="-7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s-ES_tradnl" smtClean="0"/>
              <a:t>Clic para editar título</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1C75E76-9F89-4757-915C-0C704E49CD7E}" type="datetimeFigureOut">
              <a:rPr lang="en-US" smtClean="0"/>
              <a:t>11/05/17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‹Nr.›</a:t>
            </a:fld>
            <a:endParaRPr lang="en-US"/>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81C75E76-9F89-4757-915C-0C704E49CD7E}" type="datetimeFigureOut">
              <a:rPr lang="en-US" smtClean="0"/>
              <a:t>11/05/17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81C75E76-9F89-4757-915C-0C704E49CD7E}" type="datetimeFigureOut">
              <a:rPr lang="en-US" smtClean="0"/>
              <a:t>11/05/17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81C75E76-9F89-4757-915C-0C704E49CD7E}" type="datetimeFigureOut">
              <a:rPr lang="en-US" smtClean="0"/>
              <a:t>11/05/17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s-ES_tradnl" smtClean="0"/>
              <a:t>Clic para editar título</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81C75E76-9F89-4757-915C-0C704E49CD7E}" type="datetimeFigureOut">
              <a:rPr lang="en-US" smtClean="0"/>
              <a:t>11/05/17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‹Nr.›</a:t>
            </a:fld>
            <a:endParaRPr lang="en-US"/>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Date Placeholder 4"/>
          <p:cNvSpPr>
            <a:spLocks noGrp="1"/>
          </p:cNvSpPr>
          <p:nvPr>
            <p:ph type="dt" sz="half" idx="10"/>
          </p:nvPr>
        </p:nvSpPr>
        <p:spPr/>
        <p:txBody>
          <a:bodyPr/>
          <a:lstStyle/>
          <a:p>
            <a:fld id="{81C75E76-9F89-4757-915C-0C704E49CD7E}" type="datetimeFigureOut">
              <a:rPr lang="en-US" smtClean="0"/>
              <a:t>11/05/17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842C8-1095-4A6A-B921-31DFA631D9F9}" type="slidenum">
              <a:rPr lang="en-US" smtClean="0"/>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7" name="Date Placeholder 6"/>
          <p:cNvSpPr>
            <a:spLocks noGrp="1"/>
          </p:cNvSpPr>
          <p:nvPr>
            <p:ph type="dt" sz="half" idx="10"/>
          </p:nvPr>
        </p:nvSpPr>
        <p:spPr/>
        <p:txBody>
          <a:bodyPr/>
          <a:lstStyle/>
          <a:p>
            <a:fld id="{81C75E76-9F89-4757-915C-0C704E49CD7E}" type="datetimeFigureOut">
              <a:rPr lang="en-US" smtClean="0"/>
              <a:t>11/05/17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1842C8-1095-4A6A-B921-31DFA631D9F9}" type="slidenum">
              <a:rPr lang="en-US" smtClean="0"/>
              <a:t>‹Nr.›</a:t>
            </a:fld>
            <a:endParaRPr lang="en-US"/>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81C75E76-9F89-4757-915C-0C704E49CD7E}" type="datetimeFigureOut">
              <a:rPr lang="en-US" smtClean="0"/>
              <a:t>11/05/17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1842C8-1095-4A6A-B921-31DFA631D9F9}"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75E76-9F89-4757-915C-0C704E49CD7E}" type="datetimeFigureOut">
              <a:rPr lang="en-US" smtClean="0"/>
              <a:t>11/05/17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1842C8-1095-4A6A-B921-31DFA631D9F9}" type="slidenum">
              <a:rPr lang="en-US" smtClean="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s-ES_tradnl" smtClean="0"/>
              <a:t>Clic para editar título</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81C75E76-9F89-4757-915C-0C704E49CD7E}" type="datetimeFigureOut">
              <a:rPr lang="en-US" smtClean="0"/>
              <a:t>11/05/17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842C8-1095-4A6A-B921-31DFA631D9F9}" type="slidenum">
              <a:rPr lang="en-US" smtClean="0"/>
              <a:t>‹Nr.›</a:t>
            </a:fld>
            <a:endParaRPr lang="en-US"/>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s-ES_tradnl" smtClean="0"/>
              <a:t>Clic para editar título</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81C75E76-9F89-4757-915C-0C704E49CD7E}" type="datetimeFigureOut">
              <a:rPr lang="en-US" smtClean="0"/>
              <a:t>11/05/17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842C8-1095-4A6A-B921-31DFA631D9F9}"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81C75E76-9F89-4757-915C-0C704E49CD7E}" type="datetimeFigureOut">
              <a:rPr lang="en-US" smtClean="0"/>
              <a:t>11/05/17</a:t>
            </a:fld>
            <a:endParaRPr lang="en-US"/>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A1842C8-1095-4A6A-B921-31DFA631D9F9}" type="slidenum">
              <a:rPr lang="en-US" smtClean="0"/>
              <a:t>‹Nr.›</a:t>
            </a:fld>
            <a:endParaRPr lang="en-US"/>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APR Solutionss</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Alejandro </a:t>
            </a:r>
            <a:r>
              <a:rPr lang="en-US" dirty="0" smtClean="0"/>
              <a:t>Villarraga						AREM 2017-1</a:t>
            </a:r>
            <a:endParaRPr lang="en-US" dirty="0" smtClean="0"/>
          </a:p>
          <a:p>
            <a:r>
              <a:rPr lang="en-US" dirty="0" smtClean="0"/>
              <a:t>Manuel Sanchez</a:t>
            </a:r>
          </a:p>
          <a:p>
            <a:r>
              <a:rPr lang="en-US" dirty="0" smtClean="0"/>
              <a:t>Gabriel </a:t>
            </a:r>
            <a:r>
              <a:rPr lang="en-US" dirty="0"/>
              <a:t>P</a:t>
            </a:r>
            <a:r>
              <a:rPr lang="en-US" dirty="0" smtClean="0"/>
              <a:t>eña</a:t>
            </a:r>
            <a:endParaRPr lang="en-US" dirty="0"/>
          </a:p>
        </p:txBody>
      </p:sp>
      <p:pic>
        <p:nvPicPr>
          <p:cNvPr id="7" name="Imagen 6"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574" y="450597"/>
            <a:ext cx="1837786" cy="1837786"/>
          </a:xfrm>
          <a:prstGeom prst="rect">
            <a:avLst/>
          </a:prstGeom>
        </p:spPr>
      </p:pic>
      <p:pic>
        <p:nvPicPr>
          <p:cNvPr id="8" name="Imagen 7" descr="descarga (1).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528" y="445149"/>
            <a:ext cx="1820351" cy="1820351"/>
          </a:xfrm>
          <a:prstGeom prst="rect">
            <a:avLst/>
          </a:prstGeom>
        </p:spPr>
      </p:pic>
      <p:pic>
        <p:nvPicPr>
          <p:cNvPr id="10" name="Imagen 9" descr="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1805" y="446234"/>
            <a:ext cx="1842149" cy="1842149"/>
          </a:xfrm>
          <a:prstGeom prst="rect">
            <a:avLst/>
          </a:prstGeom>
        </p:spPr>
      </p:pic>
    </p:spTree>
    <p:extLst>
      <p:ext uri="{BB962C8B-B14F-4D97-AF65-F5344CB8AC3E}">
        <p14:creationId xmlns:p14="http://schemas.microsoft.com/office/powerpoint/2010/main" val="880534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StakeHolders</a:t>
            </a:r>
            <a:endParaRPr lang="en-US" dirty="0"/>
          </a:p>
        </p:txBody>
      </p:sp>
      <p:sp>
        <p:nvSpPr>
          <p:cNvPr id="3" name="Content Placeholder 2"/>
          <p:cNvSpPr>
            <a:spLocks noGrp="1"/>
          </p:cNvSpPr>
          <p:nvPr>
            <p:ph idx="1"/>
          </p:nvPr>
        </p:nvSpPr>
        <p:spPr/>
        <p:txBody>
          <a:bodyPr>
            <a:normAutofit lnSpcReduction="10000"/>
          </a:bodyPr>
          <a:lstStyle/>
          <a:p>
            <a:pPr fontAlgn="base"/>
            <a:r>
              <a:rPr lang="es-CO" dirty="0"/>
              <a:t>Javier Ricardo Granados López (CEO): siendo CEO de la compañía, es uno de los más interesados en estudios que se realicen para implementar tecnologías nuevas y beneficiosas para la organización, ya que es quien vela por el crecimiento continuo, la innovación en todas las áreas y el mejoramiento de los procesos.</a:t>
            </a:r>
          </a:p>
          <a:p>
            <a:pPr fontAlgn="base"/>
            <a:r>
              <a:rPr lang="es-CO" dirty="0"/>
              <a:t>Dentro del marco de la implementación del proceso de desarrollo del prototipo, también se verá involucrado un cliente asignado para el prototipo para este caso una casa de desarrollo aliada </a:t>
            </a:r>
            <a:r>
              <a:rPr lang="es-CO" dirty="0" err="1"/>
              <a:t>TurriSystem</a:t>
            </a:r>
            <a:r>
              <a:rPr lang="es-CO" dirty="0"/>
              <a:t> LTDA.</a:t>
            </a:r>
          </a:p>
          <a:p>
            <a:pPr fontAlgn="base"/>
            <a:r>
              <a:rPr lang="es-CO" dirty="0"/>
              <a:t>Empleados</a:t>
            </a:r>
          </a:p>
          <a:p>
            <a:pPr fontAlgn="base"/>
            <a:r>
              <a:rPr lang="es-CO" dirty="0"/>
              <a:t>Proveedores</a:t>
            </a:r>
          </a:p>
          <a:p>
            <a:endParaRPr lang="en-US" dirty="0"/>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265343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448" y="1528231"/>
            <a:ext cx="6815669" cy="2891369"/>
          </a:xfrm>
        </p:spPr>
        <p:txBody>
          <a:bodyPr/>
          <a:lstStyle/>
          <a:p>
            <a:r>
              <a:rPr lang="en-US" dirty="0" smtClean="0"/>
              <a:t>MODELO OPERACIONAL</a:t>
            </a:r>
            <a:br>
              <a:rPr lang="en-US" dirty="0" smtClean="0"/>
            </a:br>
            <a:r>
              <a:rPr lang="en-US" dirty="0" smtClean="0"/>
              <a:t>Base</a:t>
            </a:r>
            <a:endParaRPr lang="en-US" dirty="0"/>
          </a:p>
        </p:txBody>
      </p:sp>
      <p:pic>
        <p:nvPicPr>
          <p:cNvPr id="3"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30024175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p:cNvPicPr>
          <p:nvPr/>
        </p:nvPicPr>
        <p:blipFill>
          <a:blip r:embed="rId2"/>
          <a:stretch>
            <a:fillRect/>
          </a:stretch>
        </p:blipFill>
        <p:spPr>
          <a:xfrm>
            <a:off x="10132543" y="5834628"/>
            <a:ext cx="1792712" cy="675824"/>
          </a:xfrm>
          <a:prstGeom prst="rect">
            <a:avLst/>
          </a:prstGeom>
        </p:spPr>
      </p:pic>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1350057" y="722259"/>
            <a:ext cx="9507615" cy="5033026"/>
          </a:xfrm>
          <a:prstGeom prst="rect">
            <a:avLst/>
          </a:prstGeom>
          <a:noFill/>
          <a:ln>
            <a:noFill/>
          </a:ln>
        </p:spPr>
      </p:pic>
    </p:spTree>
    <p:extLst>
      <p:ext uri="{BB962C8B-B14F-4D97-AF65-F5344CB8AC3E}">
        <p14:creationId xmlns:p14="http://schemas.microsoft.com/office/powerpoint/2010/main" val="11906754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448" y="1528231"/>
            <a:ext cx="6815669" cy="2891369"/>
          </a:xfrm>
        </p:spPr>
        <p:txBody>
          <a:bodyPr/>
          <a:lstStyle/>
          <a:p>
            <a:r>
              <a:rPr lang="en-US" dirty="0" smtClean="0"/>
              <a:t>MODELO OPERACIONAL</a:t>
            </a:r>
            <a:br>
              <a:rPr lang="en-US" dirty="0" smtClean="0"/>
            </a:br>
            <a:r>
              <a:rPr lang="en-US" dirty="0" err="1" smtClean="0"/>
              <a:t>Futuro</a:t>
            </a:r>
            <a:endParaRPr lang="en-US" dirty="0"/>
          </a:p>
        </p:txBody>
      </p:sp>
      <p:pic>
        <p:nvPicPr>
          <p:cNvPr id="3"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6248122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p:cNvPicPr>
          <p:nvPr/>
        </p:nvPicPr>
        <p:blipFill>
          <a:blip r:embed="rId2"/>
          <a:stretch>
            <a:fillRect/>
          </a:stretch>
        </p:blipFill>
        <p:spPr>
          <a:xfrm>
            <a:off x="10132543" y="5834628"/>
            <a:ext cx="1792712" cy="675824"/>
          </a:xfrm>
          <a:prstGeom prst="rect">
            <a:avLst/>
          </a:prstGeom>
        </p:spPr>
      </p:pic>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1155558" y="686515"/>
            <a:ext cx="9736439" cy="5045886"/>
          </a:xfrm>
          <a:prstGeom prst="rect">
            <a:avLst/>
          </a:prstGeom>
          <a:noFill/>
          <a:ln>
            <a:noFill/>
          </a:ln>
        </p:spPr>
      </p:pic>
    </p:spTree>
    <p:extLst>
      <p:ext uri="{BB962C8B-B14F-4D97-AF65-F5344CB8AC3E}">
        <p14:creationId xmlns:p14="http://schemas.microsoft.com/office/powerpoint/2010/main" val="34394407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PORTAFOLIO </a:t>
            </a:r>
            <a:r>
              <a:rPr lang="en-US" dirty="0" smtClean="0"/>
              <a:t>DE PROYECTOS</a:t>
            </a:r>
            <a:endParaRPr lang="en-US" dirty="0"/>
          </a:p>
        </p:txBody>
      </p:sp>
      <p:sp>
        <p:nvSpPr>
          <p:cNvPr id="3" name="Subtitle 2"/>
          <p:cNvSpPr>
            <a:spLocks noGrp="1"/>
          </p:cNvSpPr>
          <p:nvPr>
            <p:ph type="subTitle" idx="1"/>
          </p:nvPr>
        </p:nvSpPr>
        <p:spPr/>
        <p:txBody>
          <a:bodyPr/>
          <a:lstStyle/>
          <a:p>
            <a:endParaRPr lang="en-US" dirty="0"/>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9538305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30318883"/>
              </p:ext>
            </p:extLst>
          </p:nvPr>
        </p:nvGraphicFramePr>
        <p:xfrm>
          <a:off x="958286" y="728664"/>
          <a:ext cx="10090714" cy="5348288"/>
        </p:xfrm>
        <a:graphic>
          <a:graphicData uri="http://schemas.openxmlformats.org/drawingml/2006/table">
            <a:tbl>
              <a:tblPr/>
              <a:tblGrid>
                <a:gridCol w="10090714">
                  <a:extLst>
                    <a:ext uri="{9D8B030D-6E8A-4147-A177-3AD203B41FA5}">
                      <a16:colId xmlns:a16="http://schemas.microsoft.com/office/drawing/2014/main" xmlns="" val="2893481789"/>
                    </a:ext>
                  </a:extLst>
                </a:gridCol>
              </a:tblGrid>
              <a:tr h="463417">
                <a:tc>
                  <a:txBody>
                    <a:bodyPr/>
                    <a:lstStyle/>
                    <a:p>
                      <a:pPr algn="just" rtl="0" fontAlgn="t">
                        <a:spcBef>
                          <a:spcPts val="0"/>
                        </a:spcBef>
                        <a:spcAft>
                          <a:spcPts val="0"/>
                        </a:spcAft>
                      </a:pPr>
                      <a:r>
                        <a:rPr lang="en-US" sz="1600" b="1" i="0" u="none" strike="noStrike" dirty="0" err="1" smtClean="0">
                          <a:solidFill>
                            <a:srgbClr val="FFFFFF"/>
                          </a:solidFill>
                          <a:effectLst/>
                          <a:latin typeface="Arial" panose="020B0604020202020204" pitchFamily="34" charset="0"/>
                        </a:rPr>
                        <a:t>Nombre</a:t>
                      </a:r>
                      <a:endParaRPr lang="en-US" sz="2400" dirty="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3556421374"/>
                  </a:ext>
                </a:extLst>
              </a:tr>
              <a:tr h="463417">
                <a:tc>
                  <a:txBody>
                    <a:bodyPr/>
                    <a:lstStyle/>
                    <a:p>
                      <a:pPr algn="just" rtl="0" fontAlgn="t">
                        <a:spcBef>
                          <a:spcPts val="0"/>
                        </a:spcBef>
                        <a:spcAft>
                          <a:spcPts val="0"/>
                        </a:spcAft>
                      </a:pPr>
                      <a:r>
                        <a:rPr lang="en-US" sz="1600" b="0" i="0" u="none" strike="noStrike">
                          <a:solidFill>
                            <a:srgbClr val="000000"/>
                          </a:solidFill>
                          <a:effectLst/>
                          <a:latin typeface="Arial" panose="020B0604020202020204" pitchFamily="34" charset="0"/>
                        </a:rPr>
                        <a:t>Diversificación de mercado</a:t>
                      </a:r>
                      <a:endParaRPr lang="en-US"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60826072"/>
                  </a:ext>
                </a:extLst>
              </a:tr>
              <a:tr h="46341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Descripción</a:t>
                      </a:r>
                      <a:endParaRPr lang="en-US"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3671395017"/>
                  </a:ext>
                </a:extLst>
              </a:tr>
              <a:tr h="1283893">
                <a:tc>
                  <a:txBody>
                    <a:bodyPr/>
                    <a:lstStyle/>
                    <a:p>
                      <a:pPr marL="101600" algn="just" rtl="0" fontAlgn="t">
                        <a:spcBef>
                          <a:spcPts val="0"/>
                        </a:spcBef>
                        <a:spcAft>
                          <a:spcPts val="0"/>
                        </a:spcAft>
                      </a:pPr>
                      <a:r>
                        <a:rPr lang="es-CO" sz="1600" dirty="0" smtClean="0">
                          <a:effectLst/>
                          <a:latin typeface="Arial"/>
                          <a:ea typeface="Arial"/>
                          <a:cs typeface="Arial"/>
                        </a:rPr>
                        <a:t>Se buscará desarrollar un asistente inteligente generalizado para todo tipo de empresas, que cumpla con las especificaciones básicas que necesitan todas las empresas para su funcionamiento y además funcionalidades específicas según el sector al que pertenezca la empresa.</a:t>
                      </a:r>
                      <a:r>
                        <a:rPr lang="es-ES_tradnl" sz="1600" dirty="0" smtClean="0">
                          <a:effectLst/>
                        </a:rPr>
                        <a:t> </a:t>
                      </a:r>
                      <a:endParaRPr lang="es-CO" sz="2400" dirty="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46740704"/>
                  </a:ext>
                </a:extLst>
              </a:tr>
              <a:tr h="463417">
                <a:tc>
                  <a:txBody>
                    <a:bodyPr/>
                    <a:lstStyle/>
                    <a:p>
                      <a:pPr algn="just" rtl="0" fontAlgn="t">
                        <a:spcBef>
                          <a:spcPts val="0"/>
                        </a:spcBef>
                        <a:spcAft>
                          <a:spcPts val="0"/>
                        </a:spcAft>
                      </a:pPr>
                      <a:r>
                        <a:rPr lang="en-US" sz="1600" b="1" i="0" u="none" strike="noStrike" dirty="0" err="1">
                          <a:solidFill>
                            <a:srgbClr val="FFFFFF"/>
                          </a:solidFill>
                          <a:effectLst/>
                          <a:latin typeface="Arial" panose="020B0604020202020204" pitchFamily="34" charset="0"/>
                        </a:rPr>
                        <a:t>Objetivo</a:t>
                      </a:r>
                      <a:endParaRPr lang="en-US" sz="2400" dirty="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1829271253"/>
                  </a:ext>
                </a:extLst>
              </a:tr>
              <a:tr h="736909">
                <a:tc>
                  <a:txBody>
                    <a:bodyPr/>
                    <a:lstStyle/>
                    <a:p>
                      <a:pPr marL="101600" algn="just" rtl="0" fontAlgn="t">
                        <a:spcBef>
                          <a:spcPts val="0"/>
                        </a:spcBef>
                        <a:spcAft>
                          <a:spcPts val="0"/>
                        </a:spcAft>
                      </a:pPr>
                      <a:r>
                        <a:rPr lang="es-CO" sz="1600" b="0" i="0" u="none" strike="noStrike">
                          <a:solidFill>
                            <a:srgbClr val="000000"/>
                          </a:solidFill>
                          <a:effectLst/>
                          <a:latin typeface="Arial" panose="020B0604020202020204" pitchFamily="34" charset="0"/>
                        </a:rPr>
                        <a:t>Dar a conocer los servicios que ofrece APRsolutionss en todo tipo de empresas tecnológicas o no, que requieran de un servicio de asistencia inteligente.</a:t>
                      </a:r>
                      <a:endParaRPr lang="es-CO"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77610497"/>
                  </a:ext>
                </a:extLst>
              </a:tr>
              <a:tr h="46341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Resultados </a:t>
                      </a:r>
                      <a:endParaRPr lang="en-US"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2144125273"/>
                  </a:ext>
                </a:extLst>
              </a:tr>
              <a:tr h="1010401">
                <a:tc>
                  <a:txBody>
                    <a:bodyPr/>
                    <a:lstStyle/>
                    <a:p>
                      <a:pPr marL="101600" algn="just" rtl="0" fontAlgn="t">
                        <a:spcBef>
                          <a:spcPts val="0"/>
                        </a:spcBef>
                        <a:spcAft>
                          <a:spcPts val="0"/>
                        </a:spcAft>
                      </a:pPr>
                      <a:r>
                        <a:rPr lang="es-CO" sz="1600" b="0" i="0" u="none" strike="noStrike" dirty="0">
                          <a:solidFill>
                            <a:srgbClr val="000000"/>
                          </a:solidFill>
                          <a:effectLst/>
                          <a:latin typeface="Arial" panose="020B0604020202020204" pitchFamily="34" charset="0"/>
                        </a:rPr>
                        <a:t>Una vez se logren obtener varios clientes de diferentes sectores, se espera que </a:t>
                      </a:r>
                      <a:r>
                        <a:rPr lang="es-CO" sz="1600" b="0" i="0" u="none" strike="noStrike" dirty="0" err="1">
                          <a:solidFill>
                            <a:srgbClr val="000000"/>
                          </a:solidFill>
                          <a:effectLst/>
                          <a:latin typeface="Arial" panose="020B0604020202020204" pitchFamily="34" charset="0"/>
                        </a:rPr>
                        <a:t>APRsolutionss</a:t>
                      </a:r>
                      <a:r>
                        <a:rPr lang="es-CO" sz="1600" b="0" i="0" u="none" strike="noStrike" dirty="0">
                          <a:solidFill>
                            <a:srgbClr val="000000"/>
                          </a:solidFill>
                          <a:effectLst/>
                          <a:latin typeface="Arial" panose="020B0604020202020204" pitchFamily="34" charset="0"/>
                        </a:rPr>
                        <a:t> se consolide como una de las mejores empresas tecnológicas del país en desarrollo de software inteligente.</a:t>
                      </a:r>
                      <a:endParaRPr lang="es-CO" sz="2400" dirty="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69493646"/>
                  </a:ext>
                </a:extLst>
              </a:tr>
            </a:tbl>
          </a:graphicData>
        </a:graphic>
      </p:graphicFrame>
      <p:sp>
        <p:nvSpPr>
          <p:cNvPr id="3" name="Rectangle 1"/>
          <p:cNvSpPr>
            <a:spLocks noChangeArrowheads="1"/>
          </p:cNvSpPr>
          <p:nvPr/>
        </p:nvSpPr>
        <p:spPr bwMode="auto">
          <a:xfrm>
            <a:off x="3454400" y="2557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397950861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31231763"/>
              </p:ext>
            </p:extLst>
          </p:nvPr>
        </p:nvGraphicFramePr>
        <p:xfrm>
          <a:off x="801073" y="805766"/>
          <a:ext cx="10133627" cy="5183122"/>
        </p:xfrm>
        <a:graphic>
          <a:graphicData uri="http://schemas.openxmlformats.org/drawingml/2006/table">
            <a:tbl>
              <a:tblPr/>
              <a:tblGrid>
                <a:gridCol w="10133627">
                  <a:extLst>
                    <a:ext uri="{9D8B030D-6E8A-4147-A177-3AD203B41FA5}">
                      <a16:colId xmlns:a16="http://schemas.microsoft.com/office/drawing/2014/main" xmlns="" val="475431895"/>
                    </a:ext>
                  </a:extLst>
                </a:gridCol>
              </a:tblGrid>
              <a:tr h="422867">
                <a:tc>
                  <a:txBody>
                    <a:bodyPr/>
                    <a:lstStyle/>
                    <a:p>
                      <a:pPr algn="just" rtl="0" fontAlgn="t">
                        <a:spcBef>
                          <a:spcPts val="0"/>
                        </a:spcBef>
                        <a:spcAft>
                          <a:spcPts val="0"/>
                        </a:spcAft>
                      </a:pPr>
                      <a:r>
                        <a:rPr lang="en-US" sz="1600" b="1" i="0" u="none" strike="noStrike" dirty="0" err="1" smtClean="0">
                          <a:solidFill>
                            <a:srgbClr val="FFFFFF"/>
                          </a:solidFill>
                          <a:effectLst/>
                          <a:latin typeface="Arial" panose="020B0604020202020204" pitchFamily="34" charset="0"/>
                        </a:rPr>
                        <a:t>Nombre</a:t>
                      </a:r>
                      <a:endParaRPr lang="en-US" sz="2400"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242998774"/>
                  </a:ext>
                </a:extLst>
              </a:tr>
              <a:tr h="422867">
                <a:tc>
                  <a:txBody>
                    <a:bodyPr/>
                    <a:lstStyle/>
                    <a:p>
                      <a:pPr algn="just" rtl="0" fontAlgn="t">
                        <a:spcBef>
                          <a:spcPts val="0"/>
                        </a:spcBef>
                        <a:spcAft>
                          <a:spcPts val="0"/>
                        </a:spcAft>
                      </a:pPr>
                      <a:r>
                        <a:rPr lang="en-US" sz="1600" b="0" i="0" u="none" strike="noStrike">
                          <a:solidFill>
                            <a:srgbClr val="000000"/>
                          </a:solidFill>
                          <a:effectLst/>
                          <a:latin typeface="Arial" panose="020B0604020202020204" pitchFamily="34" charset="0"/>
                        </a:rPr>
                        <a:t>Canales de distribución</a:t>
                      </a:r>
                      <a:endParaRPr lang="en-US"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22796397"/>
                  </a:ext>
                </a:extLst>
              </a:tr>
              <a:tr h="42286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Descripción</a:t>
                      </a:r>
                      <a:endParaRPr lang="en-US"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22463983"/>
                  </a:ext>
                </a:extLst>
              </a:tr>
              <a:tr h="1183130">
                <a:tc>
                  <a:txBody>
                    <a:bodyPr/>
                    <a:lstStyle/>
                    <a:p>
                      <a:pPr marL="101600" algn="just" rtl="0" fontAlgn="t">
                        <a:spcBef>
                          <a:spcPts val="0"/>
                        </a:spcBef>
                        <a:spcAft>
                          <a:spcPts val="0"/>
                        </a:spcAft>
                      </a:pPr>
                      <a:r>
                        <a:rPr lang="es-CO" sz="1800" kern="1200" dirty="0" smtClean="0">
                          <a:solidFill>
                            <a:schemeClr val="tx1"/>
                          </a:solidFill>
                          <a:effectLst/>
                          <a:latin typeface="+mn-lt"/>
                          <a:ea typeface="+mn-ea"/>
                          <a:cs typeface="+mn-cs"/>
                        </a:rPr>
                        <a:t>Se desarrollaran aplicaciones móviles con una base en software inteligente, bajo la idea de la empresa de brindar un asistente inteligente, pero en este caso en dispositivos móviles, para así ampliar el nicho de mercado y llegar a más personas.Esto permitira una  expansion de la compañía a otros segmentos de mercado que actualmente no estan contemplados y que pueden traer una amplia fuente de ingresos.</a:t>
                      </a:r>
                      <a:r>
                        <a:rPr lang="es-ES_tradnl" sz="1600" dirty="0" smtClean="0">
                          <a:effectLst/>
                        </a:rPr>
                        <a:t> </a:t>
                      </a:r>
                      <a:endParaRPr lang="es-CO" sz="2400"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95110725"/>
                  </a:ext>
                </a:extLst>
              </a:tr>
              <a:tr h="42286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Objetivo</a:t>
                      </a:r>
                      <a:endParaRPr lang="en-US"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277496932"/>
                  </a:ext>
                </a:extLst>
              </a:tr>
              <a:tr h="676288">
                <a:tc>
                  <a:txBody>
                    <a:bodyPr/>
                    <a:lstStyle/>
                    <a:p>
                      <a:pPr marL="101600" algn="just" rtl="0" fontAlgn="t">
                        <a:spcBef>
                          <a:spcPts val="0"/>
                        </a:spcBef>
                        <a:spcAft>
                          <a:spcPts val="0"/>
                        </a:spcAft>
                      </a:pPr>
                      <a:r>
                        <a:rPr lang="es-CO" sz="1800" kern="1200" dirty="0" smtClean="0">
                          <a:solidFill>
                            <a:schemeClr val="tx1"/>
                          </a:solidFill>
                          <a:effectLst/>
                          <a:latin typeface="+mn-lt"/>
                          <a:ea typeface="+mn-ea"/>
                          <a:cs typeface="+mn-cs"/>
                        </a:rPr>
                        <a:t>Dar a conocer los servicios que ofrece APRsolutionss a través de otras plataformas como lo son Android y IOS y lograr expandir la compañía obteniendo nuevas fuentes de ingresos. </a:t>
                      </a:r>
                      <a:endParaRPr lang="es-CO" sz="2400"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95319325"/>
                  </a:ext>
                </a:extLst>
              </a:tr>
              <a:tr h="42286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Resultados </a:t>
                      </a:r>
                      <a:endParaRPr lang="en-US"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58610005"/>
                  </a:ext>
                </a:extLst>
              </a:tr>
              <a:tr h="1183130">
                <a:tc>
                  <a:txBody>
                    <a:bodyPr/>
                    <a:lstStyle/>
                    <a:p>
                      <a:pPr marL="101600" algn="just" rtl="0" fontAlgn="t">
                        <a:spcBef>
                          <a:spcPts val="0"/>
                        </a:spcBef>
                        <a:spcAft>
                          <a:spcPts val="0"/>
                        </a:spcAft>
                      </a:pPr>
                      <a:r>
                        <a:rPr lang="es-CO" sz="1800" kern="1200" dirty="0" smtClean="0">
                          <a:solidFill>
                            <a:schemeClr val="tx1"/>
                          </a:solidFill>
                          <a:effectLst/>
                          <a:latin typeface="+mn-lt"/>
                          <a:ea typeface="+mn-ea"/>
                          <a:cs typeface="+mn-cs"/>
                        </a:rPr>
                        <a:t>Enlazado con el objetivo de llevar nuestro servicio a ser útil para todo tipo de empresas, surge la necesidad de implementarlo en dispositivos móviles, siendo estos los más utilizados en el mundo podemos asegurar un mayor éxito con un asistente inteligente.</a:t>
                      </a:r>
                      <a:r>
                        <a:rPr lang="es-ES_tradnl" sz="1600" dirty="0" smtClean="0">
                          <a:effectLst/>
                        </a:rPr>
                        <a:t> </a:t>
                      </a:r>
                      <a:endParaRPr lang="es-CO" sz="2400"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12997470"/>
                  </a:ext>
                </a:extLst>
              </a:tr>
            </a:tbl>
          </a:graphicData>
        </a:graphic>
      </p:graphicFrame>
      <p:sp>
        <p:nvSpPr>
          <p:cNvPr id="3" name="Rectangle 1"/>
          <p:cNvSpPr>
            <a:spLocks noChangeArrowheads="1"/>
          </p:cNvSpPr>
          <p:nvPr/>
        </p:nvSpPr>
        <p:spPr bwMode="auto">
          <a:xfrm>
            <a:off x="3582988" y="2511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24468146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55203450"/>
              </p:ext>
            </p:extLst>
          </p:nvPr>
        </p:nvGraphicFramePr>
        <p:xfrm>
          <a:off x="858224" y="264618"/>
          <a:ext cx="10438427" cy="6177927"/>
        </p:xfrm>
        <a:graphic>
          <a:graphicData uri="http://schemas.openxmlformats.org/drawingml/2006/table">
            <a:tbl>
              <a:tblPr/>
              <a:tblGrid>
                <a:gridCol w="10438427">
                  <a:extLst>
                    <a:ext uri="{9D8B030D-6E8A-4147-A177-3AD203B41FA5}">
                      <a16:colId xmlns:a16="http://schemas.microsoft.com/office/drawing/2014/main" xmlns="" val="3532478365"/>
                    </a:ext>
                  </a:extLst>
                </a:gridCol>
              </a:tblGrid>
              <a:tr h="411721">
                <a:tc>
                  <a:txBody>
                    <a:bodyPr/>
                    <a:lstStyle/>
                    <a:p>
                      <a:pPr algn="just" rtl="0" fontAlgn="t">
                        <a:spcBef>
                          <a:spcPts val="0"/>
                        </a:spcBef>
                        <a:spcAft>
                          <a:spcPts val="0"/>
                        </a:spcAft>
                      </a:pPr>
                      <a:r>
                        <a:rPr lang="en-US" sz="1800" b="1" i="0" u="none" strike="noStrike" dirty="0" err="1">
                          <a:solidFill>
                            <a:srgbClr val="FFFFFF"/>
                          </a:solidFill>
                          <a:effectLst/>
                          <a:latin typeface="Arial" panose="020B0604020202020204" pitchFamily="34" charset="0"/>
                        </a:rPr>
                        <a:t>Nombre</a:t>
                      </a:r>
                      <a:endParaRPr lang="en-US" sz="2800" strike="noStrike"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1409421522"/>
                  </a:ext>
                </a:extLst>
              </a:tr>
              <a:tr h="411721">
                <a:tc>
                  <a:txBody>
                    <a:bodyPr/>
                    <a:lstStyle/>
                    <a:p>
                      <a:pPr algn="just" rtl="0" fontAlgn="t">
                        <a:spcBef>
                          <a:spcPts val="0"/>
                        </a:spcBef>
                        <a:spcAft>
                          <a:spcPts val="0"/>
                        </a:spcAft>
                      </a:pPr>
                      <a:r>
                        <a:rPr lang="en-US" sz="1800" b="0" i="0" u="none" strike="noStrike">
                          <a:solidFill>
                            <a:srgbClr val="000000"/>
                          </a:solidFill>
                          <a:effectLst/>
                          <a:latin typeface="Arial" panose="020B0604020202020204" pitchFamily="34" charset="0"/>
                        </a:rPr>
                        <a:t>Ingreso por desarrollo web</a:t>
                      </a:r>
                      <a:endParaRPr lang="en-US"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00346219"/>
                  </a:ext>
                </a:extLst>
              </a:tr>
              <a:tr h="411721">
                <a:tc>
                  <a:txBody>
                    <a:bodyPr/>
                    <a:lstStyle/>
                    <a:p>
                      <a:pPr algn="just" rtl="0" fontAlgn="t">
                        <a:spcBef>
                          <a:spcPts val="0"/>
                        </a:spcBef>
                        <a:spcAft>
                          <a:spcPts val="0"/>
                        </a:spcAft>
                      </a:pPr>
                      <a:r>
                        <a:rPr lang="en-US" sz="1800" b="1" i="0" u="none" strike="noStrike">
                          <a:solidFill>
                            <a:srgbClr val="FFFFFF"/>
                          </a:solidFill>
                          <a:effectLst/>
                          <a:latin typeface="Arial" panose="020B0604020202020204" pitchFamily="34" charset="0"/>
                        </a:rPr>
                        <a:t>Descripción</a:t>
                      </a:r>
                      <a:endParaRPr lang="en-US"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1259835014"/>
                  </a:ext>
                </a:extLst>
              </a:tr>
              <a:tr h="1398684">
                <a:tc>
                  <a:txBody>
                    <a:bodyPr/>
                    <a:lstStyle/>
                    <a:p>
                      <a:pPr algn="just" rtl="0" fontAlgn="t">
                        <a:spcBef>
                          <a:spcPts val="0"/>
                        </a:spcBef>
                        <a:spcAft>
                          <a:spcPts val="0"/>
                        </a:spcAft>
                      </a:pPr>
                      <a:r>
                        <a:rPr lang="es-CO" sz="1800" dirty="0" smtClean="0">
                          <a:effectLst/>
                          <a:latin typeface="Arial"/>
                          <a:ea typeface="Arial"/>
                          <a:cs typeface="Arial"/>
                        </a:rPr>
                        <a:t>Con este proyecto se pretende lograr un crecimiento y reconocimiento en el mercado de Software en Colombia, asi como generar una nueva linea de productos dedicados al desarrollo web, inicialmente a través de alianzas importantes con empresas de software se tendrán más herramientas para el desarrollo de aplicaciones multiplataforma  e incluso orientadas al desarrollo movil, del mismo modo esta alianza podra traer beneficios economicos para las empresas involucradas.</a:t>
                      </a:r>
                      <a:r>
                        <a:rPr lang="es-ES_tradnl" dirty="0" smtClean="0">
                          <a:effectLst/>
                        </a:rPr>
                        <a:t> </a:t>
                      </a:r>
                      <a:endParaRPr lang="es-CO" sz="2800" strike="noStrike"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96301426"/>
                  </a:ext>
                </a:extLst>
              </a:tr>
              <a:tr h="411721">
                <a:tc>
                  <a:txBody>
                    <a:bodyPr/>
                    <a:lstStyle/>
                    <a:p>
                      <a:pPr algn="just" rtl="0" fontAlgn="t">
                        <a:spcBef>
                          <a:spcPts val="0"/>
                        </a:spcBef>
                        <a:spcAft>
                          <a:spcPts val="0"/>
                        </a:spcAft>
                      </a:pPr>
                      <a:r>
                        <a:rPr lang="en-US" sz="1800" b="1" i="0" u="none" strike="noStrike" dirty="0" err="1">
                          <a:solidFill>
                            <a:srgbClr val="FFFFFF"/>
                          </a:solidFill>
                          <a:effectLst/>
                          <a:latin typeface="Arial" panose="020B0604020202020204" pitchFamily="34" charset="0"/>
                        </a:rPr>
                        <a:t>Objetivo</a:t>
                      </a:r>
                      <a:endParaRPr lang="en-US" sz="2800" strike="noStrike"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3021451588"/>
                  </a:ext>
                </a:extLst>
              </a:tr>
              <a:tr h="658462">
                <a:tc>
                  <a:txBody>
                    <a:bodyPr/>
                    <a:lstStyle/>
                    <a:p>
                      <a:pPr marL="101600" algn="just">
                        <a:lnSpc>
                          <a:spcPct val="150000"/>
                        </a:lnSpc>
                        <a:spcAft>
                          <a:spcPts val="0"/>
                        </a:spcAft>
                      </a:pPr>
                      <a:r>
                        <a:rPr lang="es-CO" sz="1800" dirty="0" smtClean="0">
                          <a:solidFill>
                            <a:srgbClr val="000000"/>
                          </a:solidFill>
                          <a:effectLst/>
                          <a:latin typeface="Arial"/>
                          <a:ea typeface="Arial"/>
                          <a:cs typeface="Arial"/>
                        </a:rPr>
                        <a:t>Lograr alianzas clave para tener más herramientas y beneficios economicos a la hora de desarrollar software.</a:t>
                      </a:r>
                      <a:endParaRPr lang="es-ES_tradnl" sz="1600" dirty="0" smtClean="0">
                        <a:solidFill>
                          <a:srgbClr val="000000"/>
                        </a:solidFill>
                        <a:effectLst/>
                        <a:latin typeface="Calibri"/>
                        <a:ea typeface="Calibri"/>
                        <a:cs typeface="Calibri"/>
                      </a:endParaRPr>
                    </a:p>
                    <a:p>
                      <a:r>
                        <a:rPr lang="es-CO" sz="1800" dirty="0" smtClean="0">
                          <a:effectLst/>
                          <a:latin typeface="Arial"/>
                          <a:ea typeface="Arial"/>
                          <a:cs typeface="Arial"/>
                        </a:rPr>
                        <a:t>Incrementar el reconocimiento de APRSOLUTIONSS como una marca de productos de software en Colombia.</a:t>
                      </a:r>
                      <a:r>
                        <a:rPr lang="es-ES_tradnl" dirty="0" smtClean="0">
                          <a:effectLst/>
                        </a:rPr>
                        <a:t> </a:t>
                      </a:r>
                      <a:endParaRPr lang="es-CO" sz="2800" strike="noStrike"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10988487"/>
                  </a:ext>
                </a:extLst>
              </a:tr>
              <a:tr h="411721">
                <a:tc>
                  <a:txBody>
                    <a:bodyPr/>
                    <a:lstStyle/>
                    <a:p>
                      <a:pPr algn="just" rtl="0" fontAlgn="t">
                        <a:spcBef>
                          <a:spcPts val="0"/>
                        </a:spcBef>
                        <a:spcAft>
                          <a:spcPts val="0"/>
                        </a:spcAft>
                      </a:pPr>
                      <a:r>
                        <a:rPr lang="en-US" sz="1800" b="1" i="0" u="none" strike="noStrike">
                          <a:solidFill>
                            <a:srgbClr val="FFFFFF"/>
                          </a:solidFill>
                          <a:effectLst/>
                          <a:latin typeface="Arial" panose="020B0604020202020204" pitchFamily="34" charset="0"/>
                        </a:rPr>
                        <a:t>Resultados </a:t>
                      </a:r>
                      <a:endParaRPr lang="en-US"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xmlns="" val="1338885914"/>
                  </a:ext>
                </a:extLst>
              </a:tr>
              <a:tr h="1151943">
                <a:tc>
                  <a:txBody>
                    <a:bodyPr/>
                    <a:lstStyle/>
                    <a:p>
                      <a:pPr marL="101600" algn="just" rtl="0" fontAlgn="t">
                        <a:spcBef>
                          <a:spcPts val="0"/>
                        </a:spcBef>
                        <a:spcAft>
                          <a:spcPts val="0"/>
                        </a:spcAft>
                      </a:pPr>
                      <a:r>
                        <a:rPr lang="es-CO" sz="1800" dirty="0" smtClean="0">
                          <a:effectLst/>
                          <a:latin typeface="Arial"/>
                          <a:ea typeface="Arial"/>
                          <a:cs typeface="Arial"/>
                        </a:rPr>
                        <a:t>Como resultado se generara una linea de productos dedicados al desarrollo web en alianza con las mejores empresas de desarrollo de software en Colombia, apalancando el reconocimiento de la compañía no solo en  todo el pais.</a:t>
                      </a:r>
                      <a:r>
                        <a:rPr lang="es-ES_tradnl" dirty="0" smtClean="0">
                          <a:effectLst/>
                        </a:rPr>
                        <a:t> </a:t>
                      </a:r>
                      <a:endParaRPr lang="es-CO" sz="2800" strike="noStrike"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5504041"/>
                  </a:ext>
                </a:extLst>
              </a:tr>
            </a:tbl>
          </a:graphicData>
        </a:graphic>
      </p:graphicFrame>
      <p:sp>
        <p:nvSpPr>
          <p:cNvPr id="5" name="Rectangle 2"/>
          <p:cNvSpPr>
            <a:spLocks noChangeArrowheads="1"/>
          </p:cNvSpPr>
          <p:nvPr/>
        </p:nvSpPr>
        <p:spPr bwMode="auto">
          <a:xfrm>
            <a:off x="3582988" y="2427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6"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8470554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Historia</a:t>
            </a:r>
            <a:endParaRPr lang="en-US" dirty="0"/>
          </a:p>
        </p:txBody>
      </p:sp>
      <p:sp>
        <p:nvSpPr>
          <p:cNvPr id="3" name="Content Placeholder 2"/>
          <p:cNvSpPr>
            <a:spLocks noGrp="1"/>
          </p:cNvSpPr>
          <p:nvPr>
            <p:ph idx="1"/>
          </p:nvPr>
        </p:nvSpPr>
        <p:spPr/>
        <p:txBody>
          <a:bodyPr>
            <a:normAutofit/>
          </a:bodyPr>
          <a:lstStyle/>
          <a:p>
            <a:r>
              <a:rPr lang="es-CO" dirty="0"/>
              <a:t>APR SOLUTIONS se creó tras la iniciativa de Javier Granados, se creó la idea implementar servicios de tecnología enfocados al ámbito del desarrollo de procesos dentro de las organizaciones, con el fin de prestar un servicio innovador, donde una máquina con componentes de hardware y software además de inteligencia artificial cumpliera con las necesidades requeridas por el cliente estas máquinas se conocerán con el nombre de asistentes virtuales y tendrán la característica de </a:t>
            </a:r>
            <a:r>
              <a:rPr lang="es-CO" dirty="0" smtClean="0"/>
              <a:t>auto-atención</a:t>
            </a:r>
            <a:r>
              <a:rPr lang="es-CO" dirty="0" smtClean="0"/>
              <a:t>, </a:t>
            </a:r>
            <a:r>
              <a:rPr lang="es-CO" dirty="0"/>
              <a:t>además de que serán un recurso que representará a la marca (cliente). La empresa quiere brindar a otras organizaciones la mejor experiencia, rendimiento y economía posible.</a:t>
            </a:r>
            <a:endParaRPr lang="en-US" dirty="0"/>
          </a:p>
        </p:txBody>
      </p:sp>
      <p:pic>
        <p:nvPicPr>
          <p:cNvPr id="5"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33550585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Misión</a:t>
            </a:r>
            <a:endParaRPr lang="en-US" dirty="0"/>
          </a:p>
        </p:txBody>
      </p:sp>
      <p:sp>
        <p:nvSpPr>
          <p:cNvPr id="3" name="Content Placeholder 2"/>
          <p:cNvSpPr>
            <a:spLocks noGrp="1"/>
          </p:cNvSpPr>
          <p:nvPr>
            <p:ph idx="1"/>
          </p:nvPr>
        </p:nvSpPr>
        <p:spPr/>
        <p:txBody>
          <a:bodyPr/>
          <a:lstStyle/>
          <a:p>
            <a:r>
              <a:rPr lang="es-CO" dirty="0"/>
              <a:t>Somos una empresa dedicada a la administración, desarrollo e implementación de soluciones de servicio al cliente, mediante el diseño y la operación de máquinas inteligentes dentro o fuera de las empresas; enfocados en evaluar, diseñar y poner en práctica soluciones de la relación de los clientes internos con la compañía.</a:t>
            </a:r>
            <a:endParaRPr lang="en-US" dirty="0"/>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76722073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Visión</a:t>
            </a:r>
            <a:endParaRPr lang="en-US" dirty="0"/>
          </a:p>
        </p:txBody>
      </p:sp>
      <p:sp>
        <p:nvSpPr>
          <p:cNvPr id="3" name="Content Placeholder 2"/>
          <p:cNvSpPr>
            <a:spLocks noGrp="1"/>
          </p:cNvSpPr>
          <p:nvPr>
            <p:ph idx="1"/>
          </p:nvPr>
        </p:nvSpPr>
        <p:spPr/>
        <p:txBody>
          <a:bodyPr/>
          <a:lstStyle/>
          <a:p>
            <a:r>
              <a:rPr lang="es-CO" dirty="0"/>
              <a:t>APR SOLUTIONS quiere ser una empresa innovadora, reconocida y próspera, la cual ayude en el desarrollo y la cultura de servicio al cliente en las empresas. Teniendo en cuenta la integración de información y desarrollo de estrategias de crecimiento y mantenimiento de clientes.</a:t>
            </a:r>
            <a:endParaRPr lang="en-US" dirty="0"/>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29022479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Objetivo</a:t>
            </a:r>
            <a:r>
              <a:rPr lang="en-US" dirty="0" smtClean="0"/>
              <a:t> general</a:t>
            </a:r>
            <a:endParaRPr lang="en-US" dirty="0"/>
          </a:p>
        </p:txBody>
      </p:sp>
      <p:sp>
        <p:nvSpPr>
          <p:cNvPr id="3" name="Content Placeholder 2"/>
          <p:cNvSpPr>
            <a:spLocks noGrp="1"/>
          </p:cNvSpPr>
          <p:nvPr>
            <p:ph idx="1"/>
          </p:nvPr>
        </p:nvSpPr>
        <p:spPr/>
        <p:txBody>
          <a:bodyPr/>
          <a:lstStyle/>
          <a:p>
            <a:pPr marL="0" indent="0">
              <a:buNone/>
            </a:pPr>
            <a:r>
              <a:rPr lang="es-CO" dirty="0" smtClean="0"/>
              <a:t>Ofrecer </a:t>
            </a:r>
            <a:r>
              <a:rPr lang="es-CO" dirty="0"/>
              <a:t>innovación mediante el desarrollo de nuestras máquinas inteligentes, utilizando inteligencia artificial y una red neuronal artificial, con el fin de incorporar a todo tipo de mercado una interacción más real persona-computadora; mediante la distribución y comercialización de nuestros productos a nuestros clientes.</a:t>
            </a:r>
            <a:endParaRPr lang="en-US" dirty="0"/>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42715479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CANVAS</a:t>
            </a:r>
            <a:endParaRPr lang="en-US" dirty="0"/>
          </a:p>
        </p:txBody>
      </p:sp>
      <p:sp>
        <p:nvSpPr>
          <p:cNvPr id="3" name="Subtitle 2"/>
          <p:cNvSpPr>
            <a:spLocks noGrp="1"/>
          </p:cNvSpPr>
          <p:nvPr>
            <p:ph type="subTitle" idx="1"/>
          </p:nvPr>
        </p:nvSpPr>
        <p:spPr/>
        <p:txBody>
          <a:bodyPr/>
          <a:lstStyle/>
          <a:p>
            <a:endParaRPr lang="en-US"/>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16278575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338636" y="826834"/>
            <a:ext cx="4348024" cy="5220000"/>
          </a:xfrm>
          <a:prstGeom prst="rect">
            <a:avLst/>
          </a:prstGeom>
        </p:spPr>
      </p:pic>
      <p:pic>
        <p:nvPicPr>
          <p:cNvPr id="3" name="Picture 4"/>
          <p:cNvPicPr>
            <a:picLocks noChangeAspect="1"/>
          </p:cNvPicPr>
          <p:nvPr/>
        </p:nvPicPr>
        <p:blipFill>
          <a:blip r:embed="rId3"/>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28921780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035748" y="799151"/>
            <a:ext cx="6581730" cy="5220000"/>
          </a:xfrm>
          <a:prstGeom prst="rect">
            <a:avLst/>
          </a:prstGeom>
        </p:spPr>
      </p:pic>
      <p:pic>
        <p:nvPicPr>
          <p:cNvPr id="4" name="Picture 4"/>
          <p:cNvPicPr>
            <a:picLocks noChangeAspect="1"/>
          </p:cNvPicPr>
          <p:nvPr/>
        </p:nvPicPr>
        <p:blipFill>
          <a:blip r:embed="rId3"/>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16594661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983632" y="2909886"/>
            <a:ext cx="10229946" cy="1224000"/>
          </a:xfrm>
          <a:prstGeom prst="rect">
            <a:avLst/>
          </a:prstGeom>
        </p:spPr>
      </p:pic>
      <p:pic>
        <p:nvPicPr>
          <p:cNvPr id="4" name="Picture 4"/>
          <p:cNvPicPr>
            <a:picLocks noChangeAspect="1"/>
          </p:cNvPicPr>
          <p:nvPr/>
        </p:nvPicPr>
        <p:blipFill>
          <a:blip r:embed="rId3"/>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333336360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TotalTime>
  <Words>776</Words>
  <Application>Microsoft Macintosh PowerPoint</Application>
  <PresentationFormat>Personalizado</PresentationFormat>
  <Paragraphs>50</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NewsPrint</vt:lpstr>
      <vt:lpstr>APR Solutionss</vt:lpstr>
      <vt:lpstr>Historia</vt:lpstr>
      <vt:lpstr>Misión</vt:lpstr>
      <vt:lpstr>Visión</vt:lpstr>
      <vt:lpstr>Objetivo general</vt:lpstr>
      <vt:lpstr>CANVAS</vt:lpstr>
      <vt:lpstr>Presentación de PowerPoint</vt:lpstr>
      <vt:lpstr>Presentación de PowerPoint</vt:lpstr>
      <vt:lpstr>Presentación de PowerPoint</vt:lpstr>
      <vt:lpstr>StakeHolders</vt:lpstr>
      <vt:lpstr>MODELO OPERACIONAL Base</vt:lpstr>
      <vt:lpstr>Presentación de PowerPoint</vt:lpstr>
      <vt:lpstr>MODELO OPERACIONAL Futuro</vt:lpstr>
      <vt:lpstr>Presentación de PowerPoint</vt:lpstr>
      <vt:lpstr> PORTAFOLIO DE PROYECTOS</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 Solutionss</dc:title>
  <dc:creator>2101751</dc:creator>
  <cp:lastModifiedBy>Manuel Felipe</cp:lastModifiedBy>
  <cp:revision>12</cp:revision>
  <dcterms:created xsi:type="dcterms:W3CDTF">2017-02-15T15:42:18Z</dcterms:created>
  <dcterms:modified xsi:type="dcterms:W3CDTF">2017-05-12T03:45:25Z</dcterms:modified>
</cp:coreProperties>
</file>