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1" r:id="rId1"/>
  </p:sldMasterIdLst>
  <p:notesMasterIdLst>
    <p:notesMasterId r:id="rId22"/>
  </p:notesMasterIdLst>
  <p:sldIdLst>
    <p:sldId id="256" r:id="rId2"/>
    <p:sldId id="258" r:id="rId3"/>
    <p:sldId id="274" r:id="rId4"/>
    <p:sldId id="261" r:id="rId5"/>
    <p:sldId id="262" r:id="rId6"/>
    <p:sldId id="264" r:id="rId7"/>
    <p:sldId id="265" r:id="rId8"/>
    <p:sldId id="263" r:id="rId9"/>
    <p:sldId id="267" r:id="rId10"/>
    <p:sldId id="266" r:id="rId11"/>
    <p:sldId id="272" r:id="rId12"/>
    <p:sldId id="273" r:id="rId13"/>
    <p:sldId id="268" r:id="rId14"/>
    <p:sldId id="269" r:id="rId15"/>
    <p:sldId id="270" r:id="rId16"/>
    <p:sldId id="271" r:id="rId17"/>
    <p:sldId id="275" r:id="rId18"/>
    <p:sldId id="278" r:id="rId19"/>
    <p:sldId id="276" r:id="rId20"/>
    <p:sldId id="277"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385" autoAdjust="0"/>
    <p:restoredTop sz="94660"/>
  </p:normalViewPr>
  <p:slideViewPr>
    <p:cSldViewPr snapToGrid="0">
      <p:cViewPr>
        <p:scale>
          <a:sx n="90" d="100"/>
          <a:sy n="90" d="100"/>
        </p:scale>
        <p:origin x="462" y="11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4650A7D-9F6E-4791-AB7D-3D605EF01BB4}" type="datetimeFigureOut">
              <a:rPr lang="es-CO" smtClean="0"/>
              <a:t>12/05/2017</a:t>
            </a:fld>
            <a:endParaRPr lang="es-CO"/>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O"/>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CO"/>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F599C2A-7F9E-4FC5-A33B-783070D4B7AA}" type="slidenum">
              <a:rPr lang="es-CO" smtClean="0"/>
              <a:t>‹#›</a:t>
            </a:fld>
            <a:endParaRPr lang="es-CO"/>
          </a:p>
        </p:txBody>
      </p:sp>
    </p:spTree>
    <p:extLst>
      <p:ext uri="{BB962C8B-B14F-4D97-AF65-F5344CB8AC3E}">
        <p14:creationId xmlns:p14="http://schemas.microsoft.com/office/powerpoint/2010/main" val="23005260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8" name="Rectangle 7"/>
          <p:cNvSpPr/>
          <p:nvPr/>
        </p:nvSpPr>
        <p:spPr>
          <a:xfrm>
            <a:off x="1036320" y="0"/>
            <a:ext cx="10058400" cy="304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016000" y="3200400"/>
            <a:ext cx="10058400" cy="1524000"/>
          </a:xfrm>
        </p:spPr>
        <p:txBody>
          <a:bodyPr>
            <a:noAutofit/>
          </a:bodyPr>
          <a:lstStyle>
            <a:lvl1pPr>
              <a:defRPr sz="8000"/>
            </a:lvl1pPr>
          </a:lstStyle>
          <a:p>
            <a:r>
              <a:rPr lang="es-ES_tradnl" smtClean="0"/>
              <a:t>Clic para editar título</a:t>
            </a:r>
            <a:endParaRPr lang="en-US" dirty="0"/>
          </a:p>
        </p:txBody>
      </p:sp>
      <p:sp>
        <p:nvSpPr>
          <p:cNvPr id="3" name="Subtitle 2"/>
          <p:cNvSpPr>
            <a:spLocks noGrp="1"/>
          </p:cNvSpPr>
          <p:nvPr>
            <p:ph type="subTitle" idx="1"/>
          </p:nvPr>
        </p:nvSpPr>
        <p:spPr>
          <a:xfrm>
            <a:off x="1016000" y="4724400"/>
            <a:ext cx="9144000" cy="990600"/>
          </a:xfrm>
        </p:spPr>
        <p:txBody>
          <a:bodyPr anchor="t" anchorCtr="0">
            <a:normAutofit/>
          </a:bodyPr>
          <a:lstStyle>
            <a:lvl1pPr marL="0" indent="0" algn="l">
              <a:buNone/>
              <a:defRPr sz="28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_tradnl"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81C75E76-9F89-4757-915C-0C704E49CD7E}" type="datetimeFigureOut">
              <a:rPr lang="en-US" smtClean="0"/>
              <a:t>5/12/2017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1842C8-1095-4A6A-B921-31DFA631D9F9}" type="slidenum">
              <a:rPr lang="en-US" smtClean="0"/>
              <a:t>‹#›</a:t>
            </a:fld>
            <a:endParaRPr lang="en-US"/>
          </a:p>
        </p:txBody>
      </p:sp>
      <p:sp>
        <p:nvSpPr>
          <p:cNvPr id="7" name="Rectangle 6"/>
          <p:cNvSpPr/>
          <p:nvPr/>
        </p:nvSpPr>
        <p:spPr>
          <a:xfrm>
            <a:off x="1036320" y="6172200"/>
            <a:ext cx="100584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smtClean="0"/>
              <a:t>Clic para editar título</a:t>
            </a:r>
            <a:endParaRPr lang="en-US" dirty="0"/>
          </a:p>
        </p:txBody>
      </p:sp>
      <p:sp>
        <p:nvSpPr>
          <p:cNvPr id="3" name="Vertical Text Placeholder 2"/>
          <p:cNvSpPr>
            <a:spLocks noGrp="1"/>
          </p:cNvSpPr>
          <p:nvPr>
            <p:ph type="body" orient="vert" idx="1"/>
          </p:nvPr>
        </p:nvSpPr>
        <p:spPr>
          <a:xfrm>
            <a:off x="1219200" y="685800"/>
            <a:ext cx="9652000" cy="3886200"/>
          </a:xfrm>
        </p:spPr>
        <p:txBody>
          <a:bodyPr vert="eaVert" anchor="t" anchorCtr="0"/>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n-US"/>
          </a:p>
        </p:txBody>
      </p:sp>
      <p:sp>
        <p:nvSpPr>
          <p:cNvPr id="4" name="Date Placeholder 3"/>
          <p:cNvSpPr>
            <a:spLocks noGrp="1"/>
          </p:cNvSpPr>
          <p:nvPr>
            <p:ph type="dt" sz="half" idx="10"/>
          </p:nvPr>
        </p:nvSpPr>
        <p:spPr/>
        <p:txBody>
          <a:bodyPr/>
          <a:lstStyle/>
          <a:p>
            <a:fld id="{81C75E76-9F89-4757-915C-0C704E49CD7E}" type="datetimeFigureOut">
              <a:rPr lang="en-US" smtClean="0"/>
              <a:t>5/12/2017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1842C8-1095-4A6A-B921-31DFA631D9F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16000" y="685802"/>
            <a:ext cx="2438400" cy="5410199"/>
          </a:xfrm>
        </p:spPr>
        <p:txBody>
          <a:bodyPr vert="eaVert"/>
          <a:lstStyle/>
          <a:p>
            <a:r>
              <a:rPr lang="es-ES_tradnl" smtClean="0"/>
              <a:t>Clic para editar título</a:t>
            </a:r>
            <a:endParaRPr lang="en-US" dirty="0"/>
          </a:p>
        </p:txBody>
      </p:sp>
      <p:sp>
        <p:nvSpPr>
          <p:cNvPr id="3" name="Vertical Text Placeholder 2"/>
          <p:cNvSpPr>
            <a:spLocks noGrp="1"/>
          </p:cNvSpPr>
          <p:nvPr>
            <p:ph type="body" orient="vert" idx="1"/>
          </p:nvPr>
        </p:nvSpPr>
        <p:spPr>
          <a:xfrm>
            <a:off x="3454400" y="685801"/>
            <a:ext cx="7620000" cy="4876800"/>
          </a:xfrm>
        </p:spPr>
        <p:txBody>
          <a:bodyPr vert="eaVert" anchor="t" anchorCtr="0"/>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n-US"/>
          </a:p>
        </p:txBody>
      </p:sp>
      <p:sp>
        <p:nvSpPr>
          <p:cNvPr id="4" name="Date Placeholder 3"/>
          <p:cNvSpPr>
            <a:spLocks noGrp="1"/>
          </p:cNvSpPr>
          <p:nvPr>
            <p:ph type="dt" sz="half" idx="10"/>
          </p:nvPr>
        </p:nvSpPr>
        <p:spPr/>
        <p:txBody>
          <a:bodyPr/>
          <a:lstStyle/>
          <a:p>
            <a:fld id="{81C75E76-9F89-4757-915C-0C704E49CD7E}" type="datetimeFigureOut">
              <a:rPr lang="en-US" smtClean="0"/>
              <a:t>5/12/2017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1842C8-1095-4A6A-B921-31DFA631D9F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smtClean="0"/>
              <a:t>Clic para editar título</a:t>
            </a:r>
            <a:endParaRPr lang="en-US"/>
          </a:p>
        </p:txBody>
      </p:sp>
      <p:sp>
        <p:nvSpPr>
          <p:cNvPr id="3" name="Content Placeholder 2"/>
          <p:cNvSpPr>
            <a:spLocks noGrp="1"/>
          </p:cNvSpPr>
          <p:nvPr>
            <p:ph idx="1"/>
          </p:nvPr>
        </p:nvSpPr>
        <p:spPr/>
        <p:txBody>
          <a:body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n-US"/>
          </a:p>
        </p:txBody>
      </p:sp>
      <p:sp>
        <p:nvSpPr>
          <p:cNvPr id="4" name="Date Placeholder 3"/>
          <p:cNvSpPr>
            <a:spLocks noGrp="1"/>
          </p:cNvSpPr>
          <p:nvPr>
            <p:ph type="dt" sz="half" idx="10"/>
          </p:nvPr>
        </p:nvSpPr>
        <p:spPr/>
        <p:txBody>
          <a:bodyPr/>
          <a:lstStyle/>
          <a:p>
            <a:fld id="{81C75E76-9F89-4757-915C-0C704E49CD7E}" type="datetimeFigureOut">
              <a:rPr lang="en-US" smtClean="0"/>
              <a:t>5/12/2017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1842C8-1095-4A6A-B921-31DFA631D9F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7" name="Rectangle 6"/>
          <p:cNvSpPr/>
          <p:nvPr/>
        </p:nvSpPr>
        <p:spPr>
          <a:xfrm>
            <a:off x="1036320" y="0"/>
            <a:ext cx="10058400" cy="304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16000" y="3276600"/>
            <a:ext cx="10058400" cy="1676400"/>
          </a:xfrm>
        </p:spPr>
        <p:txBody>
          <a:bodyPr anchor="b" anchorCtr="0"/>
          <a:lstStyle>
            <a:lvl1pPr algn="l">
              <a:defRPr sz="5400" b="0" cap="all"/>
            </a:lvl1pPr>
          </a:lstStyle>
          <a:p>
            <a:r>
              <a:rPr lang="es-ES_tradnl" smtClean="0"/>
              <a:t>Clic para editar título</a:t>
            </a:r>
            <a:endParaRPr lang="en-US" dirty="0"/>
          </a:p>
        </p:txBody>
      </p:sp>
      <p:sp>
        <p:nvSpPr>
          <p:cNvPr id="3" name="Text Placeholder 2"/>
          <p:cNvSpPr>
            <a:spLocks noGrp="1"/>
          </p:cNvSpPr>
          <p:nvPr>
            <p:ph type="body" idx="1"/>
          </p:nvPr>
        </p:nvSpPr>
        <p:spPr>
          <a:xfrm>
            <a:off x="1016000" y="4953000"/>
            <a:ext cx="9144000" cy="914400"/>
          </a:xfrm>
        </p:spPr>
        <p:txBody>
          <a:bodyPr anchor="t" anchorCtr="0">
            <a:normAutofit/>
          </a:bodyPr>
          <a:lstStyle>
            <a:lvl1pPr marL="0" indent="0">
              <a:buNone/>
              <a:defRPr sz="28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_tradnl" smtClean="0"/>
              <a:t>Haga clic para modificar el estilo de texto del patrón</a:t>
            </a:r>
          </a:p>
        </p:txBody>
      </p:sp>
      <p:sp>
        <p:nvSpPr>
          <p:cNvPr id="4" name="Date Placeholder 3"/>
          <p:cNvSpPr>
            <a:spLocks noGrp="1"/>
          </p:cNvSpPr>
          <p:nvPr>
            <p:ph type="dt" sz="half" idx="10"/>
          </p:nvPr>
        </p:nvSpPr>
        <p:spPr/>
        <p:txBody>
          <a:bodyPr/>
          <a:lstStyle/>
          <a:p>
            <a:fld id="{81C75E76-9F89-4757-915C-0C704E49CD7E}" type="datetimeFigureOut">
              <a:rPr lang="en-US" smtClean="0"/>
              <a:t>5/12/2017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1842C8-1095-4A6A-B921-31DFA631D9F9}" type="slidenum">
              <a:rPr lang="en-US" smtClean="0"/>
              <a:t>‹#›</a:t>
            </a:fld>
            <a:endParaRPr lang="en-US"/>
          </a:p>
        </p:txBody>
      </p:sp>
      <p:sp>
        <p:nvSpPr>
          <p:cNvPr id="8" name="Rectangle 7"/>
          <p:cNvSpPr/>
          <p:nvPr/>
        </p:nvSpPr>
        <p:spPr>
          <a:xfrm>
            <a:off x="1036320" y="6172200"/>
            <a:ext cx="100584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smtClean="0"/>
              <a:t>Clic para editar título</a:t>
            </a:r>
            <a:endParaRPr lang="en-US"/>
          </a:p>
        </p:txBody>
      </p:sp>
      <p:sp>
        <p:nvSpPr>
          <p:cNvPr id="3" name="Content Placeholder 2"/>
          <p:cNvSpPr>
            <a:spLocks noGrp="1"/>
          </p:cNvSpPr>
          <p:nvPr>
            <p:ph sz="half" idx="1"/>
          </p:nvPr>
        </p:nvSpPr>
        <p:spPr>
          <a:xfrm>
            <a:off x="1016000" y="609601"/>
            <a:ext cx="4876800" cy="37673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n-US" dirty="0"/>
          </a:p>
        </p:txBody>
      </p:sp>
      <p:sp>
        <p:nvSpPr>
          <p:cNvPr id="4" name="Content Placeholder 3"/>
          <p:cNvSpPr>
            <a:spLocks noGrp="1"/>
          </p:cNvSpPr>
          <p:nvPr>
            <p:ph sz="half" idx="2"/>
          </p:nvPr>
        </p:nvSpPr>
        <p:spPr>
          <a:xfrm>
            <a:off x="6197600" y="609601"/>
            <a:ext cx="4876800" cy="37673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n-US"/>
          </a:p>
        </p:txBody>
      </p:sp>
      <p:sp>
        <p:nvSpPr>
          <p:cNvPr id="5" name="Date Placeholder 4"/>
          <p:cNvSpPr>
            <a:spLocks noGrp="1"/>
          </p:cNvSpPr>
          <p:nvPr>
            <p:ph type="dt" sz="half" idx="10"/>
          </p:nvPr>
        </p:nvSpPr>
        <p:spPr/>
        <p:txBody>
          <a:bodyPr/>
          <a:lstStyle/>
          <a:p>
            <a:fld id="{81C75E76-9F89-4757-915C-0C704E49CD7E}" type="datetimeFigureOut">
              <a:rPr lang="en-US" smtClean="0"/>
              <a:t>5/12/2017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1842C8-1095-4A6A-B921-31DFA631D9F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_tradnl" smtClean="0"/>
              <a:t>Clic para editar título</a:t>
            </a:r>
            <a:endParaRPr lang="en-US" dirty="0"/>
          </a:p>
        </p:txBody>
      </p:sp>
      <p:sp>
        <p:nvSpPr>
          <p:cNvPr id="3" name="Text Placeholder 2"/>
          <p:cNvSpPr>
            <a:spLocks noGrp="1"/>
          </p:cNvSpPr>
          <p:nvPr>
            <p:ph type="body" idx="1"/>
          </p:nvPr>
        </p:nvSpPr>
        <p:spPr>
          <a:xfrm>
            <a:off x="1011936" y="609600"/>
            <a:ext cx="4876800" cy="639762"/>
          </a:xfrm>
        </p:spPr>
        <p:txBody>
          <a:bodyPr anchor="b">
            <a:noAutofit/>
          </a:bodyPr>
          <a:lstStyle>
            <a:lvl1pPr marL="0" indent="0">
              <a:buNone/>
              <a:defRPr sz="2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smtClean="0"/>
              <a:t>Haga clic para modificar el estilo de texto del patrón</a:t>
            </a:r>
          </a:p>
        </p:txBody>
      </p:sp>
      <p:sp>
        <p:nvSpPr>
          <p:cNvPr id="4" name="Content Placeholder 3"/>
          <p:cNvSpPr>
            <a:spLocks noGrp="1"/>
          </p:cNvSpPr>
          <p:nvPr>
            <p:ph sz="half" idx="2"/>
          </p:nvPr>
        </p:nvSpPr>
        <p:spPr>
          <a:xfrm>
            <a:off x="1011936" y="1329264"/>
            <a:ext cx="4876800" cy="3048000"/>
          </a:xfrm>
        </p:spPr>
        <p:txBody>
          <a:bodyPr anchor="t" anchorCtr="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n-US" dirty="0"/>
          </a:p>
        </p:txBody>
      </p:sp>
      <p:sp>
        <p:nvSpPr>
          <p:cNvPr id="5" name="Text Placeholder 4"/>
          <p:cNvSpPr>
            <a:spLocks noGrp="1"/>
          </p:cNvSpPr>
          <p:nvPr>
            <p:ph type="body" sz="quarter" idx="3"/>
          </p:nvPr>
        </p:nvSpPr>
        <p:spPr>
          <a:xfrm>
            <a:off x="6193536" y="609600"/>
            <a:ext cx="4876800" cy="639762"/>
          </a:xfrm>
        </p:spPr>
        <p:txBody>
          <a:bodyPr anchor="b">
            <a:noAutofit/>
          </a:bodyPr>
          <a:lstStyle>
            <a:lvl1pPr marL="0" indent="0">
              <a:buNone/>
              <a:defRPr sz="2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smtClean="0"/>
              <a:t>Haga clic para modificar el estilo de texto del patrón</a:t>
            </a:r>
          </a:p>
        </p:txBody>
      </p:sp>
      <p:sp>
        <p:nvSpPr>
          <p:cNvPr id="6" name="Content Placeholder 5"/>
          <p:cNvSpPr>
            <a:spLocks noGrp="1"/>
          </p:cNvSpPr>
          <p:nvPr>
            <p:ph sz="quarter" idx="4"/>
          </p:nvPr>
        </p:nvSpPr>
        <p:spPr>
          <a:xfrm>
            <a:off x="6193536" y="1329264"/>
            <a:ext cx="4876800" cy="3048000"/>
          </a:xfrm>
        </p:spPr>
        <p:txBody>
          <a:bodyPr anchor="t" anchorCtr="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n-US"/>
          </a:p>
        </p:txBody>
      </p:sp>
      <p:sp>
        <p:nvSpPr>
          <p:cNvPr id="7" name="Date Placeholder 6"/>
          <p:cNvSpPr>
            <a:spLocks noGrp="1"/>
          </p:cNvSpPr>
          <p:nvPr>
            <p:ph type="dt" sz="half" idx="10"/>
          </p:nvPr>
        </p:nvSpPr>
        <p:spPr/>
        <p:txBody>
          <a:bodyPr/>
          <a:lstStyle/>
          <a:p>
            <a:fld id="{81C75E76-9F89-4757-915C-0C704E49CD7E}" type="datetimeFigureOut">
              <a:rPr lang="en-US" smtClean="0"/>
              <a:t>5/12/2017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A1842C8-1095-4A6A-B921-31DFA631D9F9}" type="slidenum">
              <a:rPr lang="en-US" smtClean="0"/>
              <a:t>‹#›</a:t>
            </a:fld>
            <a:endParaRPr lang="en-US"/>
          </a:p>
        </p:txBody>
      </p:sp>
      <p:cxnSp>
        <p:nvCxnSpPr>
          <p:cNvPr id="11" name="Straight Connector 10"/>
          <p:cNvCxnSpPr/>
          <p:nvPr/>
        </p:nvCxnSpPr>
        <p:spPr>
          <a:xfrm>
            <a:off x="1011936" y="1249362"/>
            <a:ext cx="4876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6193536" y="1249362"/>
            <a:ext cx="48768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smtClean="0"/>
              <a:t>Clic para editar título</a:t>
            </a:r>
            <a:endParaRPr lang="en-US" dirty="0"/>
          </a:p>
        </p:txBody>
      </p:sp>
      <p:sp>
        <p:nvSpPr>
          <p:cNvPr id="3" name="Date Placeholder 2"/>
          <p:cNvSpPr>
            <a:spLocks noGrp="1"/>
          </p:cNvSpPr>
          <p:nvPr>
            <p:ph type="dt" sz="half" idx="10"/>
          </p:nvPr>
        </p:nvSpPr>
        <p:spPr/>
        <p:txBody>
          <a:bodyPr/>
          <a:lstStyle/>
          <a:p>
            <a:fld id="{81C75E76-9F89-4757-915C-0C704E49CD7E}" type="datetimeFigureOut">
              <a:rPr lang="en-US" smtClean="0"/>
              <a:t>5/12/2017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A1842C8-1095-4A6A-B921-31DFA631D9F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C75E76-9F89-4757-915C-0C704E49CD7E}" type="datetimeFigureOut">
              <a:rPr lang="en-US" smtClean="0"/>
              <a:t>5/12/2017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A1842C8-1095-4A6A-B921-31DFA631D9F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016000" y="4572000"/>
            <a:ext cx="9046464" cy="1600200"/>
          </a:xfrm>
        </p:spPr>
        <p:txBody>
          <a:bodyPr anchor="b">
            <a:normAutofit/>
          </a:bodyPr>
          <a:lstStyle>
            <a:lvl1pPr algn="l">
              <a:defRPr sz="5400" b="0"/>
            </a:lvl1pPr>
          </a:lstStyle>
          <a:p>
            <a:r>
              <a:rPr lang="es-ES_tradnl" smtClean="0"/>
              <a:t>Clic para editar título</a:t>
            </a:r>
            <a:endParaRPr lang="en-US"/>
          </a:p>
        </p:txBody>
      </p:sp>
      <p:sp>
        <p:nvSpPr>
          <p:cNvPr id="3" name="Content Placeholder 2"/>
          <p:cNvSpPr>
            <a:spLocks noGrp="1"/>
          </p:cNvSpPr>
          <p:nvPr>
            <p:ph idx="1"/>
          </p:nvPr>
        </p:nvSpPr>
        <p:spPr>
          <a:xfrm>
            <a:off x="4947821" y="457201"/>
            <a:ext cx="6126579" cy="4114799"/>
          </a:xfrm>
        </p:spPr>
        <p:txBody>
          <a:bodyPr/>
          <a:lstStyle>
            <a:lvl1pPr>
              <a:defRPr sz="2400"/>
            </a:lvl1pPr>
            <a:lvl2pPr>
              <a:defRPr sz="2200"/>
            </a:lvl2pPr>
            <a:lvl3pPr>
              <a:defRPr sz="2000"/>
            </a:lvl3pPr>
            <a:lvl4pPr>
              <a:defRPr sz="1800"/>
            </a:lvl4pPr>
            <a:lvl5pPr>
              <a:defRPr sz="1800"/>
            </a:lvl5pPr>
            <a:lvl6pPr>
              <a:defRPr sz="2000"/>
            </a:lvl6pPr>
            <a:lvl7pPr>
              <a:defRPr sz="2000"/>
            </a:lvl7pPr>
            <a:lvl8pPr>
              <a:defRPr sz="2000"/>
            </a:lvl8pPr>
            <a:lvl9pPr>
              <a:defRPr sz="2000"/>
            </a:lvl9p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n-US" dirty="0"/>
          </a:p>
        </p:txBody>
      </p:sp>
      <p:sp>
        <p:nvSpPr>
          <p:cNvPr id="4" name="Text Placeholder 3"/>
          <p:cNvSpPr>
            <a:spLocks noGrp="1"/>
          </p:cNvSpPr>
          <p:nvPr>
            <p:ph type="body" sz="half" idx="2"/>
          </p:nvPr>
        </p:nvSpPr>
        <p:spPr>
          <a:xfrm>
            <a:off x="1016002" y="457200"/>
            <a:ext cx="3564876" cy="4114800"/>
          </a:xfrm>
        </p:spPr>
        <p:txBody>
          <a:bodyPr>
            <a:normAutofit/>
          </a:bodyPr>
          <a:lstStyle>
            <a:lvl1pPr marL="0" indent="0">
              <a:buNone/>
              <a:defRPr sz="21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smtClean="0"/>
              <a:t>Haga clic para modificar el estilo de texto del patrón</a:t>
            </a:r>
          </a:p>
        </p:txBody>
      </p:sp>
      <p:sp>
        <p:nvSpPr>
          <p:cNvPr id="5" name="Date Placeholder 4"/>
          <p:cNvSpPr>
            <a:spLocks noGrp="1"/>
          </p:cNvSpPr>
          <p:nvPr>
            <p:ph type="dt" sz="half" idx="10"/>
          </p:nvPr>
        </p:nvSpPr>
        <p:spPr/>
        <p:txBody>
          <a:bodyPr/>
          <a:lstStyle/>
          <a:p>
            <a:fld id="{81C75E76-9F89-4757-915C-0C704E49CD7E}" type="datetimeFigureOut">
              <a:rPr lang="en-US" smtClean="0"/>
              <a:t>5/12/2017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1842C8-1095-4A6A-B921-31DFA631D9F9}" type="slidenum">
              <a:rPr lang="en-US" smtClean="0"/>
              <a:t>‹#›</a:t>
            </a:fld>
            <a:endParaRPr lang="en-US"/>
          </a:p>
        </p:txBody>
      </p:sp>
      <p:cxnSp>
        <p:nvCxnSpPr>
          <p:cNvPr id="10" name="Straight Connector 9"/>
          <p:cNvCxnSpPr/>
          <p:nvPr/>
        </p:nvCxnSpPr>
        <p:spPr>
          <a:xfrm rot="5400000">
            <a:off x="2871259" y="2514336"/>
            <a:ext cx="3810000" cy="2117"/>
          </a:xfrm>
          <a:prstGeom prst="line">
            <a:avLst/>
          </a:prstGeom>
          <a:ln>
            <a:solidFill>
              <a:schemeClr val="tx2">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011936" y="4572000"/>
            <a:ext cx="9046464" cy="1600200"/>
          </a:xfrm>
        </p:spPr>
        <p:txBody>
          <a:bodyPr anchor="b">
            <a:normAutofit/>
          </a:bodyPr>
          <a:lstStyle>
            <a:lvl1pPr algn="l">
              <a:defRPr sz="5400" b="0"/>
            </a:lvl1pPr>
          </a:lstStyle>
          <a:p>
            <a:r>
              <a:rPr lang="es-ES_tradnl" smtClean="0"/>
              <a:t>Clic para editar título</a:t>
            </a:r>
            <a:endParaRPr lang="en-US" dirty="0"/>
          </a:p>
        </p:txBody>
      </p:sp>
      <p:sp>
        <p:nvSpPr>
          <p:cNvPr id="3" name="Picture Placeholder 2"/>
          <p:cNvSpPr>
            <a:spLocks noGrp="1"/>
          </p:cNvSpPr>
          <p:nvPr>
            <p:ph type="pic" idx="1"/>
          </p:nvPr>
        </p:nvSpPr>
        <p:spPr>
          <a:xfrm>
            <a:off x="1036320" y="457200"/>
            <a:ext cx="10058400" cy="2895600"/>
          </a:xfrm>
          <a:ln w="6350">
            <a:solidFill>
              <a:schemeClr val="tx2"/>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_tradnl" smtClean="0"/>
              <a:t>Arrastre la imagen al marcador de posición o haga clic en el icono para agregar</a:t>
            </a:r>
            <a:endParaRPr lang="en-US"/>
          </a:p>
        </p:txBody>
      </p:sp>
      <p:sp>
        <p:nvSpPr>
          <p:cNvPr id="4" name="Text Placeholder 3"/>
          <p:cNvSpPr>
            <a:spLocks noGrp="1"/>
          </p:cNvSpPr>
          <p:nvPr>
            <p:ph type="body" sz="half" idx="2"/>
          </p:nvPr>
        </p:nvSpPr>
        <p:spPr>
          <a:xfrm>
            <a:off x="1133856" y="3505200"/>
            <a:ext cx="9855200" cy="804862"/>
          </a:xfrm>
        </p:spPr>
        <p:txBody>
          <a:bodyPr anchor="t" anchorCtr="0">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smtClean="0"/>
              <a:t>Haga clic para modificar el estilo de texto del patrón</a:t>
            </a:r>
          </a:p>
        </p:txBody>
      </p:sp>
      <p:sp>
        <p:nvSpPr>
          <p:cNvPr id="5" name="Date Placeholder 4"/>
          <p:cNvSpPr>
            <a:spLocks noGrp="1"/>
          </p:cNvSpPr>
          <p:nvPr>
            <p:ph type="dt" sz="half" idx="10"/>
          </p:nvPr>
        </p:nvSpPr>
        <p:spPr/>
        <p:txBody>
          <a:bodyPr/>
          <a:lstStyle/>
          <a:p>
            <a:fld id="{81C75E76-9F89-4757-915C-0C704E49CD7E}" type="datetimeFigureOut">
              <a:rPr lang="en-US" smtClean="0"/>
              <a:t>5/12/2017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1842C8-1095-4A6A-B921-31DFA631D9F9}"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16000" y="4572000"/>
            <a:ext cx="9042400" cy="1600200"/>
          </a:xfrm>
          <a:prstGeom prst="rect">
            <a:avLst/>
          </a:prstGeom>
        </p:spPr>
        <p:txBody>
          <a:bodyPr vert="horz" lIns="91440" tIns="45720" rIns="91440" bIns="45720" rtlCol="0" anchor="b" anchorCtr="0">
            <a:normAutofit/>
          </a:bodyPr>
          <a:lstStyle/>
          <a:p>
            <a:r>
              <a:rPr lang="es-ES_tradnl" smtClean="0"/>
              <a:t>Clic para editar título</a:t>
            </a:r>
            <a:endParaRPr lang="en-US" dirty="0"/>
          </a:p>
        </p:txBody>
      </p:sp>
      <p:sp>
        <p:nvSpPr>
          <p:cNvPr id="3" name="Text Placeholder 2"/>
          <p:cNvSpPr>
            <a:spLocks noGrp="1"/>
          </p:cNvSpPr>
          <p:nvPr>
            <p:ph type="body" idx="1"/>
          </p:nvPr>
        </p:nvSpPr>
        <p:spPr>
          <a:xfrm>
            <a:off x="1016000" y="685800"/>
            <a:ext cx="10058400" cy="3886200"/>
          </a:xfrm>
          <a:prstGeom prst="rect">
            <a:avLst/>
          </a:prstGeom>
        </p:spPr>
        <p:txBody>
          <a:bodyPr vert="horz" lIns="91440" tIns="45720" rIns="91440" bIns="45720" rtlCol="0" anchor="ctr" anchorCtr="0">
            <a:normAutofit/>
          </a:body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n-US" dirty="0"/>
          </a:p>
        </p:txBody>
      </p:sp>
      <p:sp>
        <p:nvSpPr>
          <p:cNvPr id="4" name="Date Placeholder 3"/>
          <p:cNvSpPr>
            <a:spLocks noGrp="1"/>
          </p:cNvSpPr>
          <p:nvPr>
            <p:ph type="dt" sz="half" idx="2"/>
          </p:nvPr>
        </p:nvSpPr>
        <p:spPr>
          <a:xfrm>
            <a:off x="8331200" y="6208777"/>
            <a:ext cx="2844800" cy="365125"/>
          </a:xfrm>
          <a:prstGeom prst="rect">
            <a:avLst/>
          </a:prstGeom>
        </p:spPr>
        <p:txBody>
          <a:bodyPr vert="horz" lIns="91440" tIns="45720" rIns="91440" bIns="45720" rtlCol="0" anchor="ctr"/>
          <a:lstStyle>
            <a:lvl1pPr algn="r">
              <a:defRPr sz="1200" b="1">
                <a:solidFill>
                  <a:schemeClr val="tx2">
                    <a:lumMod val="90000"/>
                    <a:lumOff val="10000"/>
                  </a:schemeClr>
                </a:solidFill>
                <a:latin typeface="+mn-lt"/>
              </a:defRPr>
            </a:lvl1pPr>
          </a:lstStyle>
          <a:p>
            <a:fld id="{81C75E76-9F89-4757-915C-0C704E49CD7E}" type="datetimeFigureOut">
              <a:rPr lang="en-US" smtClean="0"/>
              <a:t>5/12/2017</a:t>
            </a:fld>
            <a:endParaRPr lang="en-US"/>
          </a:p>
        </p:txBody>
      </p:sp>
      <p:sp>
        <p:nvSpPr>
          <p:cNvPr id="5" name="Footer Placeholder 4"/>
          <p:cNvSpPr>
            <a:spLocks noGrp="1"/>
          </p:cNvSpPr>
          <p:nvPr>
            <p:ph type="ftr" sz="quarter" idx="3"/>
          </p:nvPr>
        </p:nvSpPr>
        <p:spPr>
          <a:xfrm>
            <a:off x="1015999" y="6208777"/>
            <a:ext cx="6498492" cy="365125"/>
          </a:xfrm>
          <a:prstGeom prst="rect">
            <a:avLst/>
          </a:prstGeom>
        </p:spPr>
        <p:txBody>
          <a:bodyPr vert="horz" lIns="91440" tIns="45720" rIns="91440" bIns="45720" rtlCol="0" anchor="ctr"/>
          <a:lstStyle>
            <a:lvl1pPr algn="l">
              <a:defRPr sz="1200" b="1">
                <a:solidFill>
                  <a:schemeClr val="tx2">
                    <a:lumMod val="90000"/>
                    <a:lumOff val="10000"/>
                  </a:schemeClr>
                </a:solidFill>
              </a:defRPr>
            </a:lvl1pPr>
          </a:lstStyle>
          <a:p>
            <a:endParaRPr lang="en-US"/>
          </a:p>
        </p:txBody>
      </p:sp>
      <p:sp>
        <p:nvSpPr>
          <p:cNvPr id="6" name="Slide Number Placeholder 5"/>
          <p:cNvSpPr>
            <a:spLocks noGrp="1"/>
          </p:cNvSpPr>
          <p:nvPr>
            <p:ph type="sldNum" sz="quarter" idx="4"/>
          </p:nvPr>
        </p:nvSpPr>
        <p:spPr>
          <a:xfrm>
            <a:off x="10160000" y="5687569"/>
            <a:ext cx="1016000" cy="365125"/>
          </a:xfrm>
          <a:prstGeom prst="rect">
            <a:avLst/>
          </a:prstGeom>
        </p:spPr>
        <p:txBody>
          <a:bodyPr vert="horz" lIns="91440" tIns="45720" rIns="91440" bIns="45720" rtlCol="0" anchor="ctr"/>
          <a:lstStyle>
            <a:lvl1pPr algn="r">
              <a:defRPr sz="2400">
                <a:solidFill>
                  <a:schemeClr val="tx1">
                    <a:lumMod val="85000"/>
                    <a:lumOff val="15000"/>
                  </a:schemeClr>
                </a:solidFill>
                <a:latin typeface="+mj-lt"/>
              </a:defRPr>
            </a:lvl1pPr>
          </a:lstStyle>
          <a:p>
            <a:fld id="{DA1842C8-1095-4A6A-B921-31DFA631D9F9}" type="slidenum">
              <a:rPr lang="en-US" smtClean="0"/>
              <a:t>‹#›</a:t>
            </a:fld>
            <a:endParaRPr lang="en-US"/>
          </a:p>
        </p:txBody>
      </p:sp>
      <p:sp>
        <p:nvSpPr>
          <p:cNvPr id="8" name="Rectangle 7"/>
          <p:cNvSpPr/>
          <p:nvPr/>
        </p:nvSpPr>
        <p:spPr>
          <a:xfrm>
            <a:off x="1036320" y="0"/>
            <a:ext cx="10058400" cy="381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036320" y="6172200"/>
            <a:ext cx="100584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 id="2147483702" r:id="rId11"/>
  </p:sldLayoutIdLst>
  <p:txStyles>
    <p:title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594360" indent="-274320" algn="l" defTabSz="914400" rtl="0" eaLnBrk="1" latinLnBrk="0" hangingPunct="1">
        <a:spcBef>
          <a:spcPct val="20000"/>
        </a:spcBef>
        <a:buClr>
          <a:schemeClr val="accent1"/>
        </a:buClr>
        <a:buFont typeface="Arial" pitchFamily="34" charset="0"/>
        <a:buChar char="•"/>
        <a:defRPr sz="2200" kern="1200">
          <a:solidFill>
            <a:schemeClr val="tx2"/>
          </a:solidFill>
          <a:latin typeface="+mn-lt"/>
          <a:ea typeface="+mn-ea"/>
          <a:cs typeface="+mn-cs"/>
        </a:defRPr>
      </a:lvl2pPr>
      <a:lvl3pPr marL="868680" indent="-228600" algn="l" defTabSz="914400" rtl="0" eaLnBrk="1" latinLnBrk="0" hangingPunct="1">
        <a:spcBef>
          <a:spcPct val="20000"/>
        </a:spcBef>
        <a:buClr>
          <a:schemeClr val="accent1"/>
        </a:buClr>
        <a:buFont typeface="Arial" pitchFamily="34" charset="0"/>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Font typeface="Arial" pitchFamily="34" charset="0"/>
        <a:buChar char="•"/>
        <a:defRPr sz="1800" kern="1200">
          <a:solidFill>
            <a:schemeClr val="tx2"/>
          </a:solidFill>
          <a:latin typeface="+mn-lt"/>
          <a:ea typeface="+mn-ea"/>
          <a:cs typeface="+mn-cs"/>
        </a:defRPr>
      </a:lvl4pPr>
      <a:lvl5pPr marL="1371600" indent="-228600" algn="l" defTabSz="914400" rtl="0" eaLnBrk="1" latinLnBrk="0" hangingPunct="1">
        <a:spcBef>
          <a:spcPct val="20000"/>
        </a:spcBef>
        <a:buClr>
          <a:schemeClr val="accent1"/>
        </a:buClr>
        <a:buFont typeface="Arial" pitchFamily="34" charset="0"/>
        <a:buChar char="•"/>
        <a:defRPr sz="1800" kern="1200" baseline="0">
          <a:solidFill>
            <a:schemeClr val="tx2"/>
          </a:solidFill>
          <a:latin typeface="+mn-lt"/>
          <a:ea typeface="+mn-ea"/>
          <a:cs typeface="+mn-cs"/>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6" Type="http://schemas.openxmlformats.org/officeDocument/2006/relationships/image" Target="../media/image17.png"/><Relationship Id="rId5" Type="http://schemas.openxmlformats.org/officeDocument/2006/relationships/image" Target="../media/image5.png"/><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APR Solutionss</a:t>
            </a:r>
            <a:endParaRPr lang="en-US" dirty="0"/>
          </a:p>
        </p:txBody>
      </p:sp>
      <p:sp>
        <p:nvSpPr>
          <p:cNvPr id="3" name="Subtitle 2"/>
          <p:cNvSpPr>
            <a:spLocks noGrp="1"/>
          </p:cNvSpPr>
          <p:nvPr>
            <p:ph type="subTitle" idx="1"/>
          </p:nvPr>
        </p:nvSpPr>
        <p:spPr/>
        <p:txBody>
          <a:bodyPr>
            <a:normAutofit fontScale="70000" lnSpcReduction="20000"/>
          </a:bodyPr>
          <a:lstStyle/>
          <a:p>
            <a:r>
              <a:rPr lang="en-US" dirty="0" smtClean="0"/>
              <a:t>Alejandro Villarraga						AREM 2017-1</a:t>
            </a:r>
          </a:p>
          <a:p>
            <a:r>
              <a:rPr lang="en-US" dirty="0" smtClean="0"/>
              <a:t>Manuel Sanchez</a:t>
            </a:r>
          </a:p>
          <a:p>
            <a:r>
              <a:rPr lang="en-US" dirty="0" smtClean="0"/>
              <a:t>Gabriel </a:t>
            </a:r>
            <a:r>
              <a:rPr lang="en-US" dirty="0"/>
              <a:t>P</a:t>
            </a:r>
            <a:r>
              <a:rPr lang="en-US" dirty="0" smtClean="0"/>
              <a:t>eña</a:t>
            </a:r>
            <a:endParaRPr lang="en-US" dirty="0"/>
          </a:p>
        </p:txBody>
      </p:sp>
      <p:pic>
        <p:nvPicPr>
          <p:cNvPr id="7" name="Imagen 6" desc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4574" y="450597"/>
            <a:ext cx="1837786" cy="1837786"/>
          </a:xfrm>
          <a:prstGeom prst="rect">
            <a:avLst/>
          </a:prstGeom>
        </p:spPr>
      </p:pic>
      <p:pic>
        <p:nvPicPr>
          <p:cNvPr id="8" name="Imagen 7" descr="descarga (1).jpe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18528" y="445149"/>
            <a:ext cx="1820351" cy="1820351"/>
          </a:xfrm>
          <a:prstGeom prst="rect">
            <a:avLst/>
          </a:prstGeom>
        </p:spPr>
      </p:pic>
      <p:pic>
        <p:nvPicPr>
          <p:cNvPr id="10" name="Imagen 9" descr="3-1.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61805" y="446234"/>
            <a:ext cx="1842149" cy="1842149"/>
          </a:xfrm>
          <a:prstGeom prst="rect">
            <a:avLst/>
          </a:prstGeom>
        </p:spPr>
      </p:pic>
    </p:spTree>
    <p:extLst>
      <p:ext uri="{BB962C8B-B14F-4D97-AF65-F5344CB8AC3E}">
        <p14:creationId xmlns:p14="http://schemas.microsoft.com/office/powerpoint/2010/main" val="88053427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4"/>
          <p:cNvPicPr>
            <a:picLocks noChangeAspect="1"/>
          </p:cNvPicPr>
          <p:nvPr/>
        </p:nvPicPr>
        <p:blipFill>
          <a:blip r:embed="rId2"/>
          <a:stretch>
            <a:fillRect/>
          </a:stretch>
        </p:blipFill>
        <p:spPr>
          <a:xfrm>
            <a:off x="10132543" y="5834628"/>
            <a:ext cx="1792712" cy="675824"/>
          </a:xfrm>
          <a:prstGeom prst="rect">
            <a:avLst/>
          </a:prstGeom>
        </p:spPr>
      </p:pic>
      <p:pic>
        <p:nvPicPr>
          <p:cNvPr id="4" name="Imagen 3"/>
          <p:cNvPicPr/>
          <p:nvPr/>
        </p:nvPicPr>
        <p:blipFill>
          <a:blip r:embed="rId3">
            <a:extLst>
              <a:ext uri="{28A0092B-C50C-407E-A947-70E740481C1C}">
                <a14:useLocalDpi xmlns:a14="http://schemas.microsoft.com/office/drawing/2010/main" val="0"/>
              </a:ext>
            </a:extLst>
          </a:blip>
          <a:srcRect/>
          <a:stretch>
            <a:fillRect/>
          </a:stretch>
        </p:blipFill>
        <p:spPr bwMode="auto">
          <a:xfrm>
            <a:off x="1350057" y="722259"/>
            <a:ext cx="9507615" cy="5033026"/>
          </a:xfrm>
          <a:prstGeom prst="rect">
            <a:avLst/>
          </a:prstGeom>
          <a:noFill/>
          <a:ln>
            <a:noFill/>
          </a:ln>
        </p:spPr>
      </p:pic>
    </p:spTree>
    <p:extLst>
      <p:ext uri="{BB962C8B-B14F-4D97-AF65-F5344CB8AC3E}">
        <p14:creationId xmlns:p14="http://schemas.microsoft.com/office/powerpoint/2010/main" val="119067543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711448" y="1528231"/>
            <a:ext cx="6815669" cy="2891369"/>
          </a:xfrm>
        </p:spPr>
        <p:txBody>
          <a:bodyPr/>
          <a:lstStyle/>
          <a:p>
            <a:r>
              <a:rPr lang="en-US" dirty="0" smtClean="0"/>
              <a:t>MODELO OPERACIONAL</a:t>
            </a:r>
            <a:br>
              <a:rPr lang="en-US" dirty="0" smtClean="0"/>
            </a:br>
            <a:r>
              <a:rPr lang="en-US" dirty="0" err="1" smtClean="0"/>
              <a:t>Futuro</a:t>
            </a:r>
            <a:endParaRPr lang="en-US" dirty="0"/>
          </a:p>
        </p:txBody>
      </p:sp>
      <p:pic>
        <p:nvPicPr>
          <p:cNvPr id="3" name="Picture 4"/>
          <p:cNvPicPr>
            <a:picLocks noChangeAspect="1"/>
          </p:cNvPicPr>
          <p:nvPr/>
        </p:nvPicPr>
        <p:blipFill>
          <a:blip r:embed="rId2"/>
          <a:stretch>
            <a:fillRect/>
          </a:stretch>
        </p:blipFill>
        <p:spPr>
          <a:xfrm>
            <a:off x="10132543" y="5834628"/>
            <a:ext cx="1792712" cy="675824"/>
          </a:xfrm>
          <a:prstGeom prst="rect">
            <a:avLst/>
          </a:prstGeom>
        </p:spPr>
      </p:pic>
    </p:spTree>
    <p:extLst>
      <p:ext uri="{BB962C8B-B14F-4D97-AF65-F5344CB8AC3E}">
        <p14:creationId xmlns:p14="http://schemas.microsoft.com/office/powerpoint/2010/main" val="62481223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4"/>
          <p:cNvPicPr>
            <a:picLocks noChangeAspect="1"/>
          </p:cNvPicPr>
          <p:nvPr/>
        </p:nvPicPr>
        <p:blipFill>
          <a:blip r:embed="rId2"/>
          <a:stretch>
            <a:fillRect/>
          </a:stretch>
        </p:blipFill>
        <p:spPr>
          <a:xfrm>
            <a:off x="10132543" y="5834628"/>
            <a:ext cx="1792712" cy="675824"/>
          </a:xfrm>
          <a:prstGeom prst="rect">
            <a:avLst/>
          </a:prstGeom>
        </p:spPr>
      </p:pic>
      <p:pic>
        <p:nvPicPr>
          <p:cNvPr id="4" name="Imagen 3"/>
          <p:cNvPicPr/>
          <p:nvPr/>
        </p:nvPicPr>
        <p:blipFill>
          <a:blip r:embed="rId3">
            <a:extLst>
              <a:ext uri="{28A0092B-C50C-407E-A947-70E740481C1C}">
                <a14:useLocalDpi xmlns:a14="http://schemas.microsoft.com/office/drawing/2010/main" val="0"/>
              </a:ext>
            </a:extLst>
          </a:blip>
          <a:srcRect/>
          <a:stretch>
            <a:fillRect/>
          </a:stretch>
        </p:blipFill>
        <p:spPr bwMode="auto">
          <a:xfrm>
            <a:off x="1155558" y="686515"/>
            <a:ext cx="9736439" cy="5045886"/>
          </a:xfrm>
          <a:prstGeom prst="rect">
            <a:avLst/>
          </a:prstGeom>
          <a:noFill/>
          <a:ln>
            <a:noFill/>
          </a:ln>
        </p:spPr>
      </p:pic>
    </p:spTree>
    <p:extLst>
      <p:ext uri="{BB962C8B-B14F-4D97-AF65-F5344CB8AC3E}">
        <p14:creationId xmlns:p14="http://schemas.microsoft.com/office/powerpoint/2010/main" val="343944073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
            </a:r>
            <a:br>
              <a:rPr lang="en-US" dirty="0" smtClean="0"/>
            </a:br>
            <a:r>
              <a:rPr lang="en-US" dirty="0" smtClean="0"/>
              <a:t>PORTAFOLIO DE PROYECTOS</a:t>
            </a:r>
            <a:endParaRPr lang="en-US" dirty="0"/>
          </a:p>
        </p:txBody>
      </p:sp>
      <p:sp>
        <p:nvSpPr>
          <p:cNvPr id="3" name="Subtitle 2"/>
          <p:cNvSpPr>
            <a:spLocks noGrp="1"/>
          </p:cNvSpPr>
          <p:nvPr>
            <p:ph type="subTitle" idx="1"/>
          </p:nvPr>
        </p:nvSpPr>
        <p:spPr/>
        <p:txBody>
          <a:bodyPr/>
          <a:lstStyle/>
          <a:p>
            <a:endParaRPr lang="en-US" dirty="0"/>
          </a:p>
        </p:txBody>
      </p:sp>
      <p:pic>
        <p:nvPicPr>
          <p:cNvPr id="4" name="Picture 4"/>
          <p:cNvPicPr>
            <a:picLocks noChangeAspect="1"/>
          </p:cNvPicPr>
          <p:nvPr/>
        </p:nvPicPr>
        <p:blipFill>
          <a:blip r:embed="rId2"/>
          <a:stretch>
            <a:fillRect/>
          </a:stretch>
        </p:blipFill>
        <p:spPr>
          <a:xfrm>
            <a:off x="10132543" y="5834628"/>
            <a:ext cx="1792712" cy="675824"/>
          </a:xfrm>
          <a:prstGeom prst="rect">
            <a:avLst/>
          </a:prstGeom>
        </p:spPr>
      </p:pic>
    </p:spTree>
    <p:extLst>
      <p:ext uri="{BB962C8B-B14F-4D97-AF65-F5344CB8AC3E}">
        <p14:creationId xmlns:p14="http://schemas.microsoft.com/office/powerpoint/2010/main" val="95383057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216040144"/>
              </p:ext>
            </p:extLst>
          </p:nvPr>
        </p:nvGraphicFramePr>
        <p:xfrm>
          <a:off x="938408" y="728664"/>
          <a:ext cx="10090714" cy="5348288"/>
        </p:xfrm>
        <a:graphic>
          <a:graphicData uri="http://schemas.openxmlformats.org/drawingml/2006/table">
            <a:tbl>
              <a:tblPr/>
              <a:tblGrid>
                <a:gridCol w="10090714">
                  <a:extLst>
                    <a:ext uri="{9D8B030D-6E8A-4147-A177-3AD203B41FA5}">
                      <a16:colId xmlns:a16="http://schemas.microsoft.com/office/drawing/2014/main" val="2893481789"/>
                    </a:ext>
                  </a:extLst>
                </a:gridCol>
              </a:tblGrid>
              <a:tr h="463417">
                <a:tc>
                  <a:txBody>
                    <a:bodyPr/>
                    <a:lstStyle/>
                    <a:p>
                      <a:pPr algn="just" rtl="0" fontAlgn="t">
                        <a:spcBef>
                          <a:spcPts val="0"/>
                        </a:spcBef>
                        <a:spcAft>
                          <a:spcPts val="0"/>
                        </a:spcAft>
                      </a:pPr>
                      <a:r>
                        <a:rPr lang="en-US" sz="1600" b="1" i="0" u="none" strike="noStrike" dirty="0" err="1" smtClean="0">
                          <a:solidFill>
                            <a:srgbClr val="FFFFFF"/>
                          </a:solidFill>
                          <a:effectLst/>
                          <a:latin typeface="Arial" panose="020B0604020202020204" pitchFamily="34" charset="0"/>
                        </a:rPr>
                        <a:t>Nombre</a:t>
                      </a:r>
                      <a:endParaRPr lang="en-US" sz="2400" dirty="0">
                        <a:effectLst/>
                      </a:endParaRPr>
                    </a:p>
                  </a:txBody>
                  <a:tcPr marL="58911" marR="58911" marT="58911" marB="5891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1F3864"/>
                    </a:solidFill>
                  </a:tcPr>
                </a:tc>
                <a:extLst>
                  <a:ext uri="{0D108BD9-81ED-4DB2-BD59-A6C34878D82A}">
                    <a16:rowId xmlns:a16="http://schemas.microsoft.com/office/drawing/2014/main" val="3556421374"/>
                  </a:ext>
                </a:extLst>
              </a:tr>
              <a:tr h="463417">
                <a:tc>
                  <a:txBody>
                    <a:bodyPr/>
                    <a:lstStyle/>
                    <a:p>
                      <a:pPr algn="just" rtl="0" fontAlgn="t">
                        <a:spcBef>
                          <a:spcPts val="0"/>
                        </a:spcBef>
                        <a:spcAft>
                          <a:spcPts val="0"/>
                        </a:spcAft>
                      </a:pPr>
                      <a:r>
                        <a:rPr lang="en-US" sz="1600" b="0" i="0" u="none" strike="noStrike" dirty="0" err="1" smtClean="0">
                          <a:solidFill>
                            <a:srgbClr val="000000"/>
                          </a:solidFill>
                          <a:effectLst/>
                          <a:latin typeface="Arial" panose="020B0604020202020204" pitchFamily="34" charset="0"/>
                        </a:rPr>
                        <a:t>Diversificación</a:t>
                      </a:r>
                      <a:r>
                        <a:rPr lang="en-US" sz="1600" b="0" i="0" u="none" strike="noStrike" dirty="0" smtClean="0">
                          <a:solidFill>
                            <a:srgbClr val="000000"/>
                          </a:solidFill>
                          <a:effectLst/>
                          <a:latin typeface="Arial" panose="020B0604020202020204" pitchFamily="34" charset="0"/>
                        </a:rPr>
                        <a:t> </a:t>
                      </a:r>
                      <a:r>
                        <a:rPr lang="en-US" sz="1600" b="0" i="0" u="none" strike="noStrike" dirty="0">
                          <a:solidFill>
                            <a:srgbClr val="000000"/>
                          </a:solidFill>
                          <a:effectLst/>
                          <a:latin typeface="Arial" panose="020B0604020202020204" pitchFamily="34" charset="0"/>
                        </a:rPr>
                        <a:t>de </a:t>
                      </a:r>
                      <a:r>
                        <a:rPr lang="en-US" sz="1600" b="0" i="0" u="none" strike="noStrike" dirty="0" err="1" smtClean="0">
                          <a:solidFill>
                            <a:srgbClr val="000000"/>
                          </a:solidFill>
                          <a:effectLst/>
                          <a:latin typeface="Arial" panose="020B0604020202020204" pitchFamily="34" charset="0"/>
                        </a:rPr>
                        <a:t>mercado</a:t>
                      </a:r>
                      <a:endParaRPr lang="en-US" sz="2400" dirty="0">
                        <a:effectLst/>
                      </a:endParaRPr>
                    </a:p>
                  </a:txBody>
                  <a:tcPr marL="58911" marR="58911" marT="58911" marB="5891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60826072"/>
                  </a:ext>
                </a:extLst>
              </a:tr>
              <a:tr h="463417">
                <a:tc>
                  <a:txBody>
                    <a:bodyPr/>
                    <a:lstStyle/>
                    <a:p>
                      <a:pPr algn="just" rtl="0" fontAlgn="t">
                        <a:spcBef>
                          <a:spcPts val="0"/>
                        </a:spcBef>
                        <a:spcAft>
                          <a:spcPts val="0"/>
                        </a:spcAft>
                      </a:pPr>
                      <a:r>
                        <a:rPr lang="en-US" sz="1600" b="1" i="0" u="none" strike="noStrike">
                          <a:solidFill>
                            <a:srgbClr val="FFFFFF"/>
                          </a:solidFill>
                          <a:effectLst/>
                          <a:latin typeface="Arial" panose="020B0604020202020204" pitchFamily="34" charset="0"/>
                        </a:rPr>
                        <a:t>Descripción</a:t>
                      </a:r>
                      <a:endParaRPr lang="en-US" sz="2400">
                        <a:effectLst/>
                      </a:endParaRPr>
                    </a:p>
                  </a:txBody>
                  <a:tcPr marL="58911" marR="58911" marT="58911" marB="5891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1F3864"/>
                    </a:solidFill>
                  </a:tcPr>
                </a:tc>
                <a:extLst>
                  <a:ext uri="{0D108BD9-81ED-4DB2-BD59-A6C34878D82A}">
                    <a16:rowId xmlns:a16="http://schemas.microsoft.com/office/drawing/2014/main" val="3671395017"/>
                  </a:ext>
                </a:extLst>
              </a:tr>
              <a:tr h="1283893">
                <a:tc>
                  <a:txBody>
                    <a:bodyPr/>
                    <a:lstStyle/>
                    <a:p>
                      <a:pPr marL="101600" algn="just" rtl="0" fontAlgn="t">
                        <a:spcBef>
                          <a:spcPts val="0"/>
                        </a:spcBef>
                        <a:spcAft>
                          <a:spcPts val="0"/>
                        </a:spcAft>
                      </a:pPr>
                      <a:r>
                        <a:rPr lang="es-CO" sz="1600" dirty="0" smtClean="0">
                          <a:effectLst/>
                          <a:latin typeface="Arial"/>
                          <a:ea typeface="Arial"/>
                          <a:cs typeface="Arial"/>
                        </a:rPr>
                        <a:t>Se buscará desarrollar un asistente inteligente generalizado para todo tipo de empresas, que cumpla con las especificaciones básicas que </a:t>
                      </a:r>
                      <a:r>
                        <a:rPr lang="es-CO" sz="1600" dirty="0" smtClean="0">
                          <a:effectLst/>
                          <a:latin typeface="Arial"/>
                          <a:ea typeface="Arial"/>
                          <a:cs typeface="Arial"/>
                        </a:rPr>
                        <a:t>necesita cualquier</a:t>
                      </a:r>
                      <a:r>
                        <a:rPr lang="es-CO" sz="1600" baseline="0" dirty="0" smtClean="0">
                          <a:effectLst/>
                          <a:latin typeface="Arial"/>
                          <a:ea typeface="Arial"/>
                          <a:cs typeface="Arial"/>
                        </a:rPr>
                        <a:t> organización </a:t>
                      </a:r>
                      <a:r>
                        <a:rPr lang="es-CO" sz="1600" dirty="0" smtClean="0">
                          <a:effectLst/>
                          <a:latin typeface="Arial"/>
                          <a:ea typeface="Arial"/>
                          <a:cs typeface="Arial"/>
                        </a:rPr>
                        <a:t>para </a:t>
                      </a:r>
                      <a:r>
                        <a:rPr lang="es-CO" sz="1600" dirty="0" smtClean="0">
                          <a:effectLst/>
                          <a:latin typeface="Arial"/>
                          <a:ea typeface="Arial"/>
                          <a:cs typeface="Arial"/>
                        </a:rPr>
                        <a:t>su funcionamiento y además funcionalidades específicas según el sector al que pertenezca la empresa.</a:t>
                      </a:r>
                      <a:r>
                        <a:rPr lang="es-ES_tradnl" sz="1600" dirty="0" smtClean="0">
                          <a:effectLst/>
                        </a:rPr>
                        <a:t> </a:t>
                      </a:r>
                      <a:endParaRPr lang="es-CO" sz="2400" dirty="0">
                        <a:effectLst/>
                      </a:endParaRPr>
                    </a:p>
                  </a:txBody>
                  <a:tcPr marL="58911" marR="58911" marT="58911" marB="5891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46740704"/>
                  </a:ext>
                </a:extLst>
              </a:tr>
              <a:tr h="463417">
                <a:tc>
                  <a:txBody>
                    <a:bodyPr/>
                    <a:lstStyle/>
                    <a:p>
                      <a:pPr algn="just" rtl="0" fontAlgn="t">
                        <a:spcBef>
                          <a:spcPts val="0"/>
                        </a:spcBef>
                        <a:spcAft>
                          <a:spcPts val="0"/>
                        </a:spcAft>
                      </a:pPr>
                      <a:r>
                        <a:rPr lang="en-US" sz="1600" b="1" i="0" u="none" strike="noStrike" dirty="0" err="1">
                          <a:solidFill>
                            <a:srgbClr val="FFFFFF"/>
                          </a:solidFill>
                          <a:effectLst/>
                          <a:latin typeface="Arial" panose="020B0604020202020204" pitchFamily="34" charset="0"/>
                        </a:rPr>
                        <a:t>Objetivo</a:t>
                      </a:r>
                      <a:endParaRPr lang="en-US" sz="2400" dirty="0">
                        <a:effectLst/>
                      </a:endParaRPr>
                    </a:p>
                  </a:txBody>
                  <a:tcPr marL="58911" marR="58911" marT="58911" marB="5891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1F3864"/>
                    </a:solidFill>
                  </a:tcPr>
                </a:tc>
                <a:extLst>
                  <a:ext uri="{0D108BD9-81ED-4DB2-BD59-A6C34878D82A}">
                    <a16:rowId xmlns:a16="http://schemas.microsoft.com/office/drawing/2014/main" val="1829271253"/>
                  </a:ext>
                </a:extLst>
              </a:tr>
              <a:tr h="736909">
                <a:tc>
                  <a:txBody>
                    <a:bodyPr/>
                    <a:lstStyle/>
                    <a:p>
                      <a:pPr marL="101600" algn="just" rtl="0" fontAlgn="t">
                        <a:spcBef>
                          <a:spcPts val="0"/>
                        </a:spcBef>
                        <a:spcAft>
                          <a:spcPts val="0"/>
                        </a:spcAft>
                      </a:pPr>
                      <a:r>
                        <a:rPr lang="es-CO" sz="1600" b="0" i="0" u="none" strike="noStrike">
                          <a:solidFill>
                            <a:srgbClr val="000000"/>
                          </a:solidFill>
                          <a:effectLst/>
                          <a:latin typeface="Arial" panose="020B0604020202020204" pitchFamily="34" charset="0"/>
                        </a:rPr>
                        <a:t>Dar a conocer los servicios que ofrece APRsolutionss en todo tipo de empresas tecnológicas o no, que requieran de un servicio de asistencia inteligente.</a:t>
                      </a:r>
                      <a:endParaRPr lang="es-CO" sz="2400">
                        <a:effectLst/>
                      </a:endParaRPr>
                    </a:p>
                  </a:txBody>
                  <a:tcPr marL="58911" marR="58911" marT="58911" marB="5891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77610497"/>
                  </a:ext>
                </a:extLst>
              </a:tr>
              <a:tr h="463417">
                <a:tc>
                  <a:txBody>
                    <a:bodyPr/>
                    <a:lstStyle/>
                    <a:p>
                      <a:pPr algn="just" rtl="0" fontAlgn="t">
                        <a:spcBef>
                          <a:spcPts val="0"/>
                        </a:spcBef>
                        <a:spcAft>
                          <a:spcPts val="0"/>
                        </a:spcAft>
                      </a:pPr>
                      <a:r>
                        <a:rPr lang="en-US" sz="1600" b="1" i="0" u="none" strike="noStrike">
                          <a:solidFill>
                            <a:srgbClr val="FFFFFF"/>
                          </a:solidFill>
                          <a:effectLst/>
                          <a:latin typeface="Arial" panose="020B0604020202020204" pitchFamily="34" charset="0"/>
                        </a:rPr>
                        <a:t>Resultados </a:t>
                      </a:r>
                      <a:endParaRPr lang="en-US" sz="2400">
                        <a:effectLst/>
                      </a:endParaRPr>
                    </a:p>
                  </a:txBody>
                  <a:tcPr marL="58911" marR="58911" marT="58911" marB="5891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1F3864"/>
                    </a:solidFill>
                  </a:tcPr>
                </a:tc>
                <a:extLst>
                  <a:ext uri="{0D108BD9-81ED-4DB2-BD59-A6C34878D82A}">
                    <a16:rowId xmlns:a16="http://schemas.microsoft.com/office/drawing/2014/main" val="2144125273"/>
                  </a:ext>
                </a:extLst>
              </a:tr>
              <a:tr h="1010401">
                <a:tc>
                  <a:txBody>
                    <a:bodyPr/>
                    <a:lstStyle/>
                    <a:p>
                      <a:pPr marL="101600" algn="just" rtl="0" fontAlgn="t">
                        <a:spcBef>
                          <a:spcPts val="0"/>
                        </a:spcBef>
                        <a:spcAft>
                          <a:spcPts val="0"/>
                        </a:spcAft>
                      </a:pPr>
                      <a:r>
                        <a:rPr lang="es-CO" sz="1600" b="0" i="0" u="none" strike="noStrike" dirty="0">
                          <a:solidFill>
                            <a:srgbClr val="000000"/>
                          </a:solidFill>
                          <a:effectLst/>
                          <a:latin typeface="Arial" panose="020B0604020202020204" pitchFamily="34" charset="0"/>
                        </a:rPr>
                        <a:t>Una vez se logren obtener varios clientes de diferentes sectores, se espera que </a:t>
                      </a:r>
                      <a:r>
                        <a:rPr lang="es-CO" sz="1600" b="0" i="0" u="none" strike="noStrike" dirty="0" err="1">
                          <a:solidFill>
                            <a:srgbClr val="000000"/>
                          </a:solidFill>
                          <a:effectLst/>
                          <a:latin typeface="Arial" panose="020B0604020202020204" pitchFamily="34" charset="0"/>
                        </a:rPr>
                        <a:t>APRsolutionss</a:t>
                      </a:r>
                      <a:r>
                        <a:rPr lang="es-CO" sz="1600" b="0" i="0" u="none" strike="noStrike" dirty="0">
                          <a:solidFill>
                            <a:srgbClr val="000000"/>
                          </a:solidFill>
                          <a:effectLst/>
                          <a:latin typeface="Arial" panose="020B0604020202020204" pitchFamily="34" charset="0"/>
                        </a:rPr>
                        <a:t> se consolide como </a:t>
                      </a:r>
                      <a:r>
                        <a:rPr lang="es-CO" sz="1600" b="0" i="0" u="none" strike="noStrike" dirty="0" smtClean="0">
                          <a:solidFill>
                            <a:srgbClr val="000000"/>
                          </a:solidFill>
                          <a:effectLst/>
                          <a:latin typeface="Arial" panose="020B0604020202020204" pitchFamily="34" charset="0"/>
                        </a:rPr>
                        <a:t>la mejor empresa tecnológica </a:t>
                      </a:r>
                      <a:r>
                        <a:rPr lang="es-CO" sz="1600" b="0" i="0" u="none" strike="noStrike" dirty="0">
                          <a:solidFill>
                            <a:srgbClr val="000000"/>
                          </a:solidFill>
                          <a:effectLst/>
                          <a:latin typeface="Arial" panose="020B0604020202020204" pitchFamily="34" charset="0"/>
                        </a:rPr>
                        <a:t>del país en desarrollo de software inteligente</a:t>
                      </a:r>
                      <a:r>
                        <a:rPr lang="es-CO" sz="1600" b="0" i="0" u="none" strike="noStrike" dirty="0" smtClean="0">
                          <a:solidFill>
                            <a:srgbClr val="000000"/>
                          </a:solidFill>
                          <a:effectLst/>
                          <a:latin typeface="Arial" panose="020B0604020202020204" pitchFamily="34" charset="0"/>
                        </a:rPr>
                        <a:t>.</a:t>
                      </a:r>
                    </a:p>
                    <a:p>
                      <a:pPr marL="101600" algn="just" rtl="0" fontAlgn="t">
                        <a:spcBef>
                          <a:spcPts val="0"/>
                        </a:spcBef>
                        <a:spcAft>
                          <a:spcPts val="0"/>
                        </a:spcAft>
                      </a:pPr>
                      <a:r>
                        <a:rPr lang="es-CO" sz="1600" b="0" i="0" u="none" strike="noStrike" dirty="0" smtClean="0">
                          <a:solidFill>
                            <a:srgbClr val="000000"/>
                          </a:solidFill>
                          <a:effectLst/>
                          <a:latin typeface="Arial" panose="020B0604020202020204" pitchFamily="34" charset="0"/>
                        </a:rPr>
                        <a:t>Corto plazo</a:t>
                      </a:r>
                      <a:r>
                        <a:rPr lang="es-CO" sz="1600" b="0" i="0" u="none" strike="noStrike" baseline="0" dirty="0" smtClean="0">
                          <a:solidFill>
                            <a:srgbClr val="000000"/>
                          </a:solidFill>
                          <a:effectLst/>
                          <a:latin typeface="Arial" panose="020B0604020202020204" pitchFamily="34" charset="0"/>
                        </a:rPr>
                        <a:t> – 1 año</a:t>
                      </a:r>
                      <a:endParaRPr lang="es-CO" sz="2400" dirty="0">
                        <a:effectLst/>
                      </a:endParaRPr>
                    </a:p>
                  </a:txBody>
                  <a:tcPr marL="58911" marR="58911" marT="58911" marB="5891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69493646"/>
                  </a:ext>
                </a:extLst>
              </a:tr>
            </a:tbl>
          </a:graphicData>
        </a:graphic>
      </p:graphicFrame>
      <p:sp>
        <p:nvSpPr>
          <p:cNvPr id="3" name="Rectangle 1"/>
          <p:cNvSpPr>
            <a:spLocks noChangeArrowheads="1"/>
          </p:cNvSpPr>
          <p:nvPr/>
        </p:nvSpPr>
        <p:spPr bwMode="auto">
          <a:xfrm>
            <a:off x="3454400" y="2557463"/>
            <a:ext cx="121920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
            </a:r>
            <a:br>
              <a:rPr kumimoji="0" lang="en-US" altLang="en-US" sz="1800" b="0" i="0" u="none" strike="noStrike" cap="none" normalizeH="0" baseline="0" smtClean="0">
                <a:ln>
                  <a:noFill/>
                </a:ln>
                <a:solidFill>
                  <a:schemeClr val="tx1"/>
                </a:solidFill>
                <a:effectLst/>
                <a:latin typeface="Arial" panose="020B0604020202020204" pitchFamily="34" charset="0"/>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
            </a:r>
            <a:br>
              <a:rPr kumimoji="0" lang="en-US" altLang="en-US" sz="1800" b="0" i="0" u="none" strike="noStrike" cap="none" normalizeH="0" baseline="0" smtClean="0">
                <a:ln>
                  <a:noFill/>
                </a:ln>
                <a:solidFill>
                  <a:schemeClr val="tx1"/>
                </a:solidFill>
                <a:effectLst/>
                <a:latin typeface="Arial" panose="020B0604020202020204" pitchFamily="34" charset="0"/>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pic>
        <p:nvPicPr>
          <p:cNvPr id="4" name="Picture 4"/>
          <p:cNvPicPr>
            <a:picLocks noChangeAspect="1"/>
          </p:cNvPicPr>
          <p:nvPr/>
        </p:nvPicPr>
        <p:blipFill>
          <a:blip r:embed="rId2"/>
          <a:stretch>
            <a:fillRect/>
          </a:stretch>
        </p:blipFill>
        <p:spPr>
          <a:xfrm>
            <a:off x="10132543" y="5834628"/>
            <a:ext cx="1792712" cy="675824"/>
          </a:xfrm>
          <a:prstGeom prst="rect">
            <a:avLst/>
          </a:prstGeom>
        </p:spPr>
      </p:pic>
    </p:spTree>
    <p:extLst>
      <p:ext uri="{BB962C8B-B14F-4D97-AF65-F5344CB8AC3E}">
        <p14:creationId xmlns:p14="http://schemas.microsoft.com/office/powerpoint/2010/main" val="397950861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625372536"/>
              </p:ext>
            </p:extLst>
          </p:nvPr>
        </p:nvGraphicFramePr>
        <p:xfrm>
          <a:off x="1113045" y="651505"/>
          <a:ext cx="10133627" cy="5183123"/>
        </p:xfrm>
        <a:graphic>
          <a:graphicData uri="http://schemas.openxmlformats.org/drawingml/2006/table">
            <a:tbl>
              <a:tblPr/>
              <a:tblGrid>
                <a:gridCol w="10133627">
                  <a:extLst>
                    <a:ext uri="{9D8B030D-6E8A-4147-A177-3AD203B41FA5}">
                      <a16:colId xmlns:a16="http://schemas.microsoft.com/office/drawing/2014/main" val="475431895"/>
                    </a:ext>
                  </a:extLst>
                </a:gridCol>
              </a:tblGrid>
              <a:tr h="422867">
                <a:tc>
                  <a:txBody>
                    <a:bodyPr/>
                    <a:lstStyle/>
                    <a:p>
                      <a:pPr algn="just" rtl="0" fontAlgn="t">
                        <a:spcBef>
                          <a:spcPts val="0"/>
                        </a:spcBef>
                        <a:spcAft>
                          <a:spcPts val="0"/>
                        </a:spcAft>
                      </a:pPr>
                      <a:r>
                        <a:rPr lang="en-US" sz="1600" b="1" i="0" u="none" strike="noStrike" dirty="0" err="1" smtClean="0">
                          <a:solidFill>
                            <a:srgbClr val="FFFFFF"/>
                          </a:solidFill>
                          <a:effectLst/>
                          <a:latin typeface="Arial" panose="020B0604020202020204" pitchFamily="34" charset="0"/>
                        </a:rPr>
                        <a:t>Nombre</a:t>
                      </a:r>
                      <a:endParaRPr lang="en-US" sz="2400" dirty="0">
                        <a:effectLst/>
                      </a:endParaRPr>
                    </a:p>
                  </a:txBody>
                  <a:tcPr marL="56045" marR="56045" marT="56045" marB="5604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1F3864"/>
                    </a:solidFill>
                  </a:tcPr>
                </a:tc>
                <a:extLst>
                  <a:ext uri="{0D108BD9-81ED-4DB2-BD59-A6C34878D82A}">
                    <a16:rowId xmlns:a16="http://schemas.microsoft.com/office/drawing/2014/main" val="242998774"/>
                  </a:ext>
                </a:extLst>
              </a:tr>
              <a:tr h="422867">
                <a:tc>
                  <a:txBody>
                    <a:bodyPr/>
                    <a:lstStyle/>
                    <a:p>
                      <a:pPr algn="just" rtl="0" fontAlgn="t">
                        <a:spcBef>
                          <a:spcPts val="0"/>
                        </a:spcBef>
                        <a:spcAft>
                          <a:spcPts val="0"/>
                        </a:spcAft>
                      </a:pPr>
                      <a:r>
                        <a:rPr lang="en-US" sz="1600" b="0" i="0" u="none" strike="noStrike">
                          <a:solidFill>
                            <a:srgbClr val="000000"/>
                          </a:solidFill>
                          <a:effectLst/>
                          <a:latin typeface="Arial" panose="020B0604020202020204" pitchFamily="34" charset="0"/>
                        </a:rPr>
                        <a:t>Canales de distribución</a:t>
                      </a:r>
                      <a:endParaRPr lang="en-US" sz="2400">
                        <a:effectLst/>
                      </a:endParaRPr>
                    </a:p>
                  </a:txBody>
                  <a:tcPr marL="56045" marR="56045" marT="56045" marB="5604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22796397"/>
                  </a:ext>
                </a:extLst>
              </a:tr>
              <a:tr h="422867">
                <a:tc>
                  <a:txBody>
                    <a:bodyPr/>
                    <a:lstStyle/>
                    <a:p>
                      <a:pPr algn="just" rtl="0" fontAlgn="t">
                        <a:spcBef>
                          <a:spcPts val="0"/>
                        </a:spcBef>
                        <a:spcAft>
                          <a:spcPts val="0"/>
                        </a:spcAft>
                      </a:pPr>
                      <a:r>
                        <a:rPr lang="en-US" sz="1600" b="1" i="0" u="none" strike="noStrike">
                          <a:solidFill>
                            <a:srgbClr val="FFFFFF"/>
                          </a:solidFill>
                          <a:effectLst/>
                          <a:latin typeface="Arial" panose="020B0604020202020204" pitchFamily="34" charset="0"/>
                        </a:rPr>
                        <a:t>Descripción</a:t>
                      </a:r>
                      <a:endParaRPr lang="en-US" sz="2400">
                        <a:effectLst/>
                      </a:endParaRPr>
                    </a:p>
                  </a:txBody>
                  <a:tcPr marL="56045" marR="56045" marT="56045" marB="5604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1F3864"/>
                    </a:solidFill>
                  </a:tcPr>
                </a:tc>
                <a:extLst>
                  <a:ext uri="{0D108BD9-81ED-4DB2-BD59-A6C34878D82A}">
                    <a16:rowId xmlns:a16="http://schemas.microsoft.com/office/drawing/2014/main" val="22463983"/>
                  </a:ext>
                </a:extLst>
              </a:tr>
              <a:tr h="1183130">
                <a:tc>
                  <a:txBody>
                    <a:bodyPr/>
                    <a:lstStyle/>
                    <a:p>
                      <a:pPr marL="101600" algn="just" rtl="0" fontAlgn="t">
                        <a:spcBef>
                          <a:spcPts val="0"/>
                        </a:spcBef>
                        <a:spcAft>
                          <a:spcPts val="0"/>
                        </a:spcAft>
                      </a:pPr>
                      <a:r>
                        <a:rPr lang="es-CO" sz="1800" kern="1200" dirty="0" smtClean="0">
                          <a:solidFill>
                            <a:schemeClr val="tx1"/>
                          </a:solidFill>
                          <a:effectLst/>
                          <a:latin typeface="+mn-lt"/>
                          <a:ea typeface="+mn-ea"/>
                          <a:cs typeface="+mn-cs"/>
                        </a:rPr>
                        <a:t>Se desarrollaran aplicaciones móviles con una base en software inteligente, bajo la idea de la empresa de brindar un asistente inteligente, pero en este caso en dispositivos móviles, para así ampliar el nicho de mercado y llegar a más personas.Esto permitira una  expansion de la compañía a otros segmentos de mercado que actualmente no estan contemplados y que pueden traer una amplia fuente de ingresos.</a:t>
                      </a:r>
                      <a:r>
                        <a:rPr lang="es-ES_tradnl" sz="1600" dirty="0" smtClean="0">
                          <a:effectLst/>
                        </a:rPr>
                        <a:t> </a:t>
                      </a:r>
                      <a:endParaRPr lang="es-CO" sz="2400" dirty="0">
                        <a:effectLst/>
                      </a:endParaRPr>
                    </a:p>
                  </a:txBody>
                  <a:tcPr marL="56045" marR="56045" marT="56045" marB="5604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95110725"/>
                  </a:ext>
                </a:extLst>
              </a:tr>
              <a:tr h="422867">
                <a:tc>
                  <a:txBody>
                    <a:bodyPr/>
                    <a:lstStyle/>
                    <a:p>
                      <a:pPr algn="just" rtl="0" fontAlgn="t">
                        <a:spcBef>
                          <a:spcPts val="0"/>
                        </a:spcBef>
                        <a:spcAft>
                          <a:spcPts val="0"/>
                        </a:spcAft>
                      </a:pPr>
                      <a:r>
                        <a:rPr lang="en-US" sz="1600" b="1" i="0" u="none" strike="noStrike" dirty="0" err="1">
                          <a:solidFill>
                            <a:srgbClr val="FFFFFF"/>
                          </a:solidFill>
                          <a:effectLst/>
                          <a:latin typeface="Arial" panose="020B0604020202020204" pitchFamily="34" charset="0"/>
                        </a:rPr>
                        <a:t>Objetivo</a:t>
                      </a:r>
                      <a:endParaRPr lang="en-US" sz="2400" dirty="0">
                        <a:effectLst/>
                      </a:endParaRPr>
                    </a:p>
                  </a:txBody>
                  <a:tcPr marL="56045" marR="56045" marT="56045" marB="5604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1F3864"/>
                    </a:solidFill>
                  </a:tcPr>
                </a:tc>
                <a:extLst>
                  <a:ext uri="{0D108BD9-81ED-4DB2-BD59-A6C34878D82A}">
                    <a16:rowId xmlns:a16="http://schemas.microsoft.com/office/drawing/2014/main" val="277496932"/>
                  </a:ext>
                </a:extLst>
              </a:tr>
              <a:tr h="676288">
                <a:tc>
                  <a:txBody>
                    <a:bodyPr/>
                    <a:lstStyle/>
                    <a:p>
                      <a:pPr marL="101600" algn="just" rtl="0" fontAlgn="t">
                        <a:spcBef>
                          <a:spcPts val="0"/>
                        </a:spcBef>
                        <a:spcAft>
                          <a:spcPts val="0"/>
                        </a:spcAft>
                      </a:pPr>
                      <a:r>
                        <a:rPr lang="es-CO" sz="1800" kern="1200" dirty="0" smtClean="0">
                          <a:solidFill>
                            <a:schemeClr val="tx1"/>
                          </a:solidFill>
                          <a:effectLst/>
                          <a:latin typeface="+mn-lt"/>
                          <a:ea typeface="+mn-ea"/>
                          <a:cs typeface="+mn-cs"/>
                        </a:rPr>
                        <a:t>Dar a conocer los servicios que ofrece APRsolutionss a través de otras plataformas como lo son Android y IOS y lograr expandir la compañía obteniendo nuevas fuentes de ingresos. </a:t>
                      </a:r>
                      <a:endParaRPr lang="es-CO" sz="2400" dirty="0">
                        <a:effectLst/>
                      </a:endParaRPr>
                    </a:p>
                  </a:txBody>
                  <a:tcPr marL="56045" marR="56045" marT="56045" marB="5604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95319325"/>
                  </a:ext>
                </a:extLst>
              </a:tr>
              <a:tr h="422867">
                <a:tc>
                  <a:txBody>
                    <a:bodyPr/>
                    <a:lstStyle/>
                    <a:p>
                      <a:pPr algn="just" rtl="0" fontAlgn="t">
                        <a:spcBef>
                          <a:spcPts val="0"/>
                        </a:spcBef>
                        <a:spcAft>
                          <a:spcPts val="0"/>
                        </a:spcAft>
                      </a:pPr>
                      <a:r>
                        <a:rPr lang="en-US" sz="1600" b="1" i="0" u="none" strike="noStrike" dirty="0" err="1">
                          <a:solidFill>
                            <a:srgbClr val="FFFFFF"/>
                          </a:solidFill>
                          <a:effectLst/>
                          <a:latin typeface="Arial" panose="020B0604020202020204" pitchFamily="34" charset="0"/>
                        </a:rPr>
                        <a:t>Resultados</a:t>
                      </a:r>
                      <a:r>
                        <a:rPr lang="en-US" sz="1600" b="1" i="0" u="none" strike="noStrike" dirty="0">
                          <a:solidFill>
                            <a:srgbClr val="FFFFFF"/>
                          </a:solidFill>
                          <a:effectLst/>
                          <a:latin typeface="Arial" panose="020B0604020202020204" pitchFamily="34" charset="0"/>
                        </a:rPr>
                        <a:t> </a:t>
                      </a:r>
                      <a:endParaRPr lang="en-US" sz="2400" dirty="0">
                        <a:effectLst/>
                      </a:endParaRPr>
                    </a:p>
                  </a:txBody>
                  <a:tcPr marL="56045" marR="56045" marT="56045" marB="5604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1F3864"/>
                    </a:solidFill>
                  </a:tcPr>
                </a:tc>
                <a:extLst>
                  <a:ext uri="{0D108BD9-81ED-4DB2-BD59-A6C34878D82A}">
                    <a16:rowId xmlns:a16="http://schemas.microsoft.com/office/drawing/2014/main" val="58610005"/>
                  </a:ext>
                </a:extLst>
              </a:tr>
              <a:tr h="1183130">
                <a:tc>
                  <a:txBody>
                    <a:bodyPr/>
                    <a:lstStyle/>
                    <a:p>
                      <a:pPr marL="101600" algn="just" rtl="0" fontAlgn="t">
                        <a:spcBef>
                          <a:spcPts val="0"/>
                        </a:spcBef>
                        <a:spcAft>
                          <a:spcPts val="0"/>
                        </a:spcAft>
                      </a:pPr>
                      <a:r>
                        <a:rPr lang="es-CO" sz="1800" kern="1200" dirty="0" smtClean="0">
                          <a:solidFill>
                            <a:schemeClr val="tx1"/>
                          </a:solidFill>
                          <a:effectLst/>
                          <a:latin typeface="+mn-lt"/>
                          <a:ea typeface="+mn-ea"/>
                          <a:cs typeface="+mn-cs"/>
                        </a:rPr>
                        <a:t>Enlazado con el objetivo de llevar nuestro servicio a ser útil para todo tipo de empresas, surge la necesidad de implementarlo en dispositivos móviles, siendo estos los más utilizados en el mundo podemos asegurar un mayor éxito con un asistente inteligente.</a:t>
                      </a:r>
                      <a:r>
                        <a:rPr lang="es-ES_tradnl" sz="1600" dirty="0" smtClean="0">
                          <a:effectLst/>
                        </a:rPr>
                        <a:t> </a:t>
                      </a:r>
                      <a:endParaRPr lang="es-CO" sz="2400" dirty="0">
                        <a:effectLst/>
                      </a:endParaRPr>
                    </a:p>
                  </a:txBody>
                  <a:tcPr marL="56045" marR="56045" marT="56045" marB="5604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12997470"/>
                  </a:ext>
                </a:extLst>
              </a:tr>
            </a:tbl>
          </a:graphicData>
        </a:graphic>
      </p:graphicFrame>
      <p:sp>
        <p:nvSpPr>
          <p:cNvPr id="3" name="Rectangle 1"/>
          <p:cNvSpPr>
            <a:spLocks noChangeArrowheads="1"/>
          </p:cNvSpPr>
          <p:nvPr/>
        </p:nvSpPr>
        <p:spPr bwMode="auto">
          <a:xfrm>
            <a:off x="3582988" y="2511425"/>
            <a:ext cx="121920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
            </a:r>
            <a:br>
              <a:rPr kumimoji="0" lang="en-US" altLang="en-US" sz="1800" b="0" i="0" u="none" strike="noStrike" cap="none" normalizeH="0" baseline="0" smtClean="0">
                <a:ln>
                  <a:noFill/>
                </a:ln>
                <a:solidFill>
                  <a:schemeClr val="tx1"/>
                </a:solidFill>
                <a:effectLst/>
                <a:latin typeface="Arial" panose="020B0604020202020204" pitchFamily="34" charset="0"/>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pic>
        <p:nvPicPr>
          <p:cNvPr id="4" name="Picture 4"/>
          <p:cNvPicPr>
            <a:picLocks noChangeAspect="1"/>
          </p:cNvPicPr>
          <p:nvPr/>
        </p:nvPicPr>
        <p:blipFill>
          <a:blip r:embed="rId2"/>
          <a:stretch>
            <a:fillRect/>
          </a:stretch>
        </p:blipFill>
        <p:spPr>
          <a:xfrm>
            <a:off x="10132543" y="5834628"/>
            <a:ext cx="1792712" cy="675824"/>
          </a:xfrm>
          <a:prstGeom prst="rect">
            <a:avLst/>
          </a:prstGeom>
        </p:spPr>
      </p:pic>
    </p:spTree>
    <p:extLst>
      <p:ext uri="{BB962C8B-B14F-4D97-AF65-F5344CB8AC3E}">
        <p14:creationId xmlns:p14="http://schemas.microsoft.com/office/powerpoint/2010/main" val="244681464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797197756"/>
              </p:ext>
            </p:extLst>
          </p:nvPr>
        </p:nvGraphicFramePr>
        <p:xfrm>
          <a:off x="933528" y="124769"/>
          <a:ext cx="10438427" cy="6177928"/>
        </p:xfrm>
        <a:graphic>
          <a:graphicData uri="http://schemas.openxmlformats.org/drawingml/2006/table">
            <a:tbl>
              <a:tblPr/>
              <a:tblGrid>
                <a:gridCol w="10438427">
                  <a:extLst>
                    <a:ext uri="{9D8B030D-6E8A-4147-A177-3AD203B41FA5}">
                      <a16:colId xmlns:a16="http://schemas.microsoft.com/office/drawing/2014/main" val="3532478365"/>
                    </a:ext>
                  </a:extLst>
                </a:gridCol>
              </a:tblGrid>
              <a:tr h="411721">
                <a:tc>
                  <a:txBody>
                    <a:bodyPr/>
                    <a:lstStyle/>
                    <a:p>
                      <a:pPr algn="just" rtl="0" fontAlgn="t">
                        <a:spcBef>
                          <a:spcPts val="0"/>
                        </a:spcBef>
                        <a:spcAft>
                          <a:spcPts val="0"/>
                        </a:spcAft>
                      </a:pPr>
                      <a:r>
                        <a:rPr lang="en-US" sz="1800" b="1" i="0" u="none" strike="noStrike" dirty="0" err="1">
                          <a:solidFill>
                            <a:srgbClr val="FFFFFF"/>
                          </a:solidFill>
                          <a:effectLst/>
                          <a:latin typeface="Arial" panose="020B0604020202020204" pitchFamily="34" charset="0"/>
                        </a:rPr>
                        <a:t>Nombre</a:t>
                      </a:r>
                      <a:endParaRPr lang="en-US" sz="2800" strike="noStrike" dirty="0">
                        <a:effectLst/>
                      </a:endParaRPr>
                    </a:p>
                  </a:txBody>
                  <a:tcPr marL="56045" marR="56045" marT="56045" marB="5604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1F3864"/>
                    </a:solidFill>
                  </a:tcPr>
                </a:tc>
                <a:extLst>
                  <a:ext uri="{0D108BD9-81ED-4DB2-BD59-A6C34878D82A}">
                    <a16:rowId xmlns:a16="http://schemas.microsoft.com/office/drawing/2014/main" val="1409421522"/>
                  </a:ext>
                </a:extLst>
              </a:tr>
              <a:tr h="411721">
                <a:tc>
                  <a:txBody>
                    <a:bodyPr/>
                    <a:lstStyle/>
                    <a:p>
                      <a:pPr algn="just" rtl="0" fontAlgn="t">
                        <a:spcBef>
                          <a:spcPts val="0"/>
                        </a:spcBef>
                        <a:spcAft>
                          <a:spcPts val="0"/>
                        </a:spcAft>
                      </a:pPr>
                      <a:r>
                        <a:rPr lang="en-US" sz="1800" b="0" i="0" u="none" strike="noStrike">
                          <a:solidFill>
                            <a:srgbClr val="000000"/>
                          </a:solidFill>
                          <a:effectLst/>
                          <a:latin typeface="Arial" panose="020B0604020202020204" pitchFamily="34" charset="0"/>
                        </a:rPr>
                        <a:t>Ingreso por desarrollo web</a:t>
                      </a:r>
                      <a:endParaRPr lang="en-US" sz="2800" strike="noStrike">
                        <a:effectLst/>
                      </a:endParaRPr>
                    </a:p>
                  </a:txBody>
                  <a:tcPr marL="56045" marR="56045" marT="56045" marB="5604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00346219"/>
                  </a:ext>
                </a:extLst>
              </a:tr>
              <a:tr h="411721">
                <a:tc>
                  <a:txBody>
                    <a:bodyPr/>
                    <a:lstStyle/>
                    <a:p>
                      <a:pPr algn="just" rtl="0" fontAlgn="t">
                        <a:spcBef>
                          <a:spcPts val="0"/>
                        </a:spcBef>
                        <a:spcAft>
                          <a:spcPts val="0"/>
                        </a:spcAft>
                      </a:pPr>
                      <a:r>
                        <a:rPr lang="en-US" sz="1800" b="1" i="0" u="none" strike="noStrike">
                          <a:solidFill>
                            <a:srgbClr val="FFFFFF"/>
                          </a:solidFill>
                          <a:effectLst/>
                          <a:latin typeface="Arial" panose="020B0604020202020204" pitchFamily="34" charset="0"/>
                        </a:rPr>
                        <a:t>Descripción</a:t>
                      </a:r>
                      <a:endParaRPr lang="en-US" sz="2800" strike="noStrike">
                        <a:effectLst/>
                      </a:endParaRPr>
                    </a:p>
                  </a:txBody>
                  <a:tcPr marL="56045" marR="56045" marT="56045" marB="5604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1F3864"/>
                    </a:solidFill>
                  </a:tcPr>
                </a:tc>
                <a:extLst>
                  <a:ext uri="{0D108BD9-81ED-4DB2-BD59-A6C34878D82A}">
                    <a16:rowId xmlns:a16="http://schemas.microsoft.com/office/drawing/2014/main" val="1259835014"/>
                  </a:ext>
                </a:extLst>
              </a:tr>
              <a:tr h="1398684">
                <a:tc>
                  <a:txBody>
                    <a:bodyPr/>
                    <a:lstStyle/>
                    <a:p>
                      <a:pPr algn="just" rtl="0" fontAlgn="t">
                        <a:spcBef>
                          <a:spcPts val="0"/>
                        </a:spcBef>
                        <a:spcAft>
                          <a:spcPts val="0"/>
                        </a:spcAft>
                      </a:pPr>
                      <a:r>
                        <a:rPr lang="es-CO" sz="1800" dirty="0" smtClean="0">
                          <a:effectLst/>
                          <a:latin typeface="Arial"/>
                          <a:ea typeface="Arial"/>
                          <a:cs typeface="Arial"/>
                        </a:rPr>
                        <a:t>Con este proyecto se pretende lograr un crecimiento y reconocimiento en el mercado de Software en Colombia, asi como generar una nueva linea de productos dedicados al desarrollo web, inicialmente a través de alianzas importantes con empresas de software se tendrán más herramientas para el desarrollo de aplicaciones multiplataforma  e incluso orientadas al desarrollo movil, del mismo modo esta alianza podra traer beneficios economicos para las empresas involucradas.</a:t>
                      </a:r>
                      <a:r>
                        <a:rPr lang="es-ES_tradnl" dirty="0" smtClean="0">
                          <a:effectLst/>
                        </a:rPr>
                        <a:t> </a:t>
                      </a:r>
                      <a:endParaRPr lang="es-CO" sz="2800" strike="noStrike" dirty="0">
                        <a:effectLst/>
                      </a:endParaRPr>
                    </a:p>
                  </a:txBody>
                  <a:tcPr marL="56045" marR="56045" marT="56045" marB="5604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96301426"/>
                  </a:ext>
                </a:extLst>
              </a:tr>
              <a:tr h="411721">
                <a:tc>
                  <a:txBody>
                    <a:bodyPr/>
                    <a:lstStyle/>
                    <a:p>
                      <a:pPr algn="just" rtl="0" fontAlgn="t">
                        <a:spcBef>
                          <a:spcPts val="0"/>
                        </a:spcBef>
                        <a:spcAft>
                          <a:spcPts val="0"/>
                        </a:spcAft>
                      </a:pPr>
                      <a:r>
                        <a:rPr lang="en-US" sz="1800" b="1" i="0" u="none" strike="noStrike" dirty="0" err="1">
                          <a:solidFill>
                            <a:srgbClr val="FFFFFF"/>
                          </a:solidFill>
                          <a:effectLst/>
                          <a:latin typeface="Arial" panose="020B0604020202020204" pitchFamily="34" charset="0"/>
                        </a:rPr>
                        <a:t>Objetivo</a:t>
                      </a:r>
                      <a:endParaRPr lang="en-US" sz="2800" strike="noStrike" dirty="0">
                        <a:effectLst/>
                      </a:endParaRPr>
                    </a:p>
                  </a:txBody>
                  <a:tcPr marL="56045" marR="56045" marT="56045" marB="5604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1F3864"/>
                    </a:solidFill>
                  </a:tcPr>
                </a:tc>
                <a:extLst>
                  <a:ext uri="{0D108BD9-81ED-4DB2-BD59-A6C34878D82A}">
                    <a16:rowId xmlns:a16="http://schemas.microsoft.com/office/drawing/2014/main" val="3021451588"/>
                  </a:ext>
                </a:extLst>
              </a:tr>
              <a:tr h="658462">
                <a:tc>
                  <a:txBody>
                    <a:bodyPr/>
                    <a:lstStyle/>
                    <a:p>
                      <a:pPr marL="101600" algn="just">
                        <a:lnSpc>
                          <a:spcPct val="150000"/>
                        </a:lnSpc>
                        <a:spcAft>
                          <a:spcPts val="0"/>
                        </a:spcAft>
                      </a:pPr>
                      <a:r>
                        <a:rPr lang="es-CO" sz="1800" dirty="0" smtClean="0">
                          <a:solidFill>
                            <a:srgbClr val="000000"/>
                          </a:solidFill>
                          <a:effectLst/>
                          <a:latin typeface="Arial"/>
                          <a:ea typeface="Arial"/>
                          <a:cs typeface="Arial"/>
                        </a:rPr>
                        <a:t>Lograr alianzas clave para tener más herramientas y beneficios economicos a la hora de desarrollar software.</a:t>
                      </a:r>
                      <a:endParaRPr lang="es-ES_tradnl" sz="1600" dirty="0" smtClean="0">
                        <a:solidFill>
                          <a:srgbClr val="000000"/>
                        </a:solidFill>
                        <a:effectLst/>
                        <a:latin typeface="Calibri"/>
                        <a:ea typeface="Calibri"/>
                        <a:cs typeface="Calibri"/>
                      </a:endParaRPr>
                    </a:p>
                    <a:p>
                      <a:r>
                        <a:rPr lang="es-CO" sz="1800" dirty="0" smtClean="0">
                          <a:effectLst/>
                          <a:latin typeface="Arial"/>
                          <a:ea typeface="Arial"/>
                          <a:cs typeface="Arial"/>
                        </a:rPr>
                        <a:t>Incrementar el reconocimiento de APRSOLUTIONSS como una marca de productos de software en Colombia.</a:t>
                      </a:r>
                      <a:r>
                        <a:rPr lang="es-ES_tradnl" dirty="0" smtClean="0">
                          <a:effectLst/>
                        </a:rPr>
                        <a:t> </a:t>
                      </a:r>
                      <a:endParaRPr lang="es-CO" sz="2800" strike="noStrike" dirty="0">
                        <a:effectLst/>
                      </a:endParaRPr>
                    </a:p>
                  </a:txBody>
                  <a:tcPr marL="56045" marR="56045" marT="56045" marB="5604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10988487"/>
                  </a:ext>
                </a:extLst>
              </a:tr>
              <a:tr h="411721">
                <a:tc>
                  <a:txBody>
                    <a:bodyPr/>
                    <a:lstStyle/>
                    <a:p>
                      <a:pPr algn="just" rtl="0" fontAlgn="t">
                        <a:spcBef>
                          <a:spcPts val="0"/>
                        </a:spcBef>
                        <a:spcAft>
                          <a:spcPts val="0"/>
                        </a:spcAft>
                      </a:pPr>
                      <a:r>
                        <a:rPr lang="en-US" sz="1800" b="1" i="0" u="none" strike="noStrike">
                          <a:solidFill>
                            <a:srgbClr val="FFFFFF"/>
                          </a:solidFill>
                          <a:effectLst/>
                          <a:latin typeface="Arial" panose="020B0604020202020204" pitchFamily="34" charset="0"/>
                        </a:rPr>
                        <a:t>Resultados </a:t>
                      </a:r>
                      <a:endParaRPr lang="en-US" sz="2800" strike="noStrike">
                        <a:effectLst/>
                      </a:endParaRPr>
                    </a:p>
                  </a:txBody>
                  <a:tcPr marL="56045" marR="56045" marT="56045" marB="5604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1F3864"/>
                    </a:solidFill>
                  </a:tcPr>
                </a:tc>
                <a:extLst>
                  <a:ext uri="{0D108BD9-81ED-4DB2-BD59-A6C34878D82A}">
                    <a16:rowId xmlns:a16="http://schemas.microsoft.com/office/drawing/2014/main" val="1338885914"/>
                  </a:ext>
                </a:extLst>
              </a:tr>
              <a:tr h="1151943">
                <a:tc>
                  <a:txBody>
                    <a:bodyPr/>
                    <a:lstStyle/>
                    <a:p>
                      <a:pPr marL="101600" algn="just" rtl="0" fontAlgn="t">
                        <a:spcBef>
                          <a:spcPts val="0"/>
                        </a:spcBef>
                        <a:spcAft>
                          <a:spcPts val="0"/>
                        </a:spcAft>
                      </a:pPr>
                      <a:r>
                        <a:rPr lang="es-CO" sz="1800" dirty="0" smtClean="0">
                          <a:effectLst/>
                          <a:latin typeface="Arial"/>
                          <a:ea typeface="Arial"/>
                          <a:cs typeface="Arial"/>
                        </a:rPr>
                        <a:t>Como resultado se generara una linea de productos dedicados al desarrollo web en alianza con las mejores empresas de desarrollo de software en Colombia, apalancando el reconocimiento de la compañía no solo en  todo el pais.</a:t>
                      </a:r>
                      <a:r>
                        <a:rPr lang="es-ES_tradnl" dirty="0" smtClean="0">
                          <a:effectLst/>
                        </a:rPr>
                        <a:t> </a:t>
                      </a:r>
                      <a:endParaRPr lang="es-CO" sz="2800" strike="noStrike" dirty="0">
                        <a:effectLst/>
                      </a:endParaRPr>
                    </a:p>
                  </a:txBody>
                  <a:tcPr marL="56045" marR="56045" marT="56045" marB="5604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5504041"/>
                  </a:ext>
                </a:extLst>
              </a:tr>
            </a:tbl>
          </a:graphicData>
        </a:graphic>
      </p:graphicFrame>
      <p:sp>
        <p:nvSpPr>
          <p:cNvPr id="5" name="Rectangle 2"/>
          <p:cNvSpPr>
            <a:spLocks noChangeArrowheads="1"/>
          </p:cNvSpPr>
          <p:nvPr/>
        </p:nvSpPr>
        <p:spPr bwMode="auto">
          <a:xfrm>
            <a:off x="3582988" y="2427288"/>
            <a:ext cx="121920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
            </a:r>
            <a:br>
              <a:rPr kumimoji="0" lang="en-US" altLang="en-US" sz="1800" b="0" i="0" u="none" strike="noStrike" cap="none" normalizeH="0" baseline="0" smtClean="0">
                <a:ln>
                  <a:noFill/>
                </a:ln>
                <a:solidFill>
                  <a:schemeClr val="tx1"/>
                </a:solidFill>
                <a:effectLst/>
                <a:latin typeface="Arial" panose="020B0604020202020204" pitchFamily="34" charset="0"/>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pic>
        <p:nvPicPr>
          <p:cNvPr id="6" name="Picture 4"/>
          <p:cNvPicPr>
            <a:picLocks noChangeAspect="1"/>
          </p:cNvPicPr>
          <p:nvPr/>
        </p:nvPicPr>
        <p:blipFill>
          <a:blip r:embed="rId2"/>
          <a:stretch>
            <a:fillRect/>
          </a:stretch>
        </p:blipFill>
        <p:spPr>
          <a:xfrm>
            <a:off x="10132543" y="5834628"/>
            <a:ext cx="1792712" cy="675824"/>
          </a:xfrm>
          <a:prstGeom prst="rect">
            <a:avLst/>
          </a:prstGeom>
        </p:spPr>
      </p:pic>
    </p:spTree>
    <p:extLst>
      <p:ext uri="{BB962C8B-B14F-4D97-AF65-F5344CB8AC3E}">
        <p14:creationId xmlns:p14="http://schemas.microsoft.com/office/powerpoint/2010/main" val="84705541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CO" dirty="0" smtClean="0"/>
              <a:t>Funcionalidad del prototipo</a:t>
            </a:r>
            <a:endParaRPr lang="es-CO" dirty="0"/>
          </a:p>
        </p:txBody>
      </p:sp>
      <p:sp>
        <p:nvSpPr>
          <p:cNvPr id="3" name="Content Placeholder 2"/>
          <p:cNvSpPr>
            <a:spLocks noGrp="1"/>
          </p:cNvSpPr>
          <p:nvPr>
            <p:ph idx="1"/>
          </p:nvPr>
        </p:nvSpPr>
        <p:spPr>
          <a:xfrm>
            <a:off x="1289269" y="365218"/>
            <a:ext cx="10058400" cy="3886200"/>
          </a:xfrm>
        </p:spPr>
        <p:txBody>
          <a:bodyPr/>
          <a:lstStyle/>
          <a:p>
            <a:r>
              <a:rPr lang="es-CO" dirty="0" smtClean="0"/>
              <a:t>Automatización para la solicitud de un proyecto con APR </a:t>
            </a:r>
            <a:r>
              <a:rPr lang="es-CO" dirty="0" err="1" smtClean="0"/>
              <a:t>Solutions</a:t>
            </a:r>
            <a:r>
              <a:rPr lang="es-CO" dirty="0" smtClean="0"/>
              <a:t>.</a:t>
            </a:r>
          </a:p>
          <a:p>
            <a:r>
              <a:rPr lang="es-CO" dirty="0" smtClean="0"/>
              <a:t>El prototipo permite evaluar las condiciones requeridas para implementar un proyecto incluyendo costos , hardware , talento humano.</a:t>
            </a:r>
          </a:p>
          <a:p>
            <a:pPr marL="0" indent="0">
              <a:buNone/>
            </a:pPr>
            <a:endParaRPr lang="es-CO" dirty="0"/>
          </a:p>
          <a:p>
            <a:pPr marL="0" indent="0">
              <a:buNone/>
            </a:pPr>
            <a:endParaRPr lang="es-CO" dirty="0"/>
          </a:p>
        </p:txBody>
      </p:sp>
      <p:pic>
        <p:nvPicPr>
          <p:cNvPr id="9" name="Picture 4"/>
          <p:cNvPicPr>
            <a:picLocks noChangeAspect="1"/>
          </p:cNvPicPr>
          <p:nvPr/>
        </p:nvPicPr>
        <p:blipFill>
          <a:blip r:embed="rId2"/>
          <a:stretch>
            <a:fillRect/>
          </a:stretch>
        </p:blipFill>
        <p:spPr>
          <a:xfrm>
            <a:off x="10132543" y="5834628"/>
            <a:ext cx="1792712" cy="675824"/>
          </a:xfrm>
          <a:prstGeom prst="rect">
            <a:avLst/>
          </a:prstGeom>
        </p:spPr>
      </p:pic>
      <p:pic>
        <p:nvPicPr>
          <p:cNvPr id="10" name="Picture 8" descr="Resultado de imagen para bonita sof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94886" y="3027926"/>
            <a:ext cx="5132826" cy="1632816"/>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4" descr="Resultado de imagen para aws"/>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89269" y="3172184"/>
            <a:ext cx="3722914" cy="13998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159860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6930" y="172041"/>
            <a:ext cx="10249786" cy="5760925"/>
          </a:xfrm>
          <a:prstGeom prst="rect">
            <a:avLst/>
          </a:prstGeom>
        </p:spPr>
      </p:pic>
      <p:pic>
        <p:nvPicPr>
          <p:cNvPr id="5" name="Picture 4"/>
          <p:cNvPicPr>
            <a:picLocks noChangeAspect="1"/>
          </p:cNvPicPr>
          <p:nvPr/>
        </p:nvPicPr>
        <p:blipFill>
          <a:blip r:embed="rId3"/>
          <a:stretch>
            <a:fillRect/>
          </a:stretch>
        </p:blipFill>
        <p:spPr>
          <a:xfrm>
            <a:off x="10132543" y="5834628"/>
            <a:ext cx="1792712" cy="675824"/>
          </a:xfrm>
          <a:prstGeom prst="rect">
            <a:avLst/>
          </a:prstGeom>
        </p:spPr>
      </p:pic>
    </p:spTree>
    <p:extLst>
      <p:ext uri="{BB962C8B-B14F-4D97-AF65-F5344CB8AC3E}">
        <p14:creationId xmlns:p14="http://schemas.microsoft.com/office/powerpoint/2010/main" val="189926721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937691" y="5343194"/>
            <a:ext cx="9042400" cy="1600200"/>
          </a:xfrm>
          <a:prstGeom prst="rect">
            <a:avLst/>
          </a:prstGeom>
        </p:spPr>
        <p:txBody>
          <a:bodyPr/>
          <a:lst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CO" dirty="0" smtClean="0"/>
              <a:t>Arquitectura del prototipo</a:t>
            </a:r>
            <a:endParaRPr lang="es-CO" dirty="0"/>
          </a:p>
        </p:txBody>
      </p:sp>
      <p:sp>
        <p:nvSpPr>
          <p:cNvPr id="8" name="TextBox 7"/>
          <p:cNvSpPr txBox="1"/>
          <p:nvPr/>
        </p:nvSpPr>
        <p:spPr>
          <a:xfrm>
            <a:off x="1406406" y="3119039"/>
            <a:ext cx="1382110" cy="707886"/>
          </a:xfrm>
          <a:prstGeom prst="rect">
            <a:avLst/>
          </a:prstGeom>
          <a:noFill/>
        </p:spPr>
        <p:txBody>
          <a:bodyPr wrap="none" rtlCol="0">
            <a:spAutoFit/>
          </a:bodyPr>
          <a:lstStyle/>
          <a:p>
            <a:r>
              <a:rPr lang="es-CO" sz="4000" dirty="0" smtClean="0">
                <a:latin typeface="+mj-lt"/>
              </a:rPr>
              <a:t>Roles</a:t>
            </a:r>
            <a:endParaRPr lang="es-CO" sz="4000" dirty="0">
              <a:latin typeface="+mj-lt"/>
            </a:endParaRP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78207" y="3369219"/>
            <a:ext cx="1123382" cy="1123382"/>
          </a:xfrm>
          <a:prstGeom prst="rect">
            <a:avLst/>
          </a:prstGeom>
        </p:spPr>
      </p:pic>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26476" y="3296729"/>
            <a:ext cx="1195872" cy="1195872"/>
          </a:xfrm>
          <a:prstGeom prst="rect">
            <a:avLst/>
          </a:prstGeom>
        </p:spPr>
      </p:pic>
      <p:pic>
        <p:nvPicPr>
          <p:cNvPr id="17" name="Picture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47235" y="3296729"/>
            <a:ext cx="1071590" cy="1071590"/>
          </a:xfrm>
          <a:prstGeom prst="rect">
            <a:avLst/>
          </a:prstGeom>
        </p:spPr>
      </p:pic>
      <p:sp>
        <p:nvSpPr>
          <p:cNvPr id="19" name="TextBox 18"/>
          <p:cNvSpPr txBox="1"/>
          <p:nvPr/>
        </p:nvSpPr>
        <p:spPr>
          <a:xfrm>
            <a:off x="3405803" y="4530381"/>
            <a:ext cx="788999" cy="338554"/>
          </a:xfrm>
          <a:prstGeom prst="rect">
            <a:avLst/>
          </a:prstGeom>
          <a:noFill/>
        </p:spPr>
        <p:txBody>
          <a:bodyPr wrap="none" rtlCol="0">
            <a:spAutoFit/>
          </a:bodyPr>
          <a:lstStyle/>
          <a:p>
            <a:r>
              <a:rPr lang="es-CO" sz="1600" dirty="0" smtClean="0">
                <a:latin typeface="+mj-lt"/>
              </a:rPr>
              <a:t>Cliente</a:t>
            </a:r>
            <a:endParaRPr lang="es-CO" sz="1600" dirty="0">
              <a:latin typeface="+mj-lt"/>
            </a:endParaRPr>
          </a:p>
        </p:txBody>
      </p:sp>
      <p:sp>
        <p:nvSpPr>
          <p:cNvPr id="20" name="TextBox 19"/>
          <p:cNvSpPr txBox="1"/>
          <p:nvPr/>
        </p:nvSpPr>
        <p:spPr>
          <a:xfrm>
            <a:off x="5781067" y="4531292"/>
            <a:ext cx="1356462" cy="338554"/>
          </a:xfrm>
          <a:prstGeom prst="rect">
            <a:avLst/>
          </a:prstGeom>
          <a:noFill/>
        </p:spPr>
        <p:txBody>
          <a:bodyPr wrap="none" rtlCol="0">
            <a:spAutoFit/>
          </a:bodyPr>
          <a:lstStyle/>
          <a:p>
            <a:r>
              <a:rPr lang="es-CO" sz="1600" dirty="0" smtClean="0">
                <a:latin typeface="+mj-lt"/>
              </a:rPr>
              <a:t>Desarrollador</a:t>
            </a:r>
            <a:endParaRPr lang="es-CO" sz="1600" dirty="0">
              <a:latin typeface="+mj-lt"/>
            </a:endParaRPr>
          </a:p>
        </p:txBody>
      </p:sp>
      <p:sp>
        <p:nvSpPr>
          <p:cNvPr id="21" name="TextBox 20"/>
          <p:cNvSpPr txBox="1"/>
          <p:nvPr/>
        </p:nvSpPr>
        <p:spPr>
          <a:xfrm>
            <a:off x="8024004" y="4526500"/>
            <a:ext cx="1875835" cy="338554"/>
          </a:xfrm>
          <a:prstGeom prst="rect">
            <a:avLst/>
          </a:prstGeom>
          <a:noFill/>
        </p:spPr>
        <p:txBody>
          <a:bodyPr wrap="none" rtlCol="0">
            <a:spAutoFit/>
          </a:bodyPr>
          <a:lstStyle/>
          <a:p>
            <a:r>
              <a:rPr lang="es-CO" sz="1600" dirty="0" smtClean="0">
                <a:latin typeface="+mj-lt"/>
              </a:rPr>
              <a:t>Gerente De Finanzas</a:t>
            </a:r>
            <a:endParaRPr lang="es-CO" sz="1600" dirty="0">
              <a:latin typeface="+mj-lt"/>
            </a:endParaRPr>
          </a:p>
        </p:txBody>
      </p:sp>
      <p:pic>
        <p:nvPicPr>
          <p:cNvPr id="22" name="Picture 21"/>
          <p:cNvPicPr>
            <a:picLocks noChangeAspect="1"/>
          </p:cNvPicPr>
          <p:nvPr/>
        </p:nvPicPr>
        <p:blipFill>
          <a:blip r:embed="rId5"/>
          <a:stretch>
            <a:fillRect/>
          </a:stretch>
        </p:blipFill>
        <p:spPr>
          <a:xfrm>
            <a:off x="10132543" y="5834628"/>
            <a:ext cx="1792712" cy="675824"/>
          </a:xfrm>
          <a:prstGeom prst="rect">
            <a:avLst/>
          </a:prstGeom>
        </p:spPr>
      </p:pic>
      <p:pic>
        <p:nvPicPr>
          <p:cNvPr id="24" name="Picture 23"/>
          <p:cNvPicPr>
            <a:picLocks noChangeAspect="1"/>
          </p:cNvPicPr>
          <p:nvPr/>
        </p:nvPicPr>
        <p:blipFill>
          <a:blip r:embed="rId6"/>
          <a:stretch>
            <a:fillRect/>
          </a:stretch>
        </p:blipFill>
        <p:spPr>
          <a:xfrm>
            <a:off x="3064099" y="535244"/>
            <a:ext cx="6025670" cy="2564472"/>
          </a:xfrm>
          <a:prstGeom prst="rect">
            <a:avLst/>
          </a:prstGeom>
        </p:spPr>
      </p:pic>
    </p:spTree>
    <p:extLst>
      <p:ext uri="{BB962C8B-B14F-4D97-AF65-F5344CB8AC3E}">
        <p14:creationId xmlns:p14="http://schemas.microsoft.com/office/powerpoint/2010/main" val="342969115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Descripción</a:t>
            </a:r>
            <a:r>
              <a:rPr lang="en-US" dirty="0" smtClean="0"/>
              <a:t> de la </a:t>
            </a:r>
            <a:r>
              <a:rPr lang="en-US" dirty="0" err="1" smtClean="0"/>
              <a:t>empresa</a:t>
            </a:r>
            <a:endParaRPr lang="en-US" dirty="0"/>
          </a:p>
        </p:txBody>
      </p:sp>
      <p:sp>
        <p:nvSpPr>
          <p:cNvPr id="3" name="Content Placeholder 2"/>
          <p:cNvSpPr>
            <a:spLocks noGrp="1"/>
          </p:cNvSpPr>
          <p:nvPr>
            <p:ph idx="1"/>
          </p:nvPr>
        </p:nvSpPr>
        <p:spPr/>
        <p:txBody>
          <a:bodyPr/>
          <a:lstStyle/>
          <a:p>
            <a:r>
              <a:rPr lang="es-CO" dirty="0"/>
              <a:t>Somos una empresa dedicada a la administración, desarrollo e implementación de soluciones de servicio al cliente, mediante el diseño y la operación de máquinas inteligentes dentro o fuera de las empresas; enfocados en evaluar, diseñar y poner en práctica soluciones de la relación de los clientes internos con la compañía.</a:t>
            </a:r>
            <a:endParaRPr lang="en-US" dirty="0"/>
          </a:p>
        </p:txBody>
      </p:sp>
      <p:pic>
        <p:nvPicPr>
          <p:cNvPr id="4" name="Picture 4"/>
          <p:cNvPicPr>
            <a:picLocks noChangeAspect="1"/>
          </p:cNvPicPr>
          <p:nvPr/>
        </p:nvPicPr>
        <p:blipFill>
          <a:blip r:embed="rId2"/>
          <a:stretch>
            <a:fillRect/>
          </a:stretch>
        </p:blipFill>
        <p:spPr>
          <a:xfrm>
            <a:off x="10132543" y="5834628"/>
            <a:ext cx="1792712" cy="675824"/>
          </a:xfrm>
          <a:prstGeom prst="rect">
            <a:avLst/>
          </a:prstGeom>
        </p:spPr>
      </p:pic>
    </p:spTree>
    <p:extLst>
      <p:ext uri="{BB962C8B-B14F-4D97-AF65-F5344CB8AC3E}">
        <p14:creationId xmlns:p14="http://schemas.microsoft.com/office/powerpoint/2010/main" val="76722073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s-CO" dirty="0" smtClean="0"/>
              <a:t>	</a:t>
            </a:r>
            <a:r>
              <a:rPr lang="es-CO" sz="20000" dirty="0" smtClean="0"/>
              <a:t>GRACIAS </a:t>
            </a:r>
            <a:endParaRPr lang="es-CO" dirty="0"/>
          </a:p>
        </p:txBody>
      </p:sp>
    </p:spTree>
    <p:extLst>
      <p:ext uri="{BB962C8B-B14F-4D97-AF65-F5344CB8AC3E}">
        <p14:creationId xmlns:p14="http://schemas.microsoft.com/office/powerpoint/2010/main" val="111236733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CO" dirty="0" smtClean="0"/>
              <a:t>Objetivo de este proyecto.</a:t>
            </a:r>
            <a:endParaRPr lang="es-CO" dirty="0"/>
          </a:p>
        </p:txBody>
      </p:sp>
      <p:sp>
        <p:nvSpPr>
          <p:cNvPr id="3" name="Content Placeholder 2"/>
          <p:cNvSpPr>
            <a:spLocks noGrp="1"/>
          </p:cNvSpPr>
          <p:nvPr>
            <p:ph idx="1"/>
          </p:nvPr>
        </p:nvSpPr>
        <p:spPr/>
        <p:txBody>
          <a:bodyPr/>
          <a:lstStyle/>
          <a:p>
            <a:r>
              <a:rPr lang="es-CO" dirty="0"/>
              <a:t>APR SOLUTIONS será la empresa más innovadora, reconocida y próspera mundialmente, la cual ayude en el desarrollo y la cultura de servicio al cliente en las empresas. Teniendo en cuenta la integración de información y desarrollo de estrategias de crecimiento y mantenimiento de clientes.</a:t>
            </a:r>
            <a:endParaRPr lang="es-CO" dirty="0"/>
          </a:p>
        </p:txBody>
      </p:sp>
    </p:spTree>
    <p:extLst>
      <p:ext uri="{BB962C8B-B14F-4D97-AF65-F5344CB8AC3E}">
        <p14:creationId xmlns:p14="http://schemas.microsoft.com/office/powerpoint/2010/main" val="31323807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CANVAS</a:t>
            </a:r>
            <a:endParaRPr lang="en-US" dirty="0"/>
          </a:p>
        </p:txBody>
      </p:sp>
      <p:sp>
        <p:nvSpPr>
          <p:cNvPr id="3" name="Subtitle 2"/>
          <p:cNvSpPr>
            <a:spLocks noGrp="1"/>
          </p:cNvSpPr>
          <p:nvPr>
            <p:ph type="subTitle" idx="1"/>
          </p:nvPr>
        </p:nvSpPr>
        <p:spPr/>
        <p:txBody>
          <a:bodyPr/>
          <a:lstStyle/>
          <a:p>
            <a:endParaRPr lang="en-US"/>
          </a:p>
        </p:txBody>
      </p:sp>
      <p:pic>
        <p:nvPicPr>
          <p:cNvPr id="4" name="Picture 4"/>
          <p:cNvPicPr>
            <a:picLocks noChangeAspect="1"/>
          </p:cNvPicPr>
          <p:nvPr/>
        </p:nvPicPr>
        <p:blipFill>
          <a:blip r:embed="rId2"/>
          <a:stretch>
            <a:fillRect/>
          </a:stretch>
        </p:blipFill>
        <p:spPr>
          <a:xfrm>
            <a:off x="10132543" y="5834628"/>
            <a:ext cx="1792712" cy="675824"/>
          </a:xfrm>
          <a:prstGeom prst="rect">
            <a:avLst/>
          </a:prstGeom>
        </p:spPr>
      </p:pic>
    </p:spTree>
    <p:extLst>
      <p:ext uri="{BB962C8B-B14F-4D97-AF65-F5344CB8AC3E}">
        <p14:creationId xmlns:p14="http://schemas.microsoft.com/office/powerpoint/2010/main" val="162785752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4338636" y="826834"/>
            <a:ext cx="4348024" cy="5220000"/>
          </a:xfrm>
          <a:prstGeom prst="rect">
            <a:avLst/>
          </a:prstGeom>
        </p:spPr>
      </p:pic>
      <p:pic>
        <p:nvPicPr>
          <p:cNvPr id="3" name="Picture 4"/>
          <p:cNvPicPr>
            <a:picLocks noChangeAspect="1"/>
          </p:cNvPicPr>
          <p:nvPr/>
        </p:nvPicPr>
        <p:blipFill>
          <a:blip r:embed="rId3"/>
          <a:stretch>
            <a:fillRect/>
          </a:stretch>
        </p:blipFill>
        <p:spPr>
          <a:xfrm>
            <a:off x="10132543" y="5834628"/>
            <a:ext cx="1792712" cy="675824"/>
          </a:xfrm>
          <a:prstGeom prst="rect">
            <a:avLst/>
          </a:prstGeom>
        </p:spPr>
      </p:pic>
    </p:spTree>
    <p:extLst>
      <p:ext uri="{BB962C8B-B14F-4D97-AF65-F5344CB8AC3E}">
        <p14:creationId xmlns:p14="http://schemas.microsoft.com/office/powerpoint/2010/main" val="289217800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p:cNvPicPr>
            <a:picLocks noChangeAspect="1"/>
          </p:cNvPicPr>
          <p:nvPr/>
        </p:nvPicPr>
        <p:blipFill>
          <a:blip r:embed="rId2"/>
          <a:stretch>
            <a:fillRect/>
          </a:stretch>
        </p:blipFill>
        <p:spPr>
          <a:xfrm>
            <a:off x="3035748" y="799151"/>
            <a:ext cx="6581730" cy="5220000"/>
          </a:xfrm>
          <a:prstGeom prst="rect">
            <a:avLst/>
          </a:prstGeom>
        </p:spPr>
      </p:pic>
      <p:pic>
        <p:nvPicPr>
          <p:cNvPr id="4" name="Picture 4"/>
          <p:cNvPicPr>
            <a:picLocks noChangeAspect="1"/>
          </p:cNvPicPr>
          <p:nvPr/>
        </p:nvPicPr>
        <p:blipFill>
          <a:blip r:embed="rId3"/>
          <a:stretch>
            <a:fillRect/>
          </a:stretch>
        </p:blipFill>
        <p:spPr>
          <a:xfrm>
            <a:off x="10132543" y="5834628"/>
            <a:ext cx="1792712" cy="675824"/>
          </a:xfrm>
          <a:prstGeom prst="rect">
            <a:avLst/>
          </a:prstGeom>
        </p:spPr>
      </p:pic>
    </p:spTree>
    <p:extLst>
      <p:ext uri="{BB962C8B-B14F-4D97-AF65-F5344CB8AC3E}">
        <p14:creationId xmlns:p14="http://schemas.microsoft.com/office/powerpoint/2010/main" val="165946614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p:cNvPicPr>
            <a:picLocks noChangeAspect="1"/>
          </p:cNvPicPr>
          <p:nvPr/>
        </p:nvPicPr>
        <p:blipFill>
          <a:blip r:embed="rId2"/>
          <a:stretch>
            <a:fillRect/>
          </a:stretch>
        </p:blipFill>
        <p:spPr>
          <a:xfrm>
            <a:off x="983632" y="2909886"/>
            <a:ext cx="10229946" cy="1224000"/>
          </a:xfrm>
          <a:prstGeom prst="rect">
            <a:avLst/>
          </a:prstGeom>
        </p:spPr>
      </p:pic>
      <p:pic>
        <p:nvPicPr>
          <p:cNvPr id="4" name="Picture 4"/>
          <p:cNvPicPr>
            <a:picLocks noChangeAspect="1"/>
          </p:cNvPicPr>
          <p:nvPr/>
        </p:nvPicPr>
        <p:blipFill>
          <a:blip r:embed="rId3"/>
          <a:stretch>
            <a:fillRect/>
          </a:stretch>
        </p:blipFill>
        <p:spPr>
          <a:xfrm>
            <a:off x="10132543" y="5834628"/>
            <a:ext cx="1792712" cy="675824"/>
          </a:xfrm>
          <a:prstGeom prst="rect">
            <a:avLst/>
          </a:prstGeom>
        </p:spPr>
      </p:pic>
    </p:spTree>
    <p:extLst>
      <p:ext uri="{BB962C8B-B14F-4D97-AF65-F5344CB8AC3E}">
        <p14:creationId xmlns:p14="http://schemas.microsoft.com/office/powerpoint/2010/main" val="333336360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StakeHolders</a:t>
            </a:r>
            <a:endParaRPr lang="en-US" dirty="0"/>
          </a:p>
        </p:txBody>
      </p:sp>
      <p:sp>
        <p:nvSpPr>
          <p:cNvPr id="3" name="Content Placeholder 2"/>
          <p:cNvSpPr>
            <a:spLocks noGrp="1"/>
          </p:cNvSpPr>
          <p:nvPr>
            <p:ph idx="1"/>
          </p:nvPr>
        </p:nvSpPr>
        <p:spPr/>
        <p:txBody>
          <a:bodyPr>
            <a:normAutofit lnSpcReduction="10000"/>
          </a:bodyPr>
          <a:lstStyle/>
          <a:p>
            <a:pPr fontAlgn="base"/>
            <a:r>
              <a:rPr lang="es-CO" dirty="0"/>
              <a:t>Javier Ricardo Granados López (CEO): siendo CEO de la compañía, es uno de los más interesados en estudios que se realicen para implementar tecnologías nuevas y beneficiosas para la organización, ya que es quien vela por el crecimiento continuo, la innovación en todas las áreas y el mejoramiento de los procesos.</a:t>
            </a:r>
          </a:p>
          <a:p>
            <a:pPr fontAlgn="base"/>
            <a:r>
              <a:rPr lang="es-CO" dirty="0"/>
              <a:t>Dentro del marco de la implementación del proceso de desarrollo del prototipo, también se verá involucrado un cliente asignado para el prototipo para este caso una casa de desarrollo aliada </a:t>
            </a:r>
            <a:r>
              <a:rPr lang="es-CO" dirty="0" err="1"/>
              <a:t>TurriSystem</a:t>
            </a:r>
            <a:r>
              <a:rPr lang="es-CO" dirty="0"/>
              <a:t> LTDA.</a:t>
            </a:r>
          </a:p>
          <a:p>
            <a:pPr fontAlgn="base"/>
            <a:r>
              <a:rPr lang="es-CO" dirty="0"/>
              <a:t>Empleados</a:t>
            </a:r>
          </a:p>
          <a:p>
            <a:pPr fontAlgn="base"/>
            <a:r>
              <a:rPr lang="es-CO" dirty="0"/>
              <a:t>Proveedores</a:t>
            </a:r>
          </a:p>
          <a:p>
            <a:endParaRPr lang="en-US" dirty="0"/>
          </a:p>
        </p:txBody>
      </p:sp>
      <p:pic>
        <p:nvPicPr>
          <p:cNvPr id="4" name="Picture 4"/>
          <p:cNvPicPr>
            <a:picLocks noChangeAspect="1"/>
          </p:cNvPicPr>
          <p:nvPr/>
        </p:nvPicPr>
        <p:blipFill>
          <a:blip r:embed="rId2"/>
          <a:stretch>
            <a:fillRect/>
          </a:stretch>
        </p:blipFill>
        <p:spPr>
          <a:xfrm>
            <a:off x="10132543" y="5834628"/>
            <a:ext cx="1792712" cy="675824"/>
          </a:xfrm>
          <a:prstGeom prst="rect">
            <a:avLst/>
          </a:prstGeom>
        </p:spPr>
      </p:pic>
    </p:spTree>
    <p:extLst>
      <p:ext uri="{BB962C8B-B14F-4D97-AF65-F5344CB8AC3E}">
        <p14:creationId xmlns:p14="http://schemas.microsoft.com/office/powerpoint/2010/main" val="2653435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711448" y="1528231"/>
            <a:ext cx="6815669" cy="2891369"/>
          </a:xfrm>
        </p:spPr>
        <p:txBody>
          <a:bodyPr/>
          <a:lstStyle/>
          <a:p>
            <a:r>
              <a:rPr lang="en-US" dirty="0" smtClean="0"/>
              <a:t>MODELO OPERACIONAL</a:t>
            </a:r>
            <a:br>
              <a:rPr lang="en-US" dirty="0" smtClean="0"/>
            </a:br>
            <a:r>
              <a:rPr lang="en-US" dirty="0" smtClean="0"/>
              <a:t>Base</a:t>
            </a:r>
            <a:endParaRPr lang="en-US" dirty="0"/>
          </a:p>
        </p:txBody>
      </p:sp>
      <p:pic>
        <p:nvPicPr>
          <p:cNvPr id="3" name="Picture 4"/>
          <p:cNvPicPr>
            <a:picLocks noChangeAspect="1"/>
          </p:cNvPicPr>
          <p:nvPr/>
        </p:nvPicPr>
        <p:blipFill>
          <a:blip r:embed="rId2"/>
          <a:stretch>
            <a:fillRect/>
          </a:stretch>
        </p:blipFill>
        <p:spPr>
          <a:xfrm>
            <a:off x="10132543" y="5834628"/>
            <a:ext cx="1792712" cy="675824"/>
          </a:xfrm>
          <a:prstGeom prst="rect">
            <a:avLst/>
          </a:prstGeom>
        </p:spPr>
      </p:pic>
    </p:spTree>
    <p:extLst>
      <p:ext uri="{BB962C8B-B14F-4D97-AF65-F5344CB8AC3E}">
        <p14:creationId xmlns:p14="http://schemas.microsoft.com/office/powerpoint/2010/main" val="300241754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NewsPrint">
  <a:themeElements>
    <a:clrScheme name="NewsPrint">
      <a:dk1>
        <a:sysClr val="windowText" lastClr="000000"/>
      </a:dk1>
      <a:lt1>
        <a:sysClr val="window" lastClr="FFFFFF"/>
      </a:lt1>
      <a:dk2>
        <a:srgbClr val="303030"/>
      </a:dk2>
      <a:lt2>
        <a:srgbClr val="DEDEE0"/>
      </a:lt2>
      <a:accent1>
        <a:srgbClr val="AD0101"/>
      </a:accent1>
      <a:accent2>
        <a:srgbClr val="726056"/>
      </a:accent2>
      <a:accent3>
        <a:srgbClr val="AC956E"/>
      </a:accent3>
      <a:accent4>
        <a:srgbClr val="808DA9"/>
      </a:accent4>
      <a:accent5>
        <a:srgbClr val="424E5B"/>
      </a:accent5>
      <a:accent6>
        <a:srgbClr val="730E00"/>
      </a:accent6>
      <a:hlink>
        <a:srgbClr val="D26900"/>
      </a:hlink>
      <a:folHlink>
        <a:srgbClr val="D89243"/>
      </a:folHlink>
    </a:clrScheme>
    <a:fontScheme name="NewsPrint">
      <a:majorFont>
        <a:latin typeface="Impact"/>
        <a:ea typeface=""/>
        <a:cs typeface=""/>
        <a:font script="Jpan" typeface="HGP創英角ｺﾞｼｯｸUB"/>
        <a:font script="Hang" typeface="HY견고딕"/>
        <a:font script="Hans" typeface="微软雅黑"/>
        <a:font script="Hant" typeface="微軟正黑體"/>
        <a:font script="Arab" typeface="Tahoma"/>
        <a:font script="Hebr" typeface="To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NewsPrint">
      <a:fillStyleLst>
        <a:solidFill>
          <a:schemeClr val="phClr"/>
        </a:solidFill>
        <a:gradFill rotWithShape="1">
          <a:gsLst>
            <a:gs pos="0">
              <a:schemeClr val="phClr">
                <a:tint val="37000"/>
                <a:hueMod val="100000"/>
                <a:satMod val="200000"/>
                <a:lumMod val="88000"/>
              </a:schemeClr>
            </a:gs>
            <a:gs pos="100000">
              <a:schemeClr val="phClr">
                <a:tint val="53000"/>
                <a:shade val="100000"/>
                <a:hueMod val="100000"/>
                <a:satMod val="350000"/>
                <a:lumMod val="79000"/>
              </a:schemeClr>
            </a:gs>
          </a:gsLst>
          <a:lin ang="5400000" scaled="1"/>
        </a:gradFill>
        <a:gradFill rotWithShape="1">
          <a:gsLst>
            <a:gs pos="0">
              <a:schemeClr val="phClr">
                <a:tint val="83000"/>
                <a:shade val="100000"/>
                <a:alpha val="100000"/>
                <a:hueMod val="100000"/>
                <a:satMod val="220000"/>
                <a:lumMod val="90000"/>
              </a:schemeClr>
            </a:gs>
            <a:gs pos="76000">
              <a:schemeClr val="phClr">
                <a:shade val="100000"/>
              </a:schemeClr>
            </a:gs>
            <a:gs pos="100000">
              <a:schemeClr val="phClr">
                <a:shade val="93000"/>
                <a:alpha val="100000"/>
                <a:satMod val="100000"/>
                <a:lumMod val="93000"/>
              </a:schemeClr>
            </a:gs>
          </a:gsLst>
          <a:path path="circle">
            <a:fillToRect l="15000" t="15000" r="100000" b="100000"/>
          </a:path>
        </a:gradFill>
      </a:fillStyleLst>
      <a:lnStyleLst>
        <a:ln w="15875" cap="flat" cmpd="sng" algn="ctr">
          <a:solidFill>
            <a:schemeClr val="phClr"/>
          </a:solidFill>
          <a:prstDash val="solid"/>
        </a:ln>
        <a:ln w="22225" cap="flat" cmpd="sng" algn="ctr">
          <a:solidFill>
            <a:schemeClr val="phClr"/>
          </a:solidFill>
          <a:prstDash val="solid"/>
        </a:ln>
        <a:ln w="34925" cap="flat" cmpd="sng" algn="ctr">
          <a:solidFill>
            <a:schemeClr val="phClr"/>
          </a:solidFill>
          <a:prstDash val="solid"/>
        </a:ln>
      </a:lnStyleLst>
      <a:effectStyleLst>
        <a:effectStyle>
          <a:effectLst>
            <a:outerShdw blurRad="50800" dist="12700" dir="5280000" rotWithShape="0">
              <a:srgbClr val="000000">
                <a:alpha val="40000"/>
              </a:srgbClr>
            </a:outerShdw>
          </a:effectLst>
        </a:effectStyle>
        <a:effectStyle>
          <a:effectLst>
            <a:outerShdw blurRad="38100" dist="38100" dir="5400000" rotWithShape="0">
              <a:srgbClr val="000000">
                <a:alpha val="35000"/>
              </a:srgbClr>
            </a:outerShdw>
          </a:effectLst>
        </a:effectStyle>
        <a:effectStyle>
          <a:effectLst>
            <a:outerShdw blurRad="38100" dist="38100" dir="5400000" rotWithShape="0">
              <a:srgbClr val="000000">
                <a:alpha val="35000"/>
              </a:srgbClr>
            </a:outerShdw>
          </a:effectLst>
          <a:scene3d>
            <a:camera prst="orthographicFront">
              <a:rot lat="0" lon="0" rev="0"/>
            </a:camera>
            <a:lightRig rig="brightRoom" dir="tl"/>
          </a:scene3d>
          <a:sp3d contourW="12700">
            <a:bevelT w="31750" h="12700"/>
            <a:contourClr>
              <a:schemeClr val="phClr"/>
            </a:contourClr>
          </a:sp3d>
        </a:effectStyle>
      </a:effectStyleLst>
      <a:bgFillStyleLst>
        <a:solidFill>
          <a:schemeClr val="phClr"/>
        </a:solidFill>
        <a:gradFill rotWithShape="1">
          <a:gsLst>
            <a:gs pos="0">
              <a:schemeClr val="phClr">
                <a:tint val="93000"/>
              </a:schemeClr>
            </a:gs>
            <a:gs pos="100000">
              <a:schemeClr val="phClr">
                <a:shade val="55000"/>
              </a:schemeClr>
            </a:gs>
          </a:gsLst>
          <a:lin ang="5400000" scaled="1"/>
        </a:gradFill>
        <a:blipFill rotWithShape="1">
          <a:blip xmlns:r="http://schemas.openxmlformats.org/officeDocument/2006/relationships" r:embed="rId1">
            <a:duotone>
              <a:schemeClr val="phClr">
                <a:shade val="20000"/>
                <a:satMod val="350000"/>
                <a:lumMod val="125000"/>
              </a:schemeClr>
              <a:schemeClr val="phClr">
                <a:tint val="90000"/>
                <a:satMod val="250000"/>
              </a:schemeClr>
            </a:duotone>
          </a:blip>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365</TotalTime>
  <Words>664</Words>
  <Application>Microsoft Office PowerPoint</Application>
  <PresentationFormat>Widescreen</PresentationFormat>
  <Paragraphs>56</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Impact</vt:lpstr>
      <vt:lpstr>Times New Roman</vt:lpstr>
      <vt:lpstr>NewsPrint</vt:lpstr>
      <vt:lpstr>APR Solutionss</vt:lpstr>
      <vt:lpstr>Descripción de la empresa</vt:lpstr>
      <vt:lpstr>Objetivo de este proyecto.</vt:lpstr>
      <vt:lpstr>CANVAS</vt:lpstr>
      <vt:lpstr>PowerPoint Presentation</vt:lpstr>
      <vt:lpstr>PowerPoint Presentation</vt:lpstr>
      <vt:lpstr>PowerPoint Presentation</vt:lpstr>
      <vt:lpstr>StakeHolders</vt:lpstr>
      <vt:lpstr>MODELO OPERACIONAL Base</vt:lpstr>
      <vt:lpstr>PowerPoint Presentation</vt:lpstr>
      <vt:lpstr>MODELO OPERACIONAL Futuro</vt:lpstr>
      <vt:lpstr>PowerPoint Presentation</vt:lpstr>
      <vt:lpstr> PORTAFOLIO DE PROYECTOS</vt:lpstr>
      <vt:lpstr>PowerPoint Presentation</vt:lpstr>
      <vt:lpstr>PowerPoint Presentation</vt:lpstr>
      <vt:lpstr>PowerPoint Presentation</vt:lpstr>
      <vt:lpstr>Funcionalidad del prototipo</vt:lpstr>
      <vt:lpstr>PowerPoint Presentation</vt:lpstr>
      <vt:lpstr>PowerPoint Presentation</vt:lpstr>
      <vt:lpstr> GRACIAS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 Solutionss</dc:title>
  <dc:creator>2101751</dc:creator>
  <cp:lastModifiedBy>2101751</cp:lastModifiedBy>
  <cp:revision>22</cp:revision>
  <dcterms:created xsi:type="dcterms:W3CDTF">2017-02-15T15:42:18Z</dcterms:created>
  <dcterms:modified xsi:type="dcterms:W3CDTF">2017-05-12T18:43:51Z</dcterms:modified>
</cp:coreProperties>
</file>