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62" r:id="rId9"/>
    <p:sldId id="264" r:id="rId10"/>
    <p:sldId id="265" r:id="rId11"/>
    <p:sldId id="263" r:id="rId12"/>
    <p:sldId id="267" r:id="rId13"/>
    <p:sldId id="266" r:id="rId14"/>
    <p:sldId id="272" r:id="rId15"/>
    <p:sldId id="273"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A1842C8-1095-4A6A-B921-31DFA631D9F9}" type="slidenum">
              <a:rPr lang="en-US" smtClean="0"/>
              <a:t>‹Nº›</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22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C75E76-9F89-4757-915C-0C704E49CD7E}"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‹Nº›</a:t>
            </a:fld>
            <a:endParaRPr lang="en-US"/>
          </a:p>
        </p:txBody>
      </p:sp>
    </p:spTree>
    <p:extLst>
      <p:ext uri="{BB962C8B-B14F-4D97-AF65-F5344CB8AC3E}">
        <p14:creationId xmlns:p14="http://schemas.microsoft.com/office/powerpoint/2010/main" val="334711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44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00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spTree>
    <p:extLst>
      <p:ext uri="{BB962C8B-B14F-4D97-AF65-F5344CB8AC3E}">
        <p14:creationId xmlns:p14="http://schemas.microsoft.com/office/powerpoint/2010/main" val="2192151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73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263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80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71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spTree>
    <p:extLst>
      <p:ext uri="{BB962C8B-B14F-4D97-AF65-F5344CB8AC3E}">
        <p14:creationId xmlns:p14="http://schemas.microsoft.com/office/powerpoint/2010/main" val="426103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C75E76-9F89-4757-915C-0C704E49CD7E}"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67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C75E76-9F89-4757-915C-0C704E49CD7E}"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‹Nº›</a:t>
            </a:fld>
            <a:endParaRPr lang="en-US"/>
          </a:p>
        </p:txBody>
      </p:sp>
    </p:spTree>
    <p:extLst>
      <p:ext uri="{BB962C8B-B14F-4D97-AF65-F5344CB8AC3E}">
        <p14:creationId xmlns:p14="http://schemas.microsoft.com/office/powerpoint/2010/main" val="358253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C75E76-9F89-4757-915C-0C704E49CD7E}"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842C8-1095-4A6A-B921-31DFA631D9F9}" type="slidenum">
              <a:rPr lang="en-US" smtClean="0"/>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29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C75E76-9F89-4757-915C-0C704E49CD7E}"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842C8-1095-4A6A-B921-31DFA631D9F9}"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791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75E76-9F89-4757-915C-0C704E49CD7E}"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842C8-1095-4A6A-B921-31DFA631D9F9}" type="slidenum">
              <a:rPr lang="en-US" smtClean="0"/>
              <a:t>‹Nº›</a:t>
            </a:fld>
            <a:endParaRPr lang="en-US"/>
          </a:p>
        </p:txBody>
      </p:sp>
    </p:spTree>
    <p:extLst>
      <p:ext uri="{BB962C8B-B14F-4D97-AF65-F5344CB8AC3E}">
        <p14:creationId xmlns:p14="http://schemas.microsoft.com/office/powerpoint/2010/main" val="128510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C75E76-9F89-4757-915C-0C704E49CD7E}"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C75E76-9F89-4757-915C-0C704E49CD7E}"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‹Nº›</a:t>
            </a:fld>
            <a:endParaRPr lang="en-US"/>
          </a:p>
        </p:txBody>
      </p:sp>
    </p:spTree>
    <p:extLst>
      <p:ext uri="{BB962C8B-B14F-4D97-AF65-F5344CB8AC3E}">
        <p14:creationId xmlns:p14="http://schemas.microsoft.com/office/powerpoint/2010/main" val="204261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C75E76-9F89-4757-915C-0C704E49CD7E}" type="datetimeFigureOut">
              <a:rPr lang="en-US" smtClean="0"/>
              <a:t>2/15/2017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1842C8-1095-4A6A-B921-31DFA631D9F9}" type="slidenum">
              <a:rPr lang="en-US" smtClean="0"/>
              <a:t>‹Nº›</a:t>
            </a:fld>
            <a:endParaRPr lang="en-US"/>
          </a:p>
        </p:txBody>
      </p:sp>
    </p:spTree>
    <p:extLst>
      <p:ext uri="{BB962C8B-B14F-4D97-AF65-F5344CB8AC3E}">
        <p14:creationId xmlns:p14="http://schemas.microsoft.com/office/powerpoint/2010/main" val="1734348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APR </a:t>
            </a:r>
            <a:r>
              <a:rPr lang="en-US" dirty="0" err="1" smtClean="0"/>
              <a:t>Solutionss</a:t>
            </a:r>
            <a:endParaRPr lang="en-US" dirty="0"/>
          </a:p>
        </p:txBody>
      </p:sp>
      <p:sp>
        <p:nvSpPr>
          <p:cNvPr id="3" name="Subtitle 2"/>
          <p:cNvSpPr>
            <a:spLocks noGrp="1"/>
          </p:cNvSpPr>
          <p:nvPr>
            <p:ph type="subTitle" idx="1"/>
          </p:nvPr>
        </p:nvSpPr>
        <p:spPr/>
        <p:txBody>
          <a:bodyPr>
            <a:normAutofit lnSpcReduction="10000"/>
          </a:bodyPr>
          <a:lstStyle/>
          <a:p>
            <a:r>
              <a:rPr lang="en-US" dirty="0" smtClean="0"/>
              <a:t>Alejandro </a:t>
            </a:r>
            <a:r>
              <a:rPr lang="en-US" dirty="0" err="1" smtClean="0"/>
              <a:t>Villarraga</a:t>
            </a:r>
            <a:endParaRPr lang="en-US" dirty="0" smtClean="0"/>
          </a:p>
          <a:p>
            <a:r>
              <a:rPr lang="en-US" dirty="0" smtClean="0"/>
              <a:t>Manuel </a:t>
            </a:r>
            <a:r>
              <a:rPr lang="en-US" dirty="0" smtClean="0"/>
              <a:t>Sanchez</a:t>
            </a:r>
          </a:p>
          <a:p>
            <a:r>
              <a:rPr lang="en-US" dirty="0" smtClean="0"/>
              <a:t>Gabriel peña</a:t>
            </a:r>
            <a:endParaRPr lang="en-US" dirty="0"/>
          </a:p>
        </p:txBody>
      </p:sp>
    </p:spTree>
    <p:extLst>
      <p:ext uri="{BB962C8B-B14F-4D97-AF65-F5344CB8AC3E}">
        <p14:creationId xmlns:p14="http://schemas.microsoft.com/office/powerpoint/2010/main" val="88053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983632" y="2909886"/>
            <a:ext cx="10229946" cy="1224000"/>
          </a:xfrm>
          <a:prstGeom prst="rect">
            <a:avLst/>
          </a:prstGeom>
        </p:spPr>
      </p:pic>
    </p:spTree>
    <p:extLst>
      <p:ext uri="{BB962C8B-B14F-4D97-AF65-F5344CB8AC3E}">
        <p14:creationId xmlns:p14="http://schemas.microsoft.com/office/powerpoint/2010/main" val="333336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StakeHolders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s-CO" dirty="0"/>
              <a:t>Javier Ricardo Granados López (CEO): siendo CEO de la compañía, es uno de los más interesados en estudios que se realicen para implementar tecnologías nuevas y beneficiosas para la organización, ya que es quien vela por el crecimiento continuo, la innovación en todas las áreas y el mejoramiento de los procesos.</a:t>
            </a:r>
          </a:p>
          <a:p>
            <a:pPr fontAlgn="base"/>
            <a:r>
              <a:rPr lang="es-CO" dirty="0"/>
              <a:t>Dentro del marco de la implementación del proceso de desarrollo del prototipo, también se verá involucrado un cliente asignado para el prototipo para este caso una casa de desarrollo aliada </a:t>
            </a:r>
            <a:r>
              <a:rPr lang="es-CO" dirty="0" err="1"/>
              <a:t>TurriSystem</a:t>
            </a:r>
            <a:r>
              <a:rPr lang="es-CO" dirty="0"/>
              <a:t> LTDA.</a:t>
            </a:r>
          </a:p>
          <a:p>
            <a:pPr fontAlgn="base"/>
            <a:r>
              <a:rPr lang="es-CO" dirty="0"/>
              <a:t>Empleados</a:t>
            </a:r>
          </a:p>
          <a:p>
            <a:pPr fontAlgn="base"/>
            <a:r>
              <a:rPr lang="es-CO" dirty="0"/>
              <a:t>Proveedores</a:t>
            </a:r>
          </a:p>
          <a:p>
            <a:endParaRPr lang="en-US" dirty="0"/>
          </a:p>
        </p:txBody>
      </p:sp>
    </p:spTree>
    <p:extLst>
      <p:ext uri="{BB962C8B-B14F-4D97-AF65-F5344CB8AC3E}">
        <p14:creationId xmlns:p14="http://schemas.microsoft.com/office/powerpoint/2010/main" val="26534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448" y="1528231"/>
            <a:ext cx="6815669" cy="2891369"/>
          </a:xfrm>
        </p:spPr>
        <p:txBody>
          <a:bodyPr/>
          <a:lstStyle/>
          <a:p>
            <a:r>
              <a:rPr lang="en-US" dirty="0" smtClean="0"/>
              <a:t>MODELO OPERACIONAL</a:t>
            </a:r>
            <a:br>
              <a:rPr lang="en-US" dirty="0" smtClean="0"/>
            </a:br>
            <a:r>
              <a:rPr lang="en-US" dirty="0" smtClean="0"/>
              <a:t>Base</a:t>
            </a:r>
            <a:endParaRPr lang="en-US" dirty="0"/>
          </a:p>
        </p:txBody>
      </p:sp>
    </p:spTree>
    <p:extLst>
      <p:ext uri="{BB962C8B-B14F-4D97-AF65-F5344CB8AC3E}">
        <p14:creationId xmlns:p14="http://schemas.microsoft.com/office/powerpoint/2010/main" val="3002417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740492"/>
            <a:ext cx="10477500" cy="5513362"/>
          </a:xfrm>
          <a:prstGeom prst="rect">
            <a:avLst/>
          </a:prstGeom>
        </p:spPr>
      </p:pic>
    </p:spTree>
    <p:extLst>
      <p:ext uri="{BB962C8B-B14F-4D97-AF65-F5344CB8AC3E}">
        <p14:creationId xmlns:p14="http://schemas.microsoft.com/office/powerpoint/2010/main" val="119067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448" y="1528231"/>
            <a:ext cx="6815669" cy="2891369"/>
          </a:xfrm>
        </p:spPr>
        <p:txBody>
          <a:bodyPr/>
          <a:lstStyle/>
          <a:p>
            <a:r>
              <a:rPr lang="en-US" dirty="0" smtClean="0"/>
              <a:t>MODELO OPERACIONAL</a:t>
            </a:r>
            <a:br>
              <a:rPr lang="en-US" dirty="0" smtClean="0"/>
            </a:br>
            <a:r>
              <a:rPr lang="en-US" dirty="0" err="1" smtClean="0"/>
              <a:t>Futuro</a:t>
            </a:r>
            <a:endParaRPr lang="en-US" dirty="0"/>
          </a:p>
        </p:txBody>
      </p:sp>
    </p:spTree>
    <p:extLst>
      <p:ext uri="{BB962C8B-B14F-4D97-AF65-F5344CB8AC3E}">
        <p14:creationId xmlns:p14="http://schemas.microsoft.com/office/powerpoint/2010/main" val="624812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PRSolutionssFu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677862"/>
            <a:ext cx="10883520" cy="528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440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PORTAFOLIO DE PROYECTOS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3830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0318883"/>
              </p:ext>
            </p:extLst>
          </p:nvPr>
        </p:nvGraphicFramePr>
        <p:xfrm>
          <a:off x="958286" y="728664"/>
          <a:ext cx="10090714" cy="5348288"/>
        </p:xfrm>
        <a:graphic>
          <a:graphicData uri="http://schemas.openxmlformats.org/drawingml/2006/table">
            <a:tbl>
              <a:tblPr/>
              <a:tblGrid>
                <a:gridCol w="10090714">
                  <a:extLst>
                    <a:ext uri="{9D8B030D-6E8A-4147-A177-3AD203B41FA5}">
                      <a16:colId xmlns:a16="http://schemas.microsoft.com/office/drawing/2014/main" val="2893481789"/>
                    </a:ext>
                  </a:extLst>
                </a:gridCol>
              </a:tblGrid>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Nombre</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556421374"/>
                  </a:ext>
                </a:extLst>
              </a:tr>
              <a:tr h="463417">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Diversificación de mercado</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826072"/>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Descripción</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671395017"/>
                  </a:ext>
                </a:extLst>
              </a:tr>
              <a:tr h="1283893">
                <a:tc>
                  <a:txBody>
                    <a:bodyPr/>
                    <a:lstStyle/>
                    <a:p>
                      <a:pPr marL="101600" algn="just" rtl="0" fontAlgn="t">
                        <a:spcBef>
                          <a:spcPts val="0"/>
                        </a:spcBef>
                        <a:spcAft>
                          <a:spcPts val="0"/>
                        </a:spcAft>
                      </a:pPr>
                      <a:r>
                        <a:rPr lang="es-CO" sz="1600" b="0" i="0" u="none" strike="noStrike" dirty="0">
                          <a:solidFill>
                            <a:srgbClr val="000000"/>
                          </a:solidFill>
                          <a:effectLst/>
                          <a:latin typeface="Arial" panose="020B0604020202020204" pitchFamily="34" charset="0"/>
                        </a:rPr>
                        <a:t>Se buscará desarrollar un asistente inteligente generalizado para todo tipo de empresas, que cumpla con las especificaciones básicas que necesitan todas las empresas para su funcionamiento y además funcionalidades específicas según el sector al que pertenezca la empresa.</a:t>
                      </a:r>
                      <a:endParaRPr lang="es-CO"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740704"/>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Objetivo</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829271253"/>
                  </a:ext>
                </a:extLst>
              </a:tr>
              <a:tr h="736909">
                <a:tc>
                  <a:txBody>
                    <a:bodyPr/>
                    <a:lstStyle/>
                    <a:p>
                      <a:pPr marL="101600" algn="just" rtl="0" fontAlgn="t">
                        <a:spcBef>
                          <a:spcPts val="0"/>
                        </a:spcBef>
                        <a:spcAft>
                          <a:spcPts val="0"/>
                        </a:spcAft>
                      </a:pPr>
                      <a:r>
                        <a:rPr lang="es-CO" sz="1600" b="0" i="0" u="none" strike="noStrike">
                          <a:solidFill>
                            <a:srgbClr val="000000"/>
                          </a:solidFill>
                          <a:effectLst/>
                          <a:latin typeface="Arial" panose="020B0604020202020204" pitchFamily="34" charset="0"/>
                        </a:rPr>
                        <a:t>Dar a conocer los servicios que ofrece APRsolutionss en todo tipo de empresas tecnológicas o no, que requieran de un servicio de asistencia inteligente.</a:t>
                      </a:r>
                      <a:endParaRPr lang="es-CO"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610497"/>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Resultados </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144125273"/>
                  </a:ext>
                </a:extLst>
              </a:tr>
              <a:tr h="1010401">
                <a:tc>
                  <a:txBody>
                    <a:bodyPr/>
                    <a:lstStyle/>
                    <a:p>
                      <a:pPr marL="101600" algn="just" rtl="0" fontAlgn="t">
                        <a:spcBef>
                          <a:spcPts val="0"/>
                        </a:spcBef>
                        <a:spcAft>
                          <a:spcPts val="0"/>
                        </a:spcAft>
                      </a:pPr>
                      <a:r>
                        <a:rPr lang="es-CO" sz="1600" b="0" i="0" u="none" strike="noStrike" dirty="0">
                          <a:solidFill>
                            <a:srgbClr val="000000"/>
                          </a:solidFill>
                          <a:effectLst/>
                          <a:latin typeface="Arial" panose="020B0604020202020204" pitchFamily="34" charset="0"/>
                        </a:rPr>
                        <a:t>Una vez se logren obtener varios clientes de diferentes sectores, se espera que </a:t>
                      </a:r>
                      <a:r>
                        <a:rPr lang="es-CO" sz="1600" b="0" i="0" u="none" strike="noStrike" dirty="0" err="1">
                          <a:solidFill>
                            <a:srgbClr val="000000"/>
                          </a:solidFill>
                          <a:effectLst/>
                          <a:latin typeface="Arial" panose="020B0604020202020204" pitchFamily="34" charset="0"/>
                        </a:rPr>
                        <a:t>APRsolutionss</a:t>
                      </a:r>
                      <a:r>
                        <a:rPr lang="es-CO" sz="1600" b="0" i="0" u="none" strike="noStrike" dirty="0">
                          <a:solidFill>
                            <a:srgbClr val="000000"/>
                          </a:solidFill>
                          <a:effectLst/>
                          <a:latin typeface="Arial" panose="020B0604020202020204" pitchFamily="34" charset="0"/>
                        </a:rPr>
                        <a:t> se consolide como una de las mejores empresas tecnológicas del país en desarrollo de software inteligente.</a:t>
                      </a:r>
                      <a:endParaRPr lang="es-CO"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493646"/>
                  </a:ext>
                </a:extLst>
              </a:tr>
            </a:tbl>
          </a:graphicData>
        </a:graphic>
      </p:graphicFrame>
      <p:sp>
        <p:nvSpPr>
          <p:cNvPr id="3" name="Rectangle 1"/>
          <p:cNvSpPr>
            <a:spLocks noChangeArrowheads="1"/>
          </p:cNvSpPr>
          <p:nvPr/>
        </p:nvSpPr>
        <p:spPr bwMode="auto">
          <a:xfrm>
            <a:off x="3454400" y="2557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508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1231763"/>
              </p:ext>
            </p:extLst>
          </p:nvPr>
        </p:nvGraphicFramePr>
        <p:xfrm>
          <a:off x="801073" y="805766"/>
          <a:ext cx="10133627" cy="5156883"/>
        </p:xfrm>
        <a:graphic>
          <a:graphicData uri="http://schemas.openxmlformats.org/drawingml/2006/table">
            <a:tbl>
              <a:tblPr/>
              <a:tblGrid>
                <a:gridCol w="10133627">
                  <a:extLst>
                    <a:ext uri="{9D8B030D-6E8A-4147-A177-3AD203B41FA5}">
                      <a16:colId xmlns:a16="http://schemas.microsoft.com/office/drawing/2014/main" val="475431895"/>
                    </a:ext>
                  </a:extLst>
                </a:gridCol>
              </a:tblGrid>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Nombre</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42998774"/>
                  </a:ext>
                </a:extLst>
              </a:tr>
              <a:tr h="422867">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Canales de distribución</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796397"/>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Descripción</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2463983"/>
                  </a:ext>
                </a:extLst>
              </a:tr>
              <a:tr h="1183130">
                <a:tc>
                  <a:txBody>
                    <a:bodyPr/>
                    <a:lstStyle/>
                    <a:p>
                      <a:pPr marL="101600" algn="just" rtl="0" fontAlgn="t">
                        <a:spcBef>
                          <a:spcPts val="0"/>
                        </a:spcBef>
                        <a:spcAft>
                          <a:spcPts val="0"/>
                        </a:spcAft>
                      </a:pPr>
                      <a:r>
                        <a:rPr lang="es-CO" sz="1600" b="0" i="0" u="none" strike="noStrike">
                          <a:solidFill>
                            <a:srgbClr val="000000"/>
                          </a:solidFill>
                          <a:effectLst/>
                          <a:latin typeface="Arial" panose="020B0604020202020204" pitchFamily="34" charset="0"/>
                        </a:rPr>
                        <a:t>Se desarrollaran aplicaciones móviles con una base en software inteligente, bajo la idea de la empresa de brindar un asistente inteligente, pero en este caso en dispositivos móviles, para así ampliar el nicho de mercado y llegar a más personas.</a:t>
                      </a:r>
                      <a:endParaRPr lang="es-CO"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5110725"/>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Objetivo</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77496932"/>
                  </a:ext>
                </a:extLst>
              </a:tr>
              <a:tr h="676288">
                <a:tc>
                  <a:txBody>
                    <a:bodyPr/>
                    <a:lstStyle/>
                    <a:p>
                      <a:pPr marL="101600" algn="just" rtl="0" fontAlgn="t">
                        <a:spcBef>
                          <a:spcPts val="0"/>
                        </a:spcBef>
                        <a:spcAft>
                          <a:spcPts val="0"/>
                        </a:spcAft>
                      </a:pPr>
                      <a:r>
                        <a:rPr lang="es-CO" sz="1600" b="0" i="0" u="none" strike="noStrike">
                          <a:solidFill>
                            <a:srgbClr val="000000"/>
                          </a:solidFill>
                          <a:effectLst/>
                          <a:latin typeface="Arial" panose="020B0604020202020204" pitchFamily="34" charset="0"/>
                        </a:rPr>
                        <a:t>Dar a conocer los servicios que ofrece APRsolutionss a través de otras plataformas como lo son android y IOS.</a:t>
                      </a:r>
                      <a:endParaRPr lang="es-CO"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319325"/>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Resultados </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58610005"/>
                  </a:ext>
                </a:extLst>
              </a:tr>
              <a:tr h="1183130">
                <a:tc>
                  <a:txBody>
                    <a:bodyPr/>
                    <a:lstStyle/>
                    <a:p>
                      <a:pPr marL="101600" algn="just" rtl="0" fontAlgn="t">
                        <a:spcBef>
                          <a:spcPts val="0"/>
                        </a:spcBef>
                        <a:spcAft>
                          <a:spcPts val="0"/>
                        </a:spcAft>
                      </a:pPr>
                      <a:r>
                        <a:rPr lang="es-CO" sz="1600" b="0" i="0" u="none" strike="noStrike" dirty="0">
                          <a:solidFill>
                            <a:srgbClr val="000000"/>
                          </a:solidFill>
                          <a:effectLst/>
                          <a:latin typeface="Arial" panose="020B0604020202020204" pitchFamily="34" charset="0"/>
                        </a:rPr>
                        <a:t>Enlazado con el objetivo de llevar nuestro servicio a ser útil para todo tipo de empresas, surge la necesidad de implementarlo en dispositivos móviles, siendo estos los más utilizados en el mundo podemos asegurar un mayor éxito con un asistente inteligente.</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997470"/>
                  </a:ext>
                </a:extLst>
              </a:tr>
            </a:tbl>
          </a:graphicData>
        </a:graphic>
      </p:graphicFrame>
      <p:sp>
        <p:nvSpPr>
          <p:cNvPr id="3" name="Rectangle 1"/>
          <p:cNvSpPr>
            <a:spLocks noChangeArrowheads="1"/>
          </p:cNvSpPr>
          <p:nvPr/>
        </p:nvSpPr>
        <p:spPr bwMode="auto">
          <a:xfrm>
            <a:off x="3582988" y="2511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814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4381058"/>
              </p:ext>
            </p:extLst>
          </p:nvPr>
        </p:nvGraphicFramePr>
        <p:xfrm>
          <a:off x="858223" y="866408"/>
          <a:ext cx="10438427" cy="5267694"/>
        </p:xfrm>
        <a:graphic>
          <a:graphicData uri="http://schemas.openxmlformats.org/drawingml/2006/table">
            <a:tbl>
              <a:tblPr/>
              <a:tblGrid>
                <a:gridCol w="10438427">
                  <a:extLst>
                    <a:ext uri="{9D8B030D-6E8A-4147-A177-3AD203B41FA5}">
                      <a16:colId xmlns:a16="http://schemas.microsoft.com/office/drawing/2014/main" val="3532478365"/>
                    </a:ext>
                  </a:extLst>
                </a:gridCol>
              </a:tblGrid>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Nombre</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409421522"/>
                  </a:ext>
                </a:extLst>
              </a:tr>
              <a:tr h="411721">
                <a:tc>
                  <a:txBody>
                    <a:bodyPr/>
                    <a:lstStyle/>
                    <a:p>
                      <a:pPr algn="just" rtl="0" fontAlgn="t">
                        <a:spcBef>
                          <a:spcPts val="0"/>
                        </a:spcBef>
                        <a:spcAft>
                          <a:spcPts val="0"/>
                        </a:spcAft>
                      </a:pPr>
                      <a:r>
                        <a:rPr lang="en-US" sz="1800" b="0" i="0" u="none" strike="noStrike">
                          <a:solidFill>
                            <a:srgbClr val="000000"/>
                          </a:solidFill>
                          <a:effectLst/>
                          <a:latin typeface="Arial" panose="020B0604020202020204" pitchFamily="34" charset="0"/>
                        </a:rPr>
                        <a:t>Ingreso por desarrollo web</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346219"/>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Descripción</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259835014"/>
                  </a:ext>
                </a:extLst>
              </a:tr>
              <a:tr h="1398684">
                <a:tc>
                  <a:txBody>
                    <a:bodyPr/>
                    <a:lstStyle/>
                    <a:p>
                      <a:pPr algn="just" rtl="0" fontAlgn="t">
                        <a:spcBef>
                          <a:spcPts val="0"/>
                        </a:spcBef>
                        <a:spcAft>
                          <a:spcPts val="0"/>
                        </a:spcAft>
                      </a:pPr>
                      <a:r>
                        <a:rPr lang="es-CO" sz="1800" b="0" i="0" u="none" strike="noStrike">
                          <a:solidFill>
                            <a:srgbClr val="000000"/>
                          </a:solidFill>
                          <a:effectLst/>
                          <a:latin typeface="Arial" panose="020B0604020202020204" pitchFamily="34" charset="0"/>
                        </a:rPr>
                        <a:t>con este proyecto se quieren atacar dos objetivos planteados anteriormente, inicialmente a través de alianzas importantes con empresas de software se tendrán más herramientas para el desarrollo de apps en todo tipo de plataformas o dispositivos, con esto se busca potenciar el ingreso por desarrollo web.</a:t>
                      </a:r>
                      <a:endParaRPr lang="es-CO"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301426"/>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Objetivo</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021451588"/>
                  </a:ext>
                </a:extLst>
              </a:tr>
              <a:tr h="658462">
                <a:tc>
                  <a:txBody>
                    <a:bodyPr/>
                    <a:lstStyle/>
                    <a:p>
                      <a:pPr marL="101600" algn="just" rtl="0" fontAlgn="t">
                        <a:spcBef>
                          <a:spcPts val="0"/>
                        </a:spcBef>
                        <a:spcAft>
                          <a:spcPts val="0"/>
                        </a:spcAft>
                      </a:pPr>
                      <a:r>
                        <a:rPr lang="es-CO" sz="1800" b="0" i="0" u="none" strike="noStrike">
                          <a:solidFill>
                            <a:srgbClr val="000000"/>
                          </a:solidFill>
                          <a:effectLst/>
                          <a:latin typeface="Arial" panose="020B0604020202020204" pitchFamily="34" charset="0"/>
                        </a:rPr>
                        <a:t>Lograr alianzas clave para tener más herramientas a la hora de desarrollar software.</a:t>
                      </a:r>
                      <a:endParaRPr lang="es-CO"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988487"/>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Resultados </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338885914"/>
                  </a:ext>
                </a:extLst>
              </a:tr>
              <a:tr h="1151943">
                <a:tc>
                  <a:txBody>
                    <a:bodyPr/>
                    <a:lstStyle/>
                    <a:p>
                      <a:pPr marL="101600" algn="just" rtl="0" fontAlgn="t">
                        <a:spcBef>
                          <a:spcPts val="0"/>
                        </a:spcBef>
                        <a:spcAft>
                          <a:spcPts val="0"/>
                        </a:spcAft>
                      </a:pPr>
                      <a:r>
                        <a:rPr lang="es-CO" sz="1800" b="0" i="0" u="none" strike="noStrike" dirty="0">
                          <a:solidFill>
                            <a:srgbClr val="000000"/>
                          </a:solidFill>
                          <a:effectLst/>
                          <a:latin typeface="Arial" panose="020B0604020202020204" pitchFamily="34" charset="0"/>
                        </a:rPr>
                        <a:t>Como resultado de la ampliación en las herramienta tecnológicas se lograran implementar asistentes tecnológicos genéricos para cualquier tipo de empresa y en cualquier tipo de plataforma o dispositivo, llegando a más gente con mayor número de servicios.</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504041"/>
                  </a:ext>
                </a:extLst>
              </a:tr>
            </a:tbl>
          </a:graphicData>
        </a:graphic>
      </p:graphicFrame>
      <p:sp>
        <p:nvSpPr>
          <p:cNvPr id="5" name="Rectangle 2"/>
          <p:cNvSpPr>
            <a:spLocks noChangeArrowheads="1"/>
          </p:cNvSpPr>
          <p:nvPr/>
        </p:nvSpPr>
        <p:spPr bwMode="auto">
          <a:xfrm>
            <a:off x="3582988" y="2427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7055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Historia</a:t>
            </a:r>
            <a:endParaRPr lang="en-US" dirty="0"/>
          </a:p>
        </p:txBody>
      </p:sp>
      <p:sp>
        <p:nvSpPr>
          <p:cNvPr id="3" name="Content Placeholder 2"/>
          <p:cNvSpPr>
            <a:spLocks noGrp="1"/>
          </p:cNvSpPr>
          <p:nvPr>
            <p:ph idx="1"/>
          </p:nvPr>
        </p:nvSpPr>
        <p:spPr/>
        <p:txBody>
          <a:bodyPr>
            <a:normAutofit lnSpcReduction="10000"/>
          </a:bodyPr>
          <a:lstStyle/>
          <a:p>
            <a:r>
              <a:rPr lang="es-CO" dirty="0"/>
              <a:t>APR SOLUTIONS se creó tras la iniciativa de Javier Granados, se creó la idea implementar servicios de tecnología enfocados al ámbito del desarrollo de procesos dentro de las organizaciones, con el fin de prestar un servicio innovador, donde una máquina con componentes de hardware y software además de inteligencia artificial cumpliera con las necesidades requeridas por el cliente estas máquinas se conocerán con el nombre de asistentes virtuales y tendrán la característica de </a:t>
            </a:r>
            <a:r>
              <a:rPr lang="es-CO" dirty="0" smtClean="0"/>
              <a:t>auto atención, </a:t>
            </a:r>
            <a:r>
              <a:rPr lang="es-CO" dirty="0"/>
              <a:t>además de que serán un recurso que representará a la marca (cliente). La empresa quiere brindar a otras organizaciones la mejor experiencia, rendimiento y economía posible.</a:t>
            </a:r>
            <a:endParaRPr lang="en-US" dirty="0"/>
          </a:p>
        </p:txBody>
      </p:sp>
      <p:pic>
        <p:nvPicPr>
          <p:cNvPr id="5" name="Picture 4"/>
          <p:cNvPicPr>
            <a:picLocks noChangeAspect="1"/>
          </p:cNvPicPr>
          <p:nvPr/>
        </p:nvPicPr>
        <p:blipFill>
          <a:blip r:embed="rId2"/>
          <a:stretch>
            <a:fillRect/>
          </a:stretch>
        </p:blipFill>
        <p:spPr>
          <a:xfrm>
            <a:off x="670691" y="674323"/>
            <a:ext cx="4275183" cy="1611676"/>
          </a:xfrm>
          <a:prstGeom prst="rect">
            <a:avLst/>
          </a:prstGeom>
        </p:spPr>
      </p:pic>
    </p:spTree>
    <p:extLst>
      <p:ext uri="{BB962C8B-B14F-4D97-AF65-F5344CB8AC3E}">
        <p14:creationId xmlns:p14="http://schemas.microsoft.com/office/powerpoint/2010/main" val="3355058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Misión</a:t>
            </a:r>
            <a:endParaRPr lang="en-US" dirty="0"/>
          </a:p>
        </p:txBody>
      </p:sp>
      <p:sp>
        <p:nvSpPr>
          <p:cNvPr id="3" name="Content Placeholder 2"/>
          <p:cNvSpPr>
            <a:spLocks noGrp="1"/>
          </p:cNvSpPr>
          <p:nvPr>
            <p:ph idx="1"/>
          </p:nvPr>
        </p:nvSpPr>
        <p:spPr/>
        <p:txBody>
          <a:bodyPr/>
          <a:lstStyle/>
          <a:p>
            <a:r>
              <a:rPr lang="es-CO" dirty="0"/>
              <a:t>Somos una empresa dedicada a la administración, desarrollo e implementación de soluciones de servicio al cliente, mediante el diseño y la operación de máquinas inteligentes dentro o fuera de las empresas; enfocados en evaluar, diseñar y poner en práctica soluciones de la relación de los clientes internos con la compañía.</a:t>
            </a:r>
            <a:endParaRPr lang="en-US" dirty="0"/>
          </a:p>
        </p:txBody>
      </p:sp>
    </p:spTree>
    <p:extLst>
      <p:ext uri="{BB962C8B-B14F-4D97-AF65-F5344CB8AC3E}">
        <p14:creationId xmlns:p14="http://schemas.microsoft.com/office/powerpoint/2010/main" val="76722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Visión</a:t>
            </a:r>
            <a:endParaRPr lang="en-US" dirty="0"/>
          </a:p>
        </p:txBody>
      </p:sp>
      <p:sp>
        <p:nvSpPr>
          <p:cNvPr id="3" name="Content Placeholder 2"/>
          <p:cNvSpPr>
            <a:spLocks noGrp="1"/>
          </p:cNvSpPr>
          <p:nvPr>
            <p:ph idx="1"/>
          </p:nvPr>
        </p:nvSpPr>
        <p:spPr/>
        <p:txBody>
          <a:bodyPr/>
          <a:lstStyle/>
          <a:p>
            <a:r>
              <a:rPr lang="es-CO" dirty="0"/>
              <a:t>APR SOLUTIONS quiere ser una empresa innovadora, reconocida y próspera, la cual ayude en el desarrollo y la cultura de servicio al cliente en las empresas. Teniendo en cuenta la integración de información y desarrollo de estrategias de crecimiento y mantenimiento de clientes.</a:t>
            </a:r>
            <a:endParaRPr lang="en-US" dirty="0"/>
          </a:p>
        </p:txBody>
      </p:sp>
    </p:spTree>
    <p:extLst>
      <p:ext uri="{BB962C8B-B14F-4D97-AF65-F5344CB8AC3E}">
        <p14:creationId xmlns:p14="http://schemas.microsoft.com/office/powerpoint/2010/main" val="2902247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a:t>
            </a:r>
            <a:r>
              <a:rPr lang="en-US" dirty="0" smtClean="0"/>
              <a:t> general</a:t>
            </a:r>
            <a:endParaRPr lang="en-US" dirty="0"/>
          </a:p>
        </p:txBody>
      </p:sp>
      <p:sp>
        <p:nvSpPr>
          <p:cNvPr id="3" name="Content Placeholder 2"/>
          <p:cNvSpPr>
            <a:spLocks noGrp="1"/>
          </p:cNvSpPr>
          <p:nvPr>
            <p:ph idx="1"/>
          </p:nvPr>
        </p:nvSpPr>
        <p:spPr/>
        <p:txBody>
          <a:bodyPr/>
          <a:lstStyle/>
          <a:p>
            <a:pPr marL="0" indent="0">
              <a:buNone/>
            </a:pPr>
            <a:r>
              <a:rPr lang="es-CO" dirty="0" smtClean="0"/>
              <a:t>Ofrecer </a:t>
            </a:r>
            <a:r>
              <a:rPr lang="es-CO" dirty="0"/>
              <a:t>innovación mediante el desarrollo de nuestras máquinas inteligentes, utilizando inteligencia artificial y una red neuronal artificial, con el fin de incorporar a todo tipo de mercado una interacción más real persona-computadora; mediante la distribución y comercialización de nuestros productos a nuestros clientes.</a:t>
            </a:r>
            <a:endParaRPr lang="en-US" dirty="0"/>
          </a:p>
        </p:txBody>
      </p:sp>
    </p:spTree>
    <p:extLst>
      <p:ext uri="{BB962C8B-B14F-4D97-AF65-F5344CB8AC3E}">
        <p14:creationId xmlns:p14="http://schemas.microsoft.com/office/powerpoint/2010/main" val="4271547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CANVAS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7857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srcRect b="7738"/>
          <a:stretch/>
        </p:blipFill>
        <p:spPr>
          <a:xfrm>
            <a:off x="2289742" y="757837"/>
            <a:ext cx="8118269" cy="5400000"/>
          </a:xfrm>
          <a:prstGeom prst="rect">
            <a:avLst/>
          </a:prstGeom>
        </p:spPr>
      </p:pic>
    </p:spTree>
    <p:extLst>
      <p:ext uri="{BB962C8B-B14F-4D97-AF65-F5344CB8AC3E}">
        <p14:creationId xmlns:p14="http://schemas.microsoft.com/office/powerpoint/2010/main" val="340046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338636" y="826834"/>
            <a:ext cx="4348024" cy="5220000"/>
          </a:xfrm>
          <a:prstGeom prst="rect">
            <a:avLst/>
          </a:prstGeom>
        </p:spPr>
      </p:pic>
    </p:spTree>
    <p:extLst>
      <p:ext uri="{BB962C8B-B14F-4D97-AF65-F5344CB8AC3E}">
        <p14:creationId xmlns:p14="http://schemas.microsoft.com/office/powerpoint/2010/main" val="289217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035748" y="799151"/>
            <a:ext cx="6581730" cy="5220000"/>
          </a:xfrm>
          <a:prstGeom prst="rect">
            <a:avLst/>
          </a:prstGeom>
        </p:spPr>
      </p:pic>
    </p:spTree>
    <p:extLst>
      <p:ext uri="{BB962C8B-B14F-4D97-AF65-F5344CB8AC3E}">
        <p14:creationId xmlns:p14="http://schemas.microsoft.com/office/powerpoint/2010/main" val="16594661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257</TotalTime>
  <Words>703</Words>
  <Application>Microsoft Office PowerPoint</Application>
  <PresentationFormat>Panorámica</PresentationFormat>
  <Paragraphs>49</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Garamond</vt:lpstr>
      <vt:lpstr>Organic</vt:lpstr>
      <vt:lpstr>APR Solutionss</vt:lpstr>
      <vt:lpstr>Historia</vt:lpstr>
      <vt:lpstr>Misión</vt:lpstr>
      <vt:lpstr>Visión</vt:lpstr>
      <vt:lpstr>Objetivo general</vt:lpstr>
      <vt:lpstr>CANVAS</vt:lpstr>
      <vt:lpstr>Presentación de PowerPoint</vt:lpstr>
      <vt:lpstr>Presentación de PowerPoint</vt:lpstr>
      <vt:lpstr>Presentación de PowerPoint</vt:lpstr>
      <vt:lpstr>Presentación de PowerPoint</vt:lpstr>
      <vt:lpstr>StakeHolders</vt:lpstr>
      <vt:lpstr>MODELO OPERACIONAL Base</vt:lpstr>
      <vt:lpstr>Presentación de PowerPoint</vt:lpstr>
      <vt:lpstr>MODELO OPERACIONAL Futuro</vt:lpstr>
      <vt:lpstr>Presentación de PowerPoint</vt:lpstr>
      <vt:lpstr>PORTAFOLIO DE PROYECTOS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 Solutionss</dc:title>
  <dc:creator>2101751</dc:creator>
  <cp:lastModifiedBy>gabriel peña</cp:lastModifiedBy>
  <cp:revision>8</cp:revision>
  <dcterms:created xsi:type="dcterms:W3CDTF">2017-02-15T15:42:18Z</dcterms:created>
  <dcterms:modified xsi:type="dcterms:W3CDTF">2017-02-16T04:48:10Z</dcterms:modified>
</cp:coreProperties>
</file>