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69" r:id="rId4"/>
    <p:sldId id="261" r:id="rId5"/>
    <p:sldId id="262" r:id="rId6"/>
    <p:sldId id="265" r:id="rId7"/>
    <p:sldId id="266" r:id="rId8"/>
    <p:sldId id="271" r:id="rId9"/>
    <p:sldId id="270"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E7E6E6"/>
    <a:srgbClr val="2BCB92"/>
    <a:srgbClr val="36D6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F97577-85E6-4572-8605-343D772ED07A}" v="263" dt="2020-03-25T17:02:40.885"/>
    <p1510:client id="{95CF4351-1BF0-4F73-B409-FD3027325CBA}" v="7" dt="2020-03-25T17:04:25.8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77489" autoAdjust="0"/>
  </p:normalViewPr>
  <p:slideViewPr>
    <p:cSldViewPr snapToGrid="0">
      <p:cViewPr>
        <p:scale>
          <a:sx n="52" d="100"/>
          <a:sy n="52" d="100"/>
        </p:scale>
        <p:origin x="1036" y="64"/>
      </p:cViewPr>
      <p:guideLst/>
    </p:cSldViewPr>
  </p:slideViewPr>
  <p:notesTextViewPr>
    <p:cViewPr>
      <p:scale>
        <a:sx n="1" d="1"/>
        <a:sy n="1" d="1"/>
      </p:scale>
      <p:origin x="0" y="-36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49C78D-9AF1-472F-897C-34B3861D9631}" type="doc">
      <dgm:prSet loTypeId="urn:microsoft.com/office/officeart/2005/8/layout/hProcess11" loCatId="process" qsTypeId="urn:microsoft.com/office/officeart/2005/8/quickstyle/3d1" qsCatId="3D" csTypeId="urn:microsoft.com/office/officeart/2005/8/colors/colorful5" csCatId="colorful" phldr="1"/>
      <dgm:spPr/>
      <dgm:t>
        <a:bodyPr/>
        <a:lstStyle/>
        <a:p>
          <a:endParaRPr lang="en-US"/>
        </a:p>
      </dgm:t>
    </dgm:pt>
    <dgm:pt modelId="{BC4849FD-A2FF-4493-8BDE-115C918DF1D4}">
      <dgm:prSet phldrT="[Text]"/>
      <dgm:spPr/>
      <dgm:t>
        <a:bodyPr/>
        <a:lstStyle/>
        <a:p>
          <a:pPr>
            <a:buNone/>
          </a:pPr>
          <a:r>
            <a:rPr lang="en-US" b="1" dirty="0">
              <a:solidFill>
                <a:schemeClr val="accent5">
                  <a:lumMod val="60000"/>
                  <a:lumOff val="40000"/>
                </a:schemeClr>
              </a:solidFill>
            </a:rPr>
            <a:t>30 Days</a:t>
          </a:r>
        </a:p>
      </dgm:t>
    </dgm:pt>
    <dgm:pt modelId="{2F16AC6E-89F2-421B-9BC2-4E919C1033AE}" type="parTrans" cxnId="{4653E47E-0B6D-4449-8BF1-B14C5C675E4B}">
      <dgm:prSet/>
      <dgm:spPr/>
      <dgm:t>
        <a:bodyPr/>
        <a:lstStyle/>
        <a:p>
          <a:endParaRPr lang="en-US"/>
        </a:p>
      </dgm:t>
    </dgm:pt>
    <dgm:pt modelId="{DBAC026E-14E1-4B60-96AD-20382D8DE21B}" type="sibTrans" cxnId="{4653E47E-0B6D-4449-8BF1-B14C5C675E4B}">
      <dgm:prSet/>
      <dgm:spPr/>
      <dgm:t>
        <a:bodyPr/>
        <a:lstStyle/>
        <a:p>
          <a:endParaRPr lang="en-US"/>
        </a:p>
      </dgm:t>
    </dgm:pt>
    <dgm:pt modelId="{1C3E042F-3463-43C4-B78A-9D7B1A3CC65C}">
      <dgm:prSet phldrT="[Text]"/>
      <dgm:spPr/>
      <dgm:t>
        <a:bodyPr/>
        <a:lstStyle/>
        <a:p>
          <a:r>
            <a:rPr lang="en-US" b="1" dirty="0">
              <a:solidFill>
                <a:srgbClr val="00B0F0"/>
              </a:solidFill>
            </a:rPr>
            <a:t>60 Days</a:t>
          </a:r>
        </a:p>
      </dgm:t>
    </dgm:pt>
    <dgm:pt modelId="{3709D676-77D5-49ED-B3C7-8AEFF7C7CD8C}" type="parTrans" cxnId="{1BF5CCDA-DC65-4774-9316-B38FF175C5A3}">
      <dgm:prSet/>
      <dgm:spPr/>
      <dgm:t>
        <a:bodyPr/>
        <a:lstStyle/>
        <a:p>
          <a:endParaRPr lang="en-US"/>
        </a:p>
      </dgm:t>
    </dgm:pt>
    <dgm:pt modelId="{09733BD5-D349-4171-933B-73499E429C35}" type="sibTrans" cxnId="{1BF5CCDA-DC65-4774-9316-B38FF175C5A3}">
      <dgm:prSet/>
      <dgm:spPr/>
      <dgm:t>
        <a:bodyPr/>
        <a:lstStyle/>
        <a:p>
          <a:endParaRPr lang="en-US"/>
        </a:p>
      </dgm:t>
    </dgm:pt>
    <dgm:pt modelId="{7E77C95B-E5C4-4FF9-80C6-C2361B6005B2}">
      <dgm:prSet phldrT="[Text]"/>
      <dgm:spPr/>
      <dgm:t>
        <a:bodyPr/>
        <a:lstStyle/>
        <a:p>
          <a:r>
            <a:rPr lang="en-US" b="1" dirty="0">
              <a:solidFill>
                <a:srgbClr val="0070C0"/>
              </a:solidFill>
            </a:rPr>
            <a:t>90 Days</a:t>
          </a:r>
        </a:p>
      </dgm:t>
    </dgm:pt>
    <dgm:pt modelId="{CD0507AB-B3F6-4FB2-AC1D-8C4F50A97784}" type="parTrans" cxnId="{1FFD3270-40BD-4796-ABEA-EA4FC467BA29}">
      <dgm:prSet/>
      <dgm:spPr/>
      <dgm:t>
        <a:bodyPr/>
        <a:lstStyle/>
        <a:p>
          <a:endParaRPr lang="en-US"/>
        </a:p>
      </dgm:t>
    </dgm:pt>
    <dgm:pt modelId="{A7635F30-843C-436D-9534-9372BD8C07FD}" type="sibTrans" cxnId="{1FFD3270-40BD-4796-ABEA-EA4FC467BA29}">
      <dgm:prSet/>
      <dgm:spPr/>
      <dgm:t>
        <a:bodyPr/>
        <a:lstStyle/>
        <a:p>
          <a:endParaRPr lang="en-US"/>
        </a:p>
      </dgm:t>
    </dgm:pt>
    <dgm:pt modelId="{A88BD041-6D71-4A6F-B268-2BE33FDE29B4}">
      <dgm:prSet phldrT="[Text]"/>
      <dgm:spPr/>
      <dgm:t>
        <a:bodyPr/>
        <a:lstStyle/>
        <a:p>
          <a:r>
            <a:rPr lang="en-US" dirty="0"/>
            <a:t>Attend/Present at Outreach Opportunities</a:t>
          </a:r>
        </a:p>
      </dgm:t>
    </dgm:pt>
    <dgm:pt modelId="{8F0C506E-7E05-4FB1-B202-2A58B5C8E56A}" type="parTrans" cxnId="{91A79FBD-E8D1-43DB-84B0-3DB41EBE56D1}">
      <dgm:prSet/>
      <dgm:spPr/>
      <dgm:t>
        <a:bodyPr/>
        <a:lstStyle/>
        <a:p>
          <a:endParaRPr lang="en-US"/>
        </a:p>
      </dgm:t>
    </dgm:pt>
    <dgm:pt modelId="{76E4F917-BFE3-471E-8066-8EFBC328CFDA}" type="sibTrans" cxnId="{91A79FBD-E8D1-43DB-84B0-3DB41EBE56D1}">
      <dgm:prSet/>
      <dgm:spPr/>
      <dgm:t>
        <a:bodyPr/>
        <a:lstStyle/>
        <a:p>
          <a:endParaRPr lang="en-US"/>
        </a:p>
      </dgm:t>
    </dgm:pt>
    <dgm:pt modelId="{B1EDBBF9-199A-498A-9F21-0957B5F6E88B}">
      <dgm:prSet phldrT="[Text]"/>
      <dgm:spPr/>
      <dgm:t>
        <a:bodyPr/>
        <a:lstStyle/>
        <a:p>
          <a:pPr algn="l"/>
          <a:r>
            <a:rPr lang="en-US" dirty="0"/>
            <a:t>Establish GitHub Page</a:t>
          </a:r>
        </a:p>
      </dgm:t>
    </dgm:pt>
    <dgm:pt modelId="{4917037A-F87F-4F83-815D-B95C1558B462}" type="parTrans" cxnId="{245ACC39-3525-4124-A63F-6C3EE325207A}">
      <dgm:prSet/>
      <dgm:spPr/>
      <dgm:t>
        <a:bodyPr/>
        <a:lstStyle/>
        <a:p>
          <a:endParaRPr lang="en-US"/>
        </a:p>
      </dgm:t>
    </dgm:pt>
    <dgm:pt modelId="{0533BB76-EA6F-46F9-8CE8-089FA418F9ED}" type="sibTrans" cxnId="{245ACC39-3525-4124-A63F-6C3EE325207A}">
      <dgm:prSet/>
      <dgm:spPr/>
      <dgm:t>
        <a:bodyPr/>
        <a:lstStyle/>
        <a:p>
          <a:endParaRPr lang="en-US"/>
        </a:p>
      </dgm:t>
    </dgm:pt>
    <dgm:pt modelId="{6B473970-AFCD-4DC6-B1B7-C62EF2FB0ED2}">
      <dgm:prSet phldrT="[Text]"/>
      <dgm:spPr/>
      <dgm:t>
        <a:bodyPr/>
        <a:lstStyle/>
        <a:p>
          <a:pPr algn="l"/>
          <a:r>
            <a:rPr lang="en-US" dirty="0"/>
            <a:t>Host Kickoff Meeting</a:t>
          </a:r>
        </a:p>
      </dgm:t>
    </dgm:pt>
    <dgm:pt modelId="{D26B5417-AA19-4611-9C1A-278291DFB780}" type="parTrans" cxnId="{10E97366-FC18-46E7-A7B8-8258D0176102}">
      <dgm:prSet/>
      <dgm:spPr/>
      <dgm:t>
        <a:bodyPr/>
        <a:lstStyle/>
        <a:p>
          <a:endParaRPr lang="en-US"/>
        </a:p>
      </dgm:t>
    </dgm:pt>
    <dgm:pt modelId="{71516BBD-6B98-43DF-B3F2-55FDE2774DC9}" type="sibTrans" cxnId="{10E97366-FC18-46E7-A7B8-8258D0176102}">
      <dgm:prSet/>
      <dgm:spPr/>
      <dgm:t>
        <a:bodyPr/>
        <a:lstStyle/>
        <a:p>
          <a:endParaRPr lang="en-US"/>
        </a:p>
      </dgm:t>
    </dgm:pt>
    <dgm:pt modelId="{0D3E1B96-617F-4112-A9C0-104B40BC3DD3}">
      <dgm:prSet phldrT="[Text]"/>
      <dgm:spPr/>
      <dgm:t>
        <a:bodyPr/>
        <a:lstStyle/>
        <a:p>
          <a:r>
            <a:rPr lang="en-US" dirty="0"/>
            <a:t>Develop Outreach Opportunities Tracker</a:t>
          </a:r>
        </a:p>
      </dgm:t>
    </dgm:pt>
    <dgm:pt modelId="{E6C37CA4-BEE3-47FC-94FF-F85627A0F7F6}" type="parTrans" cxnId="{A994BAC0-2AE8-425E-B421-6373BFA85533}">
      <dgm:prSet/>
      <dgm:spPr/>
      <dgm:t>
        <a:bodyPr/>
        <a:lstStyle/>
        <a:p>
          <a:endParaRPr lang="en-US"/>
        </a:p>
      </dgm:t>
    </dgm:pt>
    <dgm:pt modelId="{8A18BD56-0B95-43B2-9618-2471F0C7D145}" type="sibTrans" cxnId="{A994BAC0-2AE8-425E-B421-6373BFA85533}">
      <dgm:prSet/>
      <dgm:spPr/>
      <dgm:t>
        <a:bodyPr/>
        <a:lstStyle/>
        <a:p>
          <a:endParaRPr lang="en-US"/>
        </a:p>
      </dgm:t>
    </dgm:pt>
    <dgm:pt modelId="{2F28D411-914A-41B5-9DF6-436CB9D6303D}">
      <dgm:prSet phldrT="[Text]"/>
      <dgm:spPr/>
      <dgm:t>
        <a:bodyPr/>
        <a:lstStyle/>
        <a:p>
          <a:r>
            <a:rPr lang="en-US" dirty="0"/>
            <a:t>Catalogue Existing Marketing Materials</a:t>
          </a:r>
        </a:p>
      </dgm:t>
    </dgm:pt>
    <dgm:pt modelId="{C683F3FC-BC45-4BD1-BA19-49F6C0975815}" type="parTrans" cxnId="{2E82533C-991D-4D48-B3C6-05EB781A9F20}">
      <dgm:prSet/>
      <dgm:spPr/>
      <dgm:t>
        <a:bodyPr/>
        <a:lstStyle/>
        <a:p>
          <a:endParaRPr lang="en-US"/>
        </a:p>
      </dgm:t>
    </dgm:pt>
    <dgm:pt modelId="{E414AD7E-F09D-4D09-A0D0-C82FDDD29DB1}" type="sibTrans" cxnId="{2E82533C-991D-4D48-B3C6-05EB781A9F20}">
      <dgm:prSet/>
      <dgm:spPr/>
      <dgm:t>
        <a:bodyPr/>
        <a:lstStyle/>
        <a:p>
          <a:endParaRPr lang="en-US"/>
        </a:p>
      </dgm:t>
    </dgm:pt>
    <dgm:pt modelId="{D42ACD30-BD4E-408D-9C32-73CA69B177B8}">
      <dgm:prSet phldrT="[Text]"/>
      <dgm:spPr/>
      <dgm:t>
        <a:bodyPr/>
        <a:lstStyle/>
        <a:p>
          <a:pPr algn="l"/>
          <a:r>
            <a:rPr lang="en-US" dirty="0"/>
            <a:t>Establish Meeting Logistics</a:t>
          </a:r>
        </a:p>
      </dgm:t>
    </dgm:pt>
    <dgm:pt modelId="{1299B17D-3532-4FB2-8106-6974CA397735}" type="parTrans" cxnId="{58D10026-9871-4F04-A897-9FFFB55EC66F}">
      <dgm:prSet/>
      <dgm:spPr/>
      <dgm:t>
        <a:bodyPr/>
        <a:lstStyle/>
        <a:p>
          <a:endParaRPr lang="en-US"/>
        </a:p>
      </dgm:t>
    </dgm:pt>
    <dgm:pt modelId="{1E7D4858-1392-4100-84B6-540AD82627C1}" type="sibTrans" cxnId="{58D10026-9871-4F04-A897-9FFFB55EC66F}">
      <dgm:prSet/>
      <dgm:spPr/>
      <dgm:t>
        <a:bodyPr/>
        <a:lstStyle/>
        <a:p>
          <a:endParaRPr lang="en-US"/>
        </a:p>
      </dgm:t>
    </dgm:pt>
    <dgm:pt modelId="{8A5585EF-B106-4FED-BD42-B6B7681C885D}">
      <dgm:prSet phldrT="[Text]"/>
      <dgm:spPr/>
      <dgm:t>
        <a:bodyPr/>
        <a:lstStyle/>
        <a:p>
          <a:r>
            <a:rPr lang="en-US" dirty="0"/>
            <a:t>Follow Up from Outreach Opportunities</a:t>
          </a:r>
        </a:p>
      </dgm:t>
    </dgm:pt>
    <dgm:pt modelId="{CA3C7DDF-9E8C-49CC-B413-D690AEF55DD2}" type="parTrans" cxnId="{56647DB5-178A-4EBE-A784-E860B5AAA043}">
      <dgm:prSet/>
      <dgm:spPr/>
      <dgm:t>
        <a:bodyPr/>
        <a:lstStyle/>
        <a:p>
          <a:endParaRPr lang="en-US"/>
        </a:p>
      </dgm:t>
    </dgm:pt>
    <dgm:pt modelId="{3EAECBE7-0FCC-4217-A3A1-89A0F60104A7}" type="sibTrans" cxnId="{56647DB5-178A-4EBE-A784-E860B5AAA043}">
      <dgm:prSet/>
      <dgm:spPr/>
      <dgm:t>
        <a:bodyPr/>
        <a:lstStyle/>
        <a:p>
          <a:endParaRPr lang="en-US"/>
        </a:p>
      </dgm:t>
    </dgm:pt>
    <dgm:pt modelId="{DA6316E9-AD2F-4F8B-AC37-42ADBD7CC773}">
      <dgm:prSet phldrT="[Text]"/>
      <dgm:spPr/>
      <dgm:t>
        <a:bodyPr/>
        <a:lstStyle/>
        <a:p>
          <a:r>
            <a:rPr lang="en-US" dirty="0"/>
            <a:t>Continue Hosting and Growing TT</a:t>
          </a:r>
        </a:p>
      </dgm:t>
    </dgm:pt>
    <dgm:pt modelId="{73E43E80-C902-4F02-BD5C-5C10BD27CFB8}" type="parTrans" cxnId="{13934C8E-33E5-4249-BFA3-5882917F91F1}">
      <dgm:prSet/>
      <dgm:spPr/>
      <dgm:t>
        <a:bodyPr/>
        <a:lstStyle/>
        <a:p>
          <a:endParaRPr lang="en-US"/>
        </a:p>
      </dgm:t>
    </dgm:pt>
    <dgm:pt modelId="{FC5EFB13-180B-441C-AF76-AB4EC83F90D0}" type="sibTrans" cxnId="{13934C8E-33E5-4249-BFA3-5882917F91F1}">
      <dgm:prSet/>
      <dgm:spPr/>
      <dgm:t>
        <a:bodyPr/>
        <a:lstStyle/>
        <a:p>
          <a:endParaRPr lang="en-US"/>
        </a:p>
      </dgm:t>
    </dgm:pt>
    <dgm:pt modelId="{AB03AD67-C781-4AC1-8D67-173BACC4BED2}">
      <dgm:prSet phldrT="[Text]"/>
      <dgm:spPr/>
      <dgm:t>
        <a:bodyPr/>
        <a:lstStyle/>
        <a:p>
          <a:r>
            <a:rPr lang="en-US" dirty="0"/>
            <a:t>Plan “NIEM Roadshow Series"</a:t>
          </a:r>
        </a:p>
      </dgm:t>
    </dgm:pt>
    <dgm:pt modelId="{2BDD3E7F-9783-4E8A-8346-7E3635A98713}" type="parTrans" cxnId="{3C7870DE-7137-47E9-8450-DAABB3E05161}">
      <dgm:prSet/>
      <dgm:spPr/>
      <dgm:t>
        <a:bodyPr/>
        <a:lstStyle/>
        <a:p>
          <a:endParaRPr lang="en-US"/>
        </a:p>
      </dgm:t>
    </dgm:pt>
    <dgm:pt modelId="{50FF99F7-4D40-41E8-8EF0-8EE5D4411773}" type="sibTrans" cxnId="{3C7870DE-7137-47E9-8450-DAABB3E05161}">
      <dgm:prSet/>
      <dgm:spPr/>
      <dgm:t>
        <a:bodyPr/>
        <a:lstStyle/>
        <a:p>
          <a:endParaRPr lang="en-US"/>
        </a:p>
      </dgm:t>
    </dgm:pt>
    <dgm:pt modelId="{37684D28-47C2-40A0-9C29-34D842BCF679}">
      <dgm:prSet phldrT="[Text]"/>
      <dgm:spPr/>
      <dgm:t>
        <a:bodyPr/>
        <a:lstStyle/>
        <a:p>
          <a:r>
            <a:rPr lang="en-US" dirty="0"/>
            <a:t>Host “NIEM Roadshow”</a:t>
          </a:r>
        </a:p>
      </dgm:t>
    </dgm:pt>
    <dgm:pt modelId="{AA6947FF-9941-4DF9-B04D-0BC8852EE8CD}" type="parTrans" cxnId="{E974EAC4-538A-416E-AB08-36365D0E863E}">
      <dgm:prSet/>
      <dgm:spPr/>
      <dgm:t>
        <a:bodyPr/>
        <a:lstStyle/>
        <a:p>
          <a:endParaRPr lang="en-US"/>
        </a:p>
      </dgm:t>
    </dgm:pt>
    <dgm:pt modelId="{1E922176-20AB-4C2D-ADB0-65FF4D046F25}" type="sibTrans" cxnId="{E974EAC4-538A-416E-AB08-36365D0E863E}">
      <dgm:prSet/>
      <dgm:spPr/>
      <dgm:t>
        <a:bodyPr/>
        <a:lstStyle/>
        <a:p>
          <a:endParaRPr lang="en-US"/>
        </a:p>
      </dgm:t>
    </dgm:pt>
    <dgm:pt modelId="{EA1BB683-ADA9-45EF-8728-3FBE8EA822A2}">
      <dgm:prSet phldrT="[Text]"/>
      <dgm:spPr/>
      <dgm:t>
        <a:bodyPr/>
        <a:lstStyle/>
        <a:p>
          <a:pPr algn="l">
            <a:buFont typeface="Wingdings" panose="05000000000000000000" pitchFamily="2" charset="2"/>
            <a:buChar char="ü"/>
          </a:pPr>
          <a:r>
            <a:rPr lang="en-US" dirty="0">
              <a:solidFill>
                <a:schemeClr val="bg1">
                  <a:lumMod val="75000"/>
                </a:schemeClr>
              </a:solidFill>
            </a:rPr>
            <a:t>SLT TT promotion</a:t>
          </a:r>
        </a:p>
      </dgm:t>
    </dgm:pt>
    <dgm:pt modelId="{1369A58A-98E9-41E7-A21B-AAE8B620E172}" type="parTrans" cxnId="{8DC0C47E-8413-4F64-AB3D-7EE7B7D279DA}">
      <dgm:prSet/>
      <dgm:spPr/>
      <dgm:t>
        <a:bodyPr/>
        <a:lstStyle/>
        <a:p>
          <a:endParaRPr lang="en-US"/>
        </a:p>
      </dgm:t>
    </dgm:pt>
    <dgm:pt modelId="{627754F0-28F8-4363-AA39-E67B371854C1}" type="sibTrans" cxnId="{8DC0C47E-8413-4F64-AB3D-7EE7B7D279DA}">
      <dgm:prSet/>
      <dgm:spPr/>
      <dgm:t>
        <a:bodyPr/>
        <a:lstStyle/>
        <a:p>
          <a:endParaRPr lang="en-US"/>
        </a:p>
      </dgm:t>
    </dgm:pt>
    <dgm:pt modelId="{A171C83D-46BD-49C9-B665-D9E04B38B850}">
      <dgm:prSet phldrT="[Text]"/>
      <dgm:spPr/>
      <dgm:t>
        <a:bodyPr/>
        <a:lstStyle/>
        <a:p>
          <a:pPr algn="l">
            <a:buFont typeface="Wingdings" panose="05000000000000000000" pitchFamily="2" charset="2"/>
            <a:buChar char="ü"/>
          </a:pPr>
          <a:r>
            <a:rPr lang="en-US" dirty="0">
              <a:solidFill>
                <a:schemeClr val="bg1">
                  <a:lumMod val="75000"/>
                </a:schemeClr>
              </a:solidFill>
            </a:rPr>
            <a:t>Finalize Charter</a:t>
          </a:r>
        </a:p>
      </dgm:t>
    </dgm:pt>
    <dgm:pt modelId="{96507D69-FE22-495F-B374-7A0198AFCBED}" type="sibTrans" cxnId="{BAC08E2B-312C-4CD5-86C8-812F1A3608D4}">
      <dgm:prSet/>
      <dgm:spPr/>
      <dgm:t>
        <a:bodyPr/>
        <a:lstStyle/>
        <a:p>
          <a:endParaRPr lang="en-US"/>
        </a:p>
      </dgm:t>
    </dgm:pt>
    <dgm:pt modelId="{C9EECEB4-FEE8-48A4-83BF-5DE040BC1540}" type="parTrans" cxnId="{BAC08E2B-312C-4CD5-86C8-812F1A3608D4}">
      <dgm:prSet/>
      <dgm:spPr/>
      <dgm:t>
        <a:bodyPr/>
        <a:lstStyle/>
        <a:p>
          <a:endParaRPr lang="en-US"/>
        </a:p>
      </dgm:t>
    </dgm:pt>
    <dgm:pt modelId="{536269EF-04BF-48C0-8A7F-556FB33F54EC}" type="pres">
      <dgm:prSet presAssocID="{A749C78D-9AF1-472F-897C-34B3861D9631}" presName="Name0" presStyleCnt="0">
        <dgm:presLayoutVars>
          <dgm:dir/>
          <dgm:resizeHandles val="exact"/>
        </dgm:presLayoutVars>
      </dgm:prSet>
      <dgm:spPr/>
    </dgm:pt>
    <dgm:pt modelId="{B478846A-71F1-4752-8523-8252D7741345}" type="pres">
      <dgm:prSet presAssocID="{A749C78D-9AF1-472F-897C-34B3861D9631}" presName="arrow" presStyleLbl="bgShp" presStyleIdx="0" presStyleCnt="1"/>
      <dgm:spPr>
        <a:solidFill>
          <a:schemeClr val="bg2">
            <a:lumMod val="25000"/>
          </a:schemeClr>
        </a:solidFill>
      </dgm:spPr>
    </dgm:pt>
    <dgm:pt modelId="{28B81880-15D5-4052-B802-86714CE72FAE}" type="pres">
      <dgm:prSet presAssocID="{A749C78D-9AF1-472F-897C-34B3861D9631}" presName="points" presStyleCnt="0"/>
      <dgm:spPr/>
    </dgm:pt>
    <dgm:pt modelId="{B422B85A-4C7D-4CC8-B2EE-13889F9F52DA}" type="pres">
      <dgm:prSet presAssocID="{BC4849FD-A2FF-4493-8BDE-115C918DF1D4}" presName="compositeA" presStyleCnt="0"/>
      <dgm:spPr/>
    </dgm:pt>
    <dgm:pt modelId="{2CEE2830-A57D-477D-9307-98F9BD42CD5F}" type="pres">
      <dgm:prSet presAssocID="{BC4849FD-A2FF-4493-8BDE-115C918DF1D4}" presName="textA" presStyleLbl="revTx" presStyleIdx="0" presStyleCnt="3" custLinFactNeighborX="30838" custLinFactNeighborY="-1691">
        <dgm:presLayoutVars>
          <dgm:bulletEnabled val="1"/>
        </dgm:presLayoutVars>
      </dgm:prSet>
      <dgm:spPr/>
    </dgm:pt>
    <dgm:pt modelId="{645CBDC2-DCAE-4C33-A4C2-ECF5E7673F82}" type="pres">
      <dgm:prSet presAssocID="{BC4849FD-A2FF-4493-8BDE-115C918DF1D4}" presName="circleA" presStyleLbl="node1" presStyleIdx="0" presStyleCnt="3" custLinFactX="52574" custLinFactNeighborX="100000" custLinFactNeighborY="-5143"/>
      <dgm:spPr>
        <a:solidFill>
          <a:schemeClr val="accent1">
            <a:lumMod val="60000"/>
            <a:lumOff val="40000"/>
          </a:schemeClr>
        </a:solidFill>
      </dgm:spPr>
    </dgm:pt>
    <dgm:pt modelId="{20B57116-DBE7-4569-94B6-4A540C2D08AA}" type="pres">
      <dgm:prSet presAssocID="{BC4849FD-A2FF-4493-8BDE-115C918DF1D4}" presName="spaceA" presStyleCnt="0"/>
      <dgm:spPr/>
    </dgm:pt>
    <dgm:pt modelId="{572538A4-AE9E-443B-A0D6-2476128C6B11}" type="pres">
      <dgm:prSet presAssocID="{DBAC026E-14E1-4B60-96AD-20382D8DE21B}" presName="space" presStyleCnt="0"/>
      <dgm:spPr/>
    </dgm:pt>
    <dgm:pt modelId="{BA53DD18-44D7-41BE-B72E-C5334FF60CA8}" type="pres">
      <dgm:prSet presAssocID="{1C3E042F-3463-43C4-B78A-9D7B1A3CC65C}" presName="compositeB" presStyleCnt="0"/>
      <dgm:spPr/>
    </dgm:pt>
    <dgm:pt modelId="{012535C7-8A58-497D-917B-ED7A30E5341D}" type="pres">
      <dgm:prSet presAssocID="{1C3E042F-3463-43C4-B78A-9D7B1A3CC65C}" presName="textB" presStyleLbl="revTx" presStyleIdx="1" presStyleCnt="3" custScaleX="88231" custLinFactNeighborX="20236">
        <dgm:presLayoutVars>
          <dgm:bulletEnabled val="1"/>
        </dgm:presLayoutVars>
      </dgm:prSet>
      <dgm:spPr/>
    </dgm:pt>
    <dgm:pt modelId="{1E783513-6399-4855-A086-26C985B00B7A}" type="pres">
      <dgm:prSet presAssocID="{1C3E042F-3463-43C4-B78A-9D7B1A3CC65C}" presName="circleB" presStyleLbl="node1" presStyleIdx="1" presStyleCnt="3" custLinFactNeighborX="63864" custLinFactNeighborY="0"/>
      <dgm:spPr>
        <a:solidFill>
          <a:srgbClr val="00B0F0"/>
        </a:solidFill>
      </dgm:spPr>
    </dgm:pt>
    <dgm:pt modelId="{A7D501F0-8C08-4AC4-A874-C4ACD12E3AF9}" type="pres">
      <dgm:prSet presAssocID="{1C3E042F-3463-43C4-B78A-9D7B1A3CC65C}" presName="spaceB" presStyleCnt="0"/>
      <dgm:spPr/>
    </dgm:pt>
    <dgm:pt modelId="{7B4DB446-1C20-4375-B76D-AA259F189F61}" type="pres">
      <dgm:prSet presAssocID="{09733BD5-D349-4171-933B-73499E429C35}" presName="space" presStyleCnt="0"/>
      <dgm:spPr/>
    </dgm:pt>
    <dgm:pt modelId="{BDB5D9B9-35C4-48EB-B537-1B457D3057C8}" type="pres">
      <dgm:prSet presAssocID="{7E77C95B-E5C4-4FF9-80C6-C2361B6005B2}" presName="compositeA" presStyleCnt="0"/>
      <dgm:spPr/>
    </dgm:pt>
    <dgm:pt modelId="{68551991-B03B-422A-B5BB-BA9ACB0BE657}" type="pres">
      <dgm:prSet presAssocID="{7E77C95B-E5C4-4FF9-80C6-C2361B6005B2}" presName="textA" presStyleLbl="revTx" presStyleIdx="2" presStyleCnt="3" custLinFactNeighborX="4823" custLinFactNeighborY="-386">
        <dgm:presLayoutVars>
          <dgm:bulletEnabled val="1"/>
        </dgm:presLayoutVars>
      </dgm:prSet>
      <dgm:spPr/>
    </dgm:pt>
    <dgm:pt modelId="{A2D672C8-ECAA-4339-A6DB-F26F975C129A}" type="pres">
      <dgm:prSet presAssocID="{7E77C95B-E5C4-4FF9-80C6-C2361B6005B2}" presName="circleA" presStyleLbl="node1" presStyleIdx="2" presStyleCnt="3"/>
      <dgm:spPr>
        <a:solidFill>
          <a:schemeClr val="accent5">
            <a:lumMod val="75000"/>
          </a:schemeClr>
        </a:solidFill>
      </dgm:spPr>
    </dgm:pt>
    <dgm:pt modelId="{A4D06F56-4CF5-4650-83B5-841D5CE23664}" type="pres">
      <dgm:prSet presAssocID="{7E77C95B-E5C4-4FF9-80C6-C2361B6005B2}" presName="spaceA" presStyleCnt="0"/>
      <dgm:spPr/>
    </dgm:pt>
  </dgm:ptLst>
  <dgm:cxnLst>
    <dgm:cxn modelId="{58D10026-9871-4F04-A897-9FFFB55EC66F}" srcId="{BC4849FD-A2FF-4493-8BDE-115C918DF1D4}" destId="{D42ACD30-BD4E-408D-9C32-73CA69B177B8}" srcOrd="3" destOrd="0" parTransId="{1299B17D-3532-4FB2-8106-6974CA397735}" sibTransId="{1E7D4858-1392-4100-84B6-540AD82627C1}"/>
    <dgm:cxn modelId="{BAC08E2B-312C-4CD5-86C8-812F1A3608D4}" srcId="{BC4849FD-A2FF-4493-8BDE-115C918DF1D4}" destId="{A171C83D-46BD-49C9-B665-D9E04B38B850}" srcOrd="0" destOrd="0" parTransId="{C9EECEB4-FEE8-48A4-83BF-5DE040BC1540}" sibTransId="{96507D69-FE22-495F-B374-7A0198AFCBED}"/>
    <dgm:cxn modelId="{93E6E038-5B0C-4475-BD4B-3AB97DD49444}" type="presOf" srcId="{DA6316E9-AD2F-4F8B-AC37-42ADBD7CC773}" destId="{68551991-B03B-422A-B5BB-BA9ACB0BE657}" srcOrd="0" destOrd="3" presId="urn:microsoft.com/office/officeart/2005/8/layout/hProcess11"/>
    <dgm:cxn modelId="{245ACC39-3525-4124-A63F-6C3EE325207A}" srcId="{BC4849FD-A2FF-4493-8BDE-115C918DF1D4}" destId="{B1EDBBF9-199A-498A-9F21-0957B5F6E88B}" srcOrd="2" destOrd="0" parTransId="{4917037A-F87F-4F83-815D-B95C1558B462}" sibTransId="{0533BB76-EA6F-46F9-8CE8-089FA418F9ED}"/>
    <dgm:cxn modelId="{2E82533C-991D-4D48-B3C6-05EB781A9F20}" srcId="{1C3E042F-3463-43C4-B78A-9D7B1A3CC65C}" destId="{2F28D411-914A-41B5-9DF6-436CB9D6303D}" srcOrd="0" destOrd="0" parTransId="{C683F3FC-BC45-4BD1-BA19-49F6C0975815}" sibTransId="{E414AD7E-F09D-4D09-A0D0-C82FDDD29DB1}"/>
    <dgm:cxn modelId="{C71C5366-5B83-4EDC-AE7D-CFCF9A30A7E9}" type="presOf" srcId="{B1EDBBF9-199A-498A-9F21-0957B5F6E88B}" destId="{2CEE2830-A57D-477D-9307-98F9BD42CD5F}" srcOrd="0" destOrd="3" presId="urn:microsoft.com/office/officeart/2005/8/layout/hProcess11"/>
    <dgm:cxn modelId="{10E97366-FC18-46E7-A7B8-8258D0176102}" srcId="{BC4849FD-A2FF-4493-8BDE-115C918DF1D4}" destId="{6B473970-AFCD-4DC6-B1B7-C62EF2FB0ED2}" srcOrd="4" destOrd="0" parTransId="{D26B5417-AA19-4611-9C1A-278291DFB780}" sibTransId="{71516BBD-6B98-43DF-B3F2-55FDE2774DC9}"/>
    <dgm:cxn modelId="{82BB1D4A-E6AA-4F9F-B486-2CEDF2870AD5}" type="presOf" srcId="{A171C83D-46BD-49C9-B665-D9E04B38B850}" destId="{2CEE2830-A57D-477D-9307-98F9BD42CD5F}" srcOrd="0" destOrd="1" presId="urn:microsoft.com/office/officeart/2005/8/layout/hProcess11"/>
    <dgm:cxn modelId="{6D836A6C-8610-42E5-A93B-01BEF0FA1300}" type="presOf" srcId="{A749C78D-9AF1-472F-897C-34B3861D9631}" destId="{536269EF-04BF-48C0-8A7F-556FB33F54EC}" srcOrd="0" destOrd="0" presId="urn:microsoft.com/office/officeart/2005/8/layout/hProcess11"/>
    <dgm:cxn modelId="{0003886E-9FDF-4F0F-973B-B2141EE7FBA3}" type="presOf" srcId="{BC4849FD-A2FF-4493-8BDE-115C918DF1D4}" destId="{2CEE2830-A57D-477D-9307-98F9BD42CD5F}" srcOrd="0" destOrd="0" presId="urn:microsoft.com/office/officeart/2005/8/layout/hProcess11"/>
    <dgm:cxn modelId="{1FFD3270-40BD-4796-ABEA-EA4FC467BA29}" srcId="{A749C78D-9AF1-472F-897C-34B3861D9631}" destId="{7E77C95B-E5C4-4FF9-80C6-C2361B6005B2}" srcOrd="2" destOrd="0" parTransId="{CD0507AB-B3F6-4FB2-AC1D-8C4F50A97784}" sibTransId="{A7635F30-843C-436D-9534-9372BD8C07FD}"/>
    <dgm:cxn modelId="{1E255B52-FDC1-432E-B262-BFB9031957DB}" type="presOf" srcId="{2F28D411-914A-41B5-9DF6-436CB9D6303D}" destId="{012535C7-8A58-497D-917B-ED7A30E5341D}" srcOrd="0" destOrd="1" presId="urn:microsoft.com/office/officeart/2005/8/layout/hProcess11"/>
    <dgm:cxn modelId="{3179A952-08D4-4074-8625-1467F0A6C7E1}" type="presOf" srcId="{1C3E042F-3463-43C4-B78A-9D7B1A3CC65C}" destId="{012535C7-8A58-497D-917B-ED7A30E5341D}" srcOrd="0" destOrd="0" presId="urn:microsoft.com/office/officeart/2005/8/layout/hProcess11"/>
    <dgm:cxn modelId="{8DC0C47E-8413-4F64-AB3D-7EE7B7D279DA}" srcId="{BC4849FD-A2FF-4493-8BDE-115C918DF1D4}" destId="{EA1BB683-ADA9-45EF-8728-3FBE8EA822A2}" srcOrd="1" destOrd="0" parTransId="{1369A58A-98E9-41E7-A21B-AAE8B620E172}" sibTransId="{627754F0-28F8-4363-AA39-E67B371854C1}"/>
    <dgm:cxn modelId="{4653E47E-0B6D-4449-8BF1-B14C5C675E4B}" srcId="{A749C78D-9AF1-472F-897C-34B3861D9631}" destId="{BC4849FD-A2FF-4493-8BDE-115C918DF1D4}" srcOrd="0" destOrd="0" parTransId="{2F16AC6E-89F2-421B-9BC2-4E919C1033AE}" sibTransId="{DBAC026E-14E1-4B60-96AD-20382D8DE21B}"/>
    <dgm:cxn modelId="{13934C8E-33E5-4249-BFA3-5882917F91F1}" srcId="{7E77C95B-E5C4-4FF9-80C6-C2361B6005B2}" destId="{DA6316E9-AD2F-4F8B-AC37-42ADBD7CC773}" srcOrd="2" destOrd="0" parTransId="{73E43E80-C902-4F02-BD5C-5C10BD27CFB8}" sibTransId="{FC5EFB13-180B-441C-AF76-AB4EC83F90D0}"/>
    <dgm:cxn modelId="{CA155895-79D2-4F00-B81E-07AB3D27DAC4}" type="presOf" srcId="{8A5585EF-B106-4FED-BD42-B6B7681C885D}" destId="{68551991-B03B-422A-B5BB-BA9ACB0BE657}" srcOrd="0" destOrd="2" presId="urn:microsoft.com/office/officeart/2005/8/layout/hProcess11"/>
    <dgm:cxn modelId="{C881709F-1AF8-4460-9FF6-A2FA69413E70}" type="presOf" srcId="{6B473970-AFCD-4DC6-B1B7-C62EF2FB0ED2}" destId="{2CEE2830-A57D-477D-9307-98F9BD42CD5F}" srcOrd="0" destOrd="5" presId="urn:microsoft.com/office/officeart/2005/8/layout/hProcess11"/>
    <dgm:cxn modelId="{74C818A5-FFE6-407C-B1C5-7BAB9941905E}" type="presOf" srcId="{7E77C95B-E5C4-4FF9-80C6-C2361B6005B2}" destId="{68551991-B03B-422A-B5BB-BA9ACB0BE657}" srcOrd="0" destOrd="0" presId="urn:microsoft.com/office/officeart/2005/8/layout/hProcess11"/>
    <dgm:cxn modelId="{F59251A8-0403-4FFC-A645-2558526415B8}" type="presOf" srcId="{D42ACD30-BD4E-408D-9C32-73CA69B177B8}" destId="{2CEE2830-A57D-477D-9307-98F9BD42CD5F}" srcOrd="0" destOrd="4" presId="urn:microsoft.com/office/officeart/2005/8/layout/hProcess11"/>
    <dgm:cxn modelId="{56647DB5-178A-4EBE-A784-E860B5AAA043}" srcId="{7E77C95B-E5C4-4FF9-80C6-C2361B6005B2}" destId="{8A5585EF-B106-4FED-BD42-B6B7681C885D}" srcOrd="1" destOrd="0" parTransId="{CA3C7DDF-9E8C-49CC-B413-D690AEF55DD2}" sibTransId="{3EAECBE7-0FCC-4217-A3A1-89A0F60104A7}"/>
    <dgm:cxn modelId="{91A79FBD-E8D1-43DB-84B0-3DB41EBE56D1}" srcId="{7E77C95B-E5C4-4FF9-80C6-C2361B6005B2}" destId="{A88BD041-6D71-4A6F-B268-2BE33FDE29B4}" srcOrd="0" destOrd="0" parTransId="{8F0C506E-7E05-4FB1-B202-2A58B5C8E56A}" sibTransId="{76E4F917-BFE3-471E-8066-8EFBC328CFDA}"/>
    <dgm:cxn modelId="{B8187EBE-D49B-4741-ADCD-5FD53FBA4945}" type="presOf" srcId="{EA1BB683-ADA9-45EF-8728-3FBE8EA822A2}" destId="{2CEE2830-A57D-477D-9307-98F9BD42CD5F}" srcOrd="0" destOrd="2" presId="urn:microsoft.com/office/officeart/2005/8/layout/hProcess11"/>
    <dgm:cxn modelId="{A994BAC0-2AE8-425E-B421-6373BFA85533}" srcId="{1C3E042F-3463-43C4-B78A-9D7B1A3CC65C}" destId="{0D3E1B96-617F-4112-A9C0-104B40BC3DD3}" srcOrd="1" destOrd="0" parTransId="{E6C37CA4-BEE3-47FC-94FF-F85627A0F7F6}" sibTransId="{8A18BD56-0B95-43B2-9618-2471F0C7D145}"/>
    <dgm:cxn modelId="{00E7F6C3-89C6-4F95-B138-EEEF5714A3F2}" type="presOf" srcId="{37684D28-47C2-40A0-9C29-34D842BCF679}" destId="{68551991-B03B-422A-B5BB-BA9ACB0BE657}" srcOrd="0" destOrd="4" presId="urn:microsoft.com/office/officeart/2005/8/layout/hProcess11"/>
    <dgm:cxn modelId="{E974EAC4-538A-416E-AB08-36365D0E863E}" srcId="{7E77C95B-E5C4-4FF9-80C6-C2361B6005B2}" destId="{37684D28-47C2-40A0-9C29-34D842BCF679}" srcOrd="3" destOrd="0" parTransId="{AA6947FF-9941-4DF9-B04D-0BC8852EE8CD}" sibTransId="{1E922176-20AB-4C2D-ADB0-65FF4D046F25}"/>
    <dgm:cxn modelId="{1BF5CCDA-DC65-4774-9316-B38FF175C5A3}" srcId="{A749C78D-9AF1-472F-897C-34B3861D9631}" destId="{1C3E042F-3463-43C4-B78A-9D7B1A3CC65C}" srcOrd="1" destOrd="0" parTransId="{3709D676-77D5-49ED-B3C7-8AEFF7C7CD8C}" sibTransId="{09733BD5-D349-4171-933B-73499E429C35}"/>
    <dgm:cxn modelId="{3C7870DE-7137-47E9-8450-DAABB3E05161}" srcId="{1C3E042F-3463-43C4-B78A-9D7B1A3CC65C}" destId="{AB03AD67-C781-4AC1-8D67-173BACC4BED2}" srcOrd="2" destOrd="0" parTransId="{2BDD3E7F-9783-4E8A-8346-7E3635A98713}" sibTransId="{50FF99F7-4D40-41E8-8EF0-8EE5D4411773}"/>
    <dgm:cxn modelId="{5B52A4E7-4BC3-41EF-BB22-EFB9BC2F2FA8}" type="presOf" srcId="{0D3E1B96-617F-4112-A9C0-104B40BC3DD3}" destId="{012535C7-8A58-497D-917B-ED7A30E5341D}" srcOrd="0" destOrd="2" presId="urn:microsoft.com/office/officeart/2005/8/layout/hProcess11"/>
    <dgm:cxn modelId="{3BA074FC-EE9B-46E1-8103-9B4697A981AC}" type="presOf" srcId="{A88BD041-6D71-4A6F-B268-2BE33FDE29B4}" destId="{68551991-B03B-422A-B5BB-BA9ACB0BE657}" srcOrd="0" destOrd="1" presId="urn:microsoft.com/office/officeart/2005/8/layout/hProcess11"/>
    <dgm:cxn modelId="{C358CAFD-2C22-4359-A2FD-9E16377104A6}" type="presOf" srcId="{AB03AD67-C781-4AC1-8D67-173BACC4BED2}" destId="{012535C7-8A58-497D-917B-ED7A30E5341D}" srcOrd="0" destOrd="3" presId="urn:microsoft.com/office/officeart/2005/8/layout/hProcess11"/>
    <dgm:cxn modelId="{202750E1-6F60-4BD7-B2EE-7B4A6D2C5845}" type="presParOf" srcId="{536269EF-04BF-48C0-8A7F-556FB33F54EC}" destId="{B478846A-71F1-4752-8523-8252D7741345}" srcOrd="0" destOrd="0" presId="urn:microsoft.com/office/officeart/2005/8/layout/hProcess11"/>
    <dgm:cxn modelId="{AF42FA4E-6AFA-43B4-8894-56C0103E5671}" type="presParOf" srcId="{536269EF-04BF-48C0-8A7F-556FB33F54EC}" destId="{28B81880-15D5-4052-B802-86714CE72FAE}" srcOrd="1" destOrd="0" presId="urn:microsoft.com/office/officeart/2005/8/layout/hProcess11"/>
    <dgm:cxn modelId="{255B29E1-5572-437B-8043-B3061AF75BF8}" type="presParOf" srcId="{28B81880-15D5-4052-B802-86714CE72FAE}" destId="{B422B85A-4C7D-4CC8-B2EE-13889F9F52DA}" srcOrd="0" destOrd="0" presId="urn:microsoft.com/office/officeart/2005/8/layout/hProcess11"/>
    <dgm:cxn modelId="{D6AF40D5-896C-4FF1-89E6-E251D6C1D3FA}" type="presParOf" srcId="{B422B85A-4C7D-4CC8-B2EE-13889F9F52DA}" destId="{2CEE2830-A57D-477D-9307-98F9BD42CD5F}" srcOrd="0" destOrd="0" presId="urn:microsoft.com/office/officeart/2005/8/layout/hProcess11"/>
    <dgm:cxn modelId="{DB1C6F1F-8752-4B51-82E8-2FA60F2C1B52}" type="presParOf" srcId="{B422B85A-4C7D-4CC8-B2EE-13889F9F52DA}" destId="{645CBDC2-DCAE-4C33-A4C2-ECF5E7673F82}" srcOrd="1" destOrd="0" presId="urn:microsoft.com/office/officeart/2005/8/layout/hProcess11"/>
    <dgm:cxn modelId="{390C8B9D-AEEA-4C0E-8998-E67B76EDE9D8}" type="presParOf" srcId="{B422B85A-4C7D-4CC8-B2EE-13889F9F52DA}" destId="{20B57116-DBE7-4569-94B6-4A540C2D08AA}" srcOrd="2" destOrd="0" presId="urn:microsoft.com/office/officeart/2005/8/layout/hProcess11"/>
    <dgm:cxn modelId="{EEE75169-28BD-40FA-8443-D07997810C37}" type="presParOf" srcId="{28B81880-15D5-4052-B802-86714CE72FAE}" destId="{572538A4-AE9E-443B-A0D6-2476128C6B11}" srcOrd="1" destOrd="0" presId="urn:microsoft.com/office/officeart/2005/8/layout/hProcess11"/>
    <dgm:cxn modelId="{32889595-2139-4023-8F30-177845E462DD}" type="presParOf" srcId="{28B81880-15D5-4052-B802-86714CE72FAE}" destId="{BA53DD18-44D7-41BE-B72E-C5334FF60CA8}" srcOrd="2" destOrd="0" presId="urn:microsoft.com/office/officeart/2005/8/layout/hProcess11"/>
    <dgm:cxn modelId="{5F29348B-5FCB-4FF0-9953-53145F3E57CE}" type="presParOf" srcId="{BA53DD18-44D7-41BE-B72E-C5334FF60CA8}" destId="{012535C7-8A58-497D-917B-ED7A30E5341D}" srcOrd="0" destOrd="0" presId="urn:microsoft.com/office/officeart/2005/8/layout/hProcess11"/>
    <dgm:cxn modelId="{D6534CE5-C2DB-4E8A-AE7B-539B2CD1C005}" type="presParOf" srcId="{BA53DD18-44D7-41BE-B72E-C5334FF60CA8}" destId="{1E783513-6399-4855-A086-26C985B00B7A}" srcOrd="1" destOrd="0" presId="urn:microsoft.com/office/officeart/2005/8/layout/hProcess11"/>
    <dgm:cxn modelId="{29E73018-49F3-4BFD-8A09-DC69BF2CF3AD}" type="presParOf" srcId="{BA53DD18-44D7-41BE-B72E-C5334FF60CA8}" destId="{A7D501F0-8C08-4AC4-A874-C4ACD12E3AF9}" srcOrd="2" destOrd="0" presId="urn:microsoft.com/office/officeart/2005/8/layout/hProcess11"/>
    <dgm:cxn modelId="{252A25B1-0098-4F54-B3D7-12EDF37FF475}" type="presParOf" srcId="{28B81880-15D5-4052-B802-86714CE72FAE}" destId="{7B4DB446-1C20-4375-B76D-AA259F189F61}" srcOrd="3" destOrd="0" presId="urn:microsoft.com/office/officeart/2005/8/layout/hProcess11"/>
    <dgm:cxn modelId="{E54ACB45-8C84-4FFD-90EC-B95BBCC400CD}" type="presParOf" srcId="{28B81880-15D5-4052-B802-86714CE72FAE}" destId="{BDB5D9B9-35C4-48EB-B537-1B457D3057C8}" srcOrd="4" destOrd="0" presId="urn:microsoft.com/office/officeart/2005/8/layout/hProcess11"/>
    <dgm:cxn modelId="{FF75ADDB-492D-4D4F-AD55-DD554D4F8011}" type="presParOf" srcId="{BDB5D9B9-35C4-48EB-B537-1B457D3057C8}" destId="{68551991-B03B-422A-B5BB-BA9ACB0BE657}" srcOrd="0" destOrd="0" presId="urn:microsoft.com/office/officeart/2005/8/layout/hProcess11"/>
    <dgm:cxn modelId="{6B40BB07-28A3-47C9-8619-24DC25A942F5}" type="presParOf" srcId="{BDB5D9B9-35C4-48EB-B537-1B457D3057C8}" destId="{A2D672C8-ECAA-4339-A6DB-F26F975C129A}" srcOrd="1" destOrd="0" presId="urn:microsoft.com/office/officeart/2005/8/layout/hProcess11"/>
    <dgm:cxn modelId="{8F4D6610-2B7F-41E1-A28F-A78B97DE5656}" type="presParOf" srcId="{BDB5D9B9-35C4-48EB-B537-1B457D3057C8}" destId="{A4D06F56-4CF5-4650-83B5-841D5CE23664}"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8846A-71F1-4752-8523-8252D7741345}">
      <dsp:nvSpPr>
        <dsp:cNvPr id="0" name=""/>
        <dsp:cNvSpPr/>
      </dsp:nvSpPr>
      <dsp:spPr>
        <a:xfrm>
          <a:off x="0" y="1797953"/>
          <a:ext cx="11777031" cy="2397270"/>
        </a:xfrm>
        <a:prstGeom prst="notchedRightArrow">
          <a:avLst/>
        </a:prstGeom>
        <a:solidFill>
          <a:schemeClr val="bg2">
            <a:lumMod val="2500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CEE2830-A57D-477D-9307-98F9BD42CD5F}">
      <dsp:nvSpPr>
        <dsp:cNvPr id="0" name=""/>
        <dsp:cNvSpPr/>
      </dsp:nvSpPr>
      <dsp:spPr>
        <a:xfrm>
          <a:off x="1058539" y="0"/>
          <a:ext cx="3415799" cy="2397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1">
          <a:noAutofit/>
        </a:bodyPr>
        <a:lstStyle/>
        <a:p>
          <a:pPr marL="0" lvl="0" indent="0" algn="l" defTabSz="933450">
            <a:lnSpc>
              <a:spcPct val="90000"/>
            </a:lnSpc>
            <a:spcBef>
              <a:spcPct val="0"/>
            </a:spcBef>
            <a:spcAft>
              <a:spcPct val="35000"/>
            </a:spcAft>
            <a:buNone/>
          </a:pPr>
          <a:r>
            <a:rPr lang="en-US" sz="2100" b="1" kern="1200" dirty="0">
              <a:solidFill>
                <a:schemeClr val="accent5">
                  <a:lumMod val="60000"/>
                  <a:lumOff val="40000"/>
                </a:schemeClr>
              </a:solidFill>
            </a:rPr>
            <a:t>30 Days</a:t>
          </a:r>
        </a:p>
        <a:p>
          <a:pPr marL="171450" lvl="1" indent="-171450" algn="l" defTabSz="711200">
            <a:lnSpc>
              <a:spcPct val="90000"/>
            </a:lnSpc>
            <a:spcBef>
              <a:spcPct val="0"/>
            </a:spcBef>
            <a:spcAft>
              <a:spcPct val="15000"/>
            </a:spcAft>
            <a:buFont typeface="Wingdings" panose="05000000000000000000" pitchFamily="2" charset="2"/>
            <a:buChar char="ü"/>
          </a:pPr>
          <a:r>
            <a:rPr lang="en-US" sz="1600" kern="1200" dirty="0">
              <a:solidFill>
                <a:schemeClr val="bg1">
                  <a:lumMod val="75000"/>
                </a:schemeClr>
              </a:solidFill>
            </a:rPr>
            <a:t>Finalize Charter</a:t>
          </a:r>
        </a:p>
        <a:p>
          <a:pPr marL="171450" lvl="1" indent="-171450" algn="l" defTabSz="711200">
            <a:lnSpc>
              <a:spcPct val="90000"/>
            </a:lnSpc>
            <a:spcBef>
              <a:spcPct val="0"/>
            </a:spcBef>
            <a:spcAft>
              <a:spcPct val="15000"/>
            </a:spcAft>
            <a:buFont typeface="Wingdings" panose="05000000000000000000" pitchFamily="2" charset="2"/>
            <a:buChar char="ü"/>
          </a:pPr>
          <a:r>
            <a:rPr lang="en-US" sz="1600" kern="1200" dirty="0">
              <a:solidFill>
                <a:schemeClr val="bg1">
                  <a:lumMod val="75000"/>
                </a:schemeClr>
              </a:solidFill>
            </a:rPr>
            <a:t>SLT TT promotion</a:t>
          </a:r>
        </a:p>
        <a:p>
          <a:pPr marL="171450" lvl="1" indent="-171450" algn="l" defTabSz="711200">
            <a:lnSpc>
              <a:spcPct val="90000"/>
            </a:lnSpc>
            <a:spcBef>
              <a:spcPct val="0"/>
            </a:spcBef>
            <a:spcAft>
              <a:spcPct val="15000"/>
            </a:spcAft>
            <a:buChar char="•"/>
          </a:pPr>
          <a:r>
            <a:rPr lang="en-US" sz="1600" kern="1200" dirty="0"/>
            <a:t>Establish GitHub Page</a:t>
          </a:r>
        </a:p>
        <a:p>
          <a:pPr marL="171450" lvl="1" indent="-171450" algn="l" defTabSz="711200">
            <a:lnSpc>
              <a:spcPct val="90000"/>
            </a:lnSpc>
            <a:spcBef>
              <a:spcPct val="0"/>
            </a:spcBef>
            <a:spcAft>
              <a:spcPct val="15000"/>
            </a:spcAft>
            <a:buChar char="•"/>
          </a:pPr>
          <a:r>
            <a:rPr lang="en-US" sz="1600" kern="1200" dirty="0"/>
            <a:t>Establish Meeting Logistics</a:t>
          </a:r>
        </a:p>
        <a:p>
          <a:pPr marL="171450" lvl="1" indent="-171450" algn="l" defTabSz="711200">
            <a:lnSpc>
              <a:spcPct val="90000"/>
            </a:lnSpc>
            <a:spcBef>
              <a:spcPct val="0"/>
            </a:spcBef>
            <a:spcAft>
              <a:spcPct val="15000"/>
            </a:spcAft>
            <a:buChar char="•"/>
          </a:pPr>
          <a:r>
            <a:rPr lang="en-US" sz="1600" kern="1200" dirty="0"/>
            <a:t>Host Kickoff Meeting</a:t>
          </a:r>
        </a:p>
      </dsp:txBody>
      <dsp:txXfrm>
        <a:off x="1058539" y="0"/>
        <a:ext cx="3415799" cy="2397270"/>
      </dsp:txXfrm>
    </dsp:sp>
    <dsp:sp modelId="{645CBDC2-DCAE-4C33-A4C2-ECF5E7673F82}">
      <dsp:nvSpPr>
        <dsp:cNvPr id="0" name=""/>
        <dsp:cNvSpPr/>
      </dsp:nvSpPr>
      <dsp:spPr>
        <a:xfrm>
          <a:off x="2327819" y="2666106"/>
          <a:ext cx="599317" cy="599317"/>
        </a:xfrm>
        <a:prstGeom prst="ellipse">
          <a:avLst/>
        </a:prstGeom>
        <a:solidFill>
          <a:schemeClr val="accent1">
            <a:lumMod val="60000"/>
            <a:lumOff val="4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12535C7-8A58-497D-917B-ED7A30E5341D}">
      <dsp:nvSpPr>
        <dsp:cNvPr id="0" name=""/>
        <dsp:cNvSpPr/>
      </dsp:nvSpPr>
      <dsp:spPr>
        <a:xfrm>
          <a:off x="4483988" y="3595906"/>
          <a:ext cx="3013793" cy="2397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t" anchorCtr="1">
          <a:noAutofit/>
        </a:bodyPr>
        <a:lstStyle/>
        <a:p>
          <a:pPr marL="0" lvl="0" indent="0" algn="l" defTabSz="933450">
            <a:lnSpc>
              <a:spcPct val="90000"/>
            </a:lnSpc>
            <a:spcBef>
              <a:spcPct val="0"/>
            </a:spcBef>
            <a:spcAft>
              <a:spcPct val="35000"/>
            </a:spcAft>
            <a:buNone/>
          </a:pPr>
          <a:r>
            <a:rPr lang="en-US" sz="2100" b="1" kern="1200" dirty="0">
              <a:solidFill>
                <a:srgbClr val="00B0F0"/>
              </a:solidFill>
            </a:rPr>
            <a:t>60 Days</a:t>
          </a:r>
        </a:p>
        <a:p>
          <a:pPr marL="171450" lvl="1" indent="-171450" algn="l" defTabSz="711200">
            <a:lnSpc>
              <a:spcPct val="90000"/>
            </a:lnSpc>
            <a:spcBef>
              <a:spcPct val="0"/>
            </a:spcBef>
            <a:spcAft>
              <a:spcPct val="15000"/>
            </a:spcAft>
            <a:buChar char="•"/>
          </a:pPr>
          <a:r>
            <a:rPr lang="en-US" sz="1600" kern="1200" dirty="0"/>
            <a:t>Catalogue Existing Marketing Materials</a:t>
          </a:r>
        </a:p>
        <a:p>
          <a:pPr marL="171450" lvl="1" indent="-171450" algn="l" defTabSz="711200">
            <a:lnSpc>
              <a:spcPct val="90000"/>
            </a:lnSpc>
            <a:spcBef>
              <a:spcPct val="0"/>
            </a:spcBef>
            <a:spcAft>
              <a:spcPct val="15000"/>
            </a:spcAft>
            <a:buChar char="•"/>
          </a:pPr>
          <a:r>
            <a:rPr lang="en-US" sz="1600" kern="1200" dirty="0"/>
            <a:t>Develop Outreach Opportunities Tracker</a:t>
          </a:r>
        </a:p>
        <a:p>
          <a:pPr marL="171450" lvl="1" indent="-171450" algn="l" defTabSz="711200">
            <a:lnSpc>
              <a:spcPct val="90000"/>
            </a:lnSpc>
            <a:spcBef>
              <a:spcPct val="0"/>
            </a:spcBef>
            <a:spcAft>
              <a:spcPct val="15000"/>
            </a:spcAft>
            <a:buChar char="•"/>
          </a:pPr>
          <a:r>
            <a:rPr lang="en-US" sz="1600" kern="1200" dirty="0"/>
            <a:t>Plan “NIEM Roadshow Series"</a:t>
          </a:r>
        </a:p>
      </dsp:txBody>
      <dsp:txXfrm>
        <a:off x="4483988" y="3595906"/>
        <a:ext cx="3013793" cy="2397270"/>
      </dsp:txXfrm>
    </dsp:sp>
    <dsp:sp modelId="{1E783513-6399-4855-A086-26C985B00B7A}">
      <dsp:nvSpPr>
        <dsp:cNvPr id="0" name=""/>
        <dsp:cNvSpPr/>
      </dsp:nvSpPr>
      <dsp:spPr>
        <a:xfrm>
          <a:off x="5382753" y="2696929"/>
          <a:ext cx="599317" cy="599317"/>
        </a:xfrm>
        <a:prstGeom prst="ellipse">
          <a:avLst/>
        </a:prstGeom>
        <a:solidFill>
          <a:srgbClr val="00B0F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8551991-B03B-422A-B5BB-BA9ACB0BE657}">
      <dsp:nvSpPr>
        <dsp:cNvPr id="0" name=""/>
        <dsp:cNvSpPr/>
      </dsp:nvSpPr>
      <dsp:spPr>
        <a:xfrm>
          <a:off x="7343097" y="0"/>
          <a:ext cx="3415799" cy="2397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1">
          <a:noAutofit/>
        </a:bodyPr>
        <a:lstStyle/>
        <a:p>
          <a:pPr marL="0" lvl="0" indent="0" algn="l" defTabSz="933450">
            <a:lnSpc>
              <a:spcPct val="90000"/>
            </a:lnSpc>
            <a:spcBef>
              <a:spcPct val="0"/>
            </a:spcBef>
            <a:spcAft>
              <a:spcPct val="35000"/>
            </a:spcAft>
            <a:buNone/>
          </a:pPr>
          <a:r>
            <a:rPr lang="en-US" sz="2100" b="1" kern="1200" dirty="0">
              <a:solidFill>
                <a:srgbClr val="0070C0"/>
              </a:solidFill>
            </a:rPr>
            <a:t>90 Days</a:t>
          </a:r>
        </a:p>
        <a:p>
          <a:pPr marL="171450" lvl="1" indent="-171450" algn="l" defTabSz="711200">
            <a:lnSpc>
              <a:spcPct val="90000"/>
            </a:lnSpc>
            <a:spcBef>
              <a:spcPct val="0"/>
            </a:spcBef>
            <a:spcAft>
              <a:spcPct val="15000"/>
            </a:spcAft>
            <a:buChar char="•"/>
          </a:pPr>
          <a:r>
            <a:rPr lang="en-US" sz="1600" kern="1200" dirty="0"/>
            <a:t>Attend/Present at Outreach Opportunities</a:t>
          </a:r>
        </a:p>
        <a:p>
          <a:pPr marL="171450" lvl="1" indent="-171450" algn="l" defTabSz="711200">
            <a:lnSpc>
              <a:spcPct val="90000"/>
            </a:lnSpc>
            <a:spcBef>
              <a:spcPct val="0"/>
            </a:spcBef>
            <a:spcAft>
              <a:spcPct val="15000"/>
            </a:spcAft>
            <a:buChar char="•"/>
          </a:pPr>
          <a:r>
            <a:rPr lang="en-US" sz="1600" kern="1200" dirty="0"/>
            <a:t>Follow Up from Outreach Opportunities</a:t>
          </a:r>
        </a:p>
        <a:p>
          <a:pPr marL="171450" lvl="1" indent="-171450" algn="l" defTabSz="711200">
            <a:lnSpc>
              <a:spcPct val="90000"/>
            </a:lnSpc>
            <a:spcBef>
              <a:spcPct val="0"/>
            </a:spcBef>
            <a:spcAft>
              <a:spcPct val="15000"/>
            </a:spcAft>
            <a:buChar char="•"/>
          </a:pPr>
          <a:r>
            <a:rPr lang="en-US" sz="1600" kern="1200" dirty="0"/>
            <a:t>Continue Hosting and Growing TT</a:t>
          </a:r>
        </a:p>
        <a:p>
          <a:pPr marL="171450" lvl="1" indent="-171450" algn="l" defTabSz="711200">
            <a:lnSpc>
              <a:spcPct val="90000"/>
            </a:lnSpc>
            <a:spcBef>
              <a:spcPct val="0"/>
            </a:spcBef>
            <a:spcAft>
              <a:spcPct val="15000"/>
            </a:spcAft>
            <a:buChar char="•"/>
          </a:pPr>
          <a:r>
            <a:rPr lang="en-US" sz="1600" kern="1200" dirty="0"/>
            <a:t>Host “NIEM Roadshow”</a:t>
          </a:r>
        </a:p>
      </dsp:txBody>
      <dsp:txXfrm>
        <a:off x="7343097" y="0"/>
        <a:ext cx="3415799" cy="2397270"/>
      </dsp:txXfrm>
    </dsp:sp>
    <dsp:sp modelId="{A2D672C8-ECAA-4339-A6DB-F26F975C129A}">
      <dsp:nvSpPr>
        <dsp:cNvPr id="0" name=""/>
        <dsp:cNvSpPr/>
      </dsp:nvSpPr>
      <dsp:spPr>
        <a:xfrm>
          <a:off x="8586594" y="2696929"/>
          <a:ext cx="599317" cy="599317"/>
        </a:xfrm>
        <a:prstGeom prst="ellipse">
          <a:avLst/>
        </a:prstGeom>
        <a:solidFill>
          <a:schemeClr val="accent5">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4A052-C993-4F32-8411-63C9EB5FD54B}" type="datetimeFigureOut">
              <a:rPr lang="en-US" smtClean="0"/>
              <a:t>5/6/2020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2B2F21-E4AC-42A1-A0F4-51BEFB32D5D0}" type="slidenum">
              <a:rPr lang="en-US" smtClean="0"/>
              <a:t>‹#›</a:t>
            </a:fld>
            <a:endParaRPr lang="en-US"/>
          </a:p>
        </p:txBody>
      </p:sp>
    </p:spTree>
    <p:extLst>
      <p:ext uri="{BB962C8B-B14F-4D97-AF65-F5344CB8AC3E}">
        <p14:creationId xmlns:p14="http://schemas.microsoft.com/office/powerpoint/2010/main" val="2986052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NBAC Face to Face meeting in October 2019, the request was made to stand up a State, Local, and </a:t>
            </a:r>
            <a:r>
              <a:rPr lang="en-US" dirty="0" err="1"/>
              <a:t>Trbal</a:t>
            </a:r>
            <a:r>
              <a:rPr lang="en-US" dirty="0"/>
              <a:t> Tiger Team in order to expand NIEM’s reach/users. This team will leverage the pre-existing work of the past State and Local Tiger team.</a:t>
            </a:r>
          </a:p>
          <a:p>
            <a:endParaRPr lang="en-US" dirty="0"/>
          </a:p>
          <a:p>
            <a:r>
              <a:rPr lang="en-US" dirty="0"/>
              <a:t>This presentation is meant to provide a tentative overview and timeline of the foreseeable future and deliverables. It is our understanding that this likely will change once meetings are underway.</a:t>
            </a:r>
          </a:p>
        </p:txBody>
      </p:sp>
      <p:sp>
        <p:nvSpPr>
          <p:cNvPr id="4" name="Slide Number Placeholder 3"/>
          <p:cNvSpPr>
            <a:spLocks noGrp="1"/>
          </p:cNvSpPr>
          <p:nvPr>
            <p:ph type="sldNum" sz="quarter" idx="5"/>
          </p:nvPr>
        </p:nvSpPr>
        <p:spPr/>
        <p:txBody>
          <a:bodyPr/>
          <a:lstStyle/>
          <a:p>
            <a:fld id="{7C2B2F21-E4AC-42A1-A0F4-51BEFB32D5D0}" type="slidenum">
              <a:rPr lang="en-US" smtClean="0"/>
              <a:t>1</a:t>
            </a:fld>
            <a:endParaRPr lang="en-US"/>
          </a:p>
        </p:txBody>
      </p:sp>
    </p:spTree>
    <p:extLst>
      <p:ext uri="{BB962C8B-B14F-4D97-AF65-F5344CB8AC3E}">
        <p14:creationId xmlns:p14="http://schemas.microsoft.com/office/powerpoint/2010/main" val="4145531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2B2F21-E4AC-42A1-A0F4-51BEFB32D5D0}" type="slidenum">
              <a:rPr lang="en-US" smtClean="0"/>
              <a:t>10</a:t>
            </a:fld>
            <a:endParaRPr lang="en-US"/>
          </a:p>
        </p:txBody>
      </p:sp>
    </p:spTree>
    <p:extLst>
      <p:ext uri="{BB962C8B-B14F-4D97-AF65-F5344CB8AC3E}">
        <p14:creationId xmlns:p14="http://schemas.microsoft.com/office/powerpoint/2010/main" val="4213643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deliverables that can be addressed over the next 90 days are:</a:t>
            </a:r>
          </a:p>
          <a:p>
            <a:r>
              <a:rPr lang="en-US" dirty="0"/>
              <a:t>The development and execution of a Project Charter</a:t>
            </a:r>
          </a:p>
          <a:p>
            <a:r>
              <a:rPr lang="en-US" dirty="0"/>
              <a:t>The establishment and hosting of a Tiger Team</a:t>
            </a:r>
          </a:p>
          <a:p>
            <a:r>
              <a:rPr lang="en-US" dirty="0"/>
              <a:t>The establishment and development of an Online GitHub Page through the NIEM MO</a:t>
            </a:r>
          </a:p>
          <a:p>
            <a:r>
              <a:rPr lang="en-US" dirty="0"/>
              <a:t>The production of an Outreach Opportunity List that will help us to identify conferences, meetings, symposiums that the tiger team should attend and/or present at.</a:t>
            </a:r>
          </a:p>
          <a:p>
            <a:r>
              <a:rPr lang="en-US" dirty="0"/>
              <a:t>The production of marketing materials tailored to the needs of the Tiger Team and the audience it is trying to reach.</a:t>
            </a:r>
          </a:p>
          <a:p>
            <a:r>
              <a:rPr lang="en-US" dirty="0"/>
              <a:t>Provide assistance to organizations with grant application and execution assistance.</a:t>
            </a:r>
          </a:p>
          <a:p>
            <a:r>
              <a:rPr lang="en-US" dirty="0"/>
              <a:t>The development of a “NIEM Virtual Roadshow”</a:t>
            </a:r>
          </a:p>
        </p:txBody>
      </p:sp>
      <p:sp>
        <p:nvSpPr>
          <p:cNvPr id="4" name="Slide Number Placeholder 3"/>
          <p:cNvSpPr>
            <a:spLocks noGrp="1"/>
          </p:cNvSpPr>
          <p:nvPr>
            <p:ph type="sldNum" sz="quarter" idx="5"/>
          </p:nvPr>
        </p:nvSpPr>
        <p:spPr/>
        <p:txBody>
          <a:bodyPr/>
          <a:lstStyle/>
          <a:p>
            <a:fld id="{7C2B2F21-E4AC-42A1-A0F4-51BEFB32D5D0}" type="slidenum">
              <a:rPr lang="en-US" smtClean="0"/>
              <a:t>2</a:t>
            </a:fld>
            <a:endParaRPr lang="en-US"/>
          </a:p>
        </p:txBody>
      </p:sp>
    </p:spTree>
    <p:extLst>
      <p:ext uri="{BB962C8B-B14F-4D97-AF65-F5344CB8AC3E}">
        <p14:creationId xmlns:p14="http://schemas.microsoft.com/office/powerpoint/2010/main" val="2303840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identified the following technologies to facilitate hosting and management of the Tiger Team</a:t>
            </a:r>
          </a:p>
          <a:p>
            <a:pPr marL="171450" indent="-171450">
              <a:buFontTx/>
              <a:buChar char="-"/>
            </a:pPr>
            <a:r>
              <a:rPr lang="en-US" dirty="0"/>
              <a:t>Leverage existing NIEM GitHub site for Tiger Team web presence</a:t>
            </a:r>
          </a:p>
          <a:p>
            <a:pPr marL="171450" indent="-171450">
              <a:buFontTx/>
              <a:buChar char="-"/>
            </a:pPr>
            <a:r>
              <a:rPr lang="en-US" dirty="0"/>
              <a:t>Leverage </a:t>
            </a:r>
            <a:r>
              <a:rPr lang="en-US" dirty="0" err="1"/>
              <a:t>GoogleDocs</a:t>
            </a:r>
            <a:r>
              <a:rPr lang="en-US" dirty="0"/>
              <a:t> as current NIEM MO Collaboration Hub is not practical for current work environment and block access for several TT members due to strict access requirements</a:t>
            </a:r>
          </a:p>
          <a:p>
            <a:pPr marL="171450" indent="-171450">
              <a:buFontTx/>
              <a:buChar char="-"/>
            </a:pPr>
            <a:r>
              <a:rPr lang="en-US" dirty="0"/>
              <a:t>Leverage the NIEM MO program’s webinar hosting service (WebEx)</a:t>
            </a:r>
          </a:p>
        </p:txBody>
      </p:sp>
      <p:sp>
        <p:nvSpPr>
          <p:cNvPr id="4" name="Slide Number Placeholder 3"/>
          <p:cNvSpPr>
            <a:spLocks noGrp="1"/>
          </p:cNvSpPr>
          <p:nvPr>
            <p:ph type="sldNum" sz="quarter" idx="5"/>
          </p:nvPr>
        </p:nvSpPr>
        <p:spPr/>
        <p:txBody>
          <a:bodyPr/>
          <a:lstStyle/>
          <a:p>
            <a:fld id="{7C2B2F21-E4AC-42A1-A0F4-51BEFB32D5D0}" type="slidenum">
              <a:rPr lang="en-US" smtClean="0"/>
              <a:t>3</a:t>
            </a:fld>
            <a:endParaRPr lang="en-US"/>
          </a:p>
        </p:txBody>
      </p:sp>
    </p:spTree>
    <p:extLst>
      <p:ext uri="{BB962C8B-B14F-4D97-AF65-F5344CB8AC3E}">
        <p14:creationId xmlns:p14="http://schemas.microsoft.com/office/powerpoint/2010/main" val="73380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brief look at the activities we plan to accomplish over the next 90 days</a:t>
            </a:r>
          </a:p>
          <a:p>
            <a:endParaRPr lang="en-US" dirty="0"/>
          </a:p>
          <a:p>
            <a:endParaRPr lang="en-US" dirty="0"/>
          </a:p>
        </p:txBody>
      </p:sp>
      <p:sp>
        <p:nvSpPr>
          <p:cNvPr id="4" name="Slide Number Placeholder 3"/>
          <p:cNvSpPr>
            <a:spLocks noGrp="1"/>
          </p:cNvSpPr>
          <p:nvPr>
            <p:ph type="sldNum" sz="quarter" idx="5"/>
          </p:nvPr>
        </p:nvSpPr>
        <p:spPr/>
        <p:txBody>
          <a:bodyPr/>
          <a:lstStyle/>
          <a:p>
            <a:fld id="{7C2B2F21-E4AC-42A1-A0F4-51BEFB32D5D0}" type="slidenum">
              <a:rPr lang="en-US" smtClean="0"/>
              <a:t>4</a:t>
            </a:fld>
            <a:endParaRPr lang="en-US"/>
          </a:p>
        </p:txBody>
      </p:sp>
    </p:spTree>
    <p:extLst>
      <p:ext uri="{BB962C8B-B14F-4D97-AF65-F5344CB8AC3E}">
        <p14:creationId xmlns:p14="http://schemas.microsoft.com/office/powerpoint/2010/main" val="1494494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produce a “call to action” email and flyer and leverage the NIEM MO marketing channels to promote participation in the new TT. We will also ask for NBAC and NIEM MO participation and recommendations of who should participate.</a:t>
            </a:r>
          </a:p>
          <a:p>
            <a:r>
              <a:rPr lang="en-US" dirty="0"/>
              <a:t>Once established, the Tiger Team will look to outside participation based on individuals contacts and associations</a:t>
            </a:r>
          </a:p>
          <a:p>
            <a:r>
              <a:rPr lang="en-US" dirty="0"/>
              <a:t>We will work with the NIEM MO to stand up a GitHub page to host TT final deliverables, meeting materials, and helpful resources and referenced documents.</a:t>
            </a:r>
          </a:p>
          <a:p>
            <a:endParaRPr lang="en-US" dirty="0"/>
          </a:p>
          <a:p>
            <a:r>
              <a:rPr lang="en-US" dirty="0"/>
              <a:t>We have determined that zoom will be used to host virtual meetings, unless we are able to use the NIEM MO’s WebEx. All meetings will be recorded and uploaded to the GitHub Page. Meeting minutes will be taken and posted to the GitHub page within 48 hours of meeting. The Tiger Team will meet 1x a week, for 1 hour.</a:t>
            </a:r>
          </a:p>
          <a:p>
            <a:endParaRPr lang="en-US" dirty="0"/>
          </a:p>
          <a:p>
            <a:r>
              <a:rPr lang="en-US" dirty="0"/>
              <a:t>The first few TT meetings will focus on finalizing the charter and forming the group, making sure we are inviting the right people.</a:t>
            </a:r>
          </a:p>
        </p:txBody>
      </p:sp>
      <p:sp>
        <p:nvSpPr>
          <p:cNvPr id="4" name="Slide Number Placeholder 3"/>
          <p:cNvSpPr>
            <a:spLocks noGrp="1"/>
          </p:cNvSpPr>
          <p:nvPr>
            <p:ph type="sldNum" sz="quarter" idx="5"/>
          </p:nvPr>
        </p:nvSpPr>
        <p:spPr/>
        <p:txBody>
          <a:bodyPr/>
          <a:lstStyle/>
          <a:p>
            <a:fld id="{7C2B2F21-E4AC-42A1-A0F4-51BEFB32D5D0}" type="slidenum">
              <a:rPr lang="en-US" smtClean="0"/>
              <a:t>5</a:t>
            </a:fld>
            <a:endParaRPr lang="en-US"/>
          </a:p>
        </p:txBody>
      </p:sp>
    </p:spTree>
    <p:extLst>
      <p:ext uri="{BB962C8B-B14F-4D97-AF65-F5344CB8AC3E}">
        <p14:creationId xmlns:p14="http://schemas.microsoft.com/office/powerpoint/2010/main" val="4240549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TT will review marketing materials and determine </a:t>
            </a:r>
          </a:p>
          <a:p>
            <a:r>
              <a:rPr lang="en-US" dirty="0"/>
              <a:t>1- if they need to be edited to be tailored to the needs of the TT</a:t>
            </a:r>
          </a:p>
          <a:p>
            <a:r>
              <a:rPr lang="en-US" dirty="0"/>
              <a:t>2- Group into presentation types so that they can be easily identified and used at upcoming speaking engagements</a:t>
            </a:r>
          </a:p>
          <a:p>
            <a:endParaRPr lang="en-US" dirty="0"/>
          </a:p>
          <a:p>
            <a:r>
              <a:rPr lang="en-US" dirty="0"/>
              <a:t>The Tiger Team will search for and identify outreach opportunities, this includes conferences, webinars, meetings, symposiums, briefings, etc., that are of relevance to NIEM and the TT goals. For each event we will determine at what capacity we will participate. If it is decided that the TT should present we will designate a presenter and the presentation they will give.</a:t>
            </a:r>
          </a:p>
        </p:txBody>
      </p:sp>
      <p:sp>
        <p:nvSpPr>
          <p:cNvPr id="4" name="Slide Number Placeholder 3"/>
          <p:cNvSpPr>
            <a:spLocks noGrp="1"/>
          </p:cNvSpPr>
          <p:nvPr>
            <p:ph type="sldNum" sz="quarter" idx="5"/>
          </p:nvPr>
        </p:nvSpPr>
        <p:spPr/>
        <p:txBody>
          <a:bodyPr/>
          <a:lstStyle/>
          <a:p>
            <a:fld id="{7C2B2F21-E4AC-42A1-A0F4-51BEFB32D5D0}" type="slidenum">
              <a:rPr lang="en-US" smtClean="0"/>
              <a:t>6</a:t>
            </a:fld>
            <a:endParaRPr lang="en-US"/>
          </a:p>
        </p:txBody>
      </p:sp>
    </p:spTree>
    <p:extLst>
      <p:ext uri="{BB962C8B-B14F-4D97-AF65-F5344CB8AC3E}">
        <p14:creationId xmlns:p14="http://schemas.microsoft.com/office/powerpoint/2010/main" val="1085613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TT begins attending and presenting at outreach opportunities the individual(s) who attended will provide an </a:t>
            </a:r>
            <a:r>
              <a:rPr lang="en-US" dirty="0" err="1"/>
              <a:t>outbrief</a:t>
            </a:r>
            <a:r>
              <a:rPr lang="en-US" dirty="0"/>
              <a:t> to the TT at the next TT meeting to include key talking points, lessons learned, interested parties, additional outreach opportunities, engagements, etc.</a:t>
            </a:r>
          </a:p>
          <a:p>
            <a:endParaRPr lang="en-US" dirty="0"/>
          </a:p>
          <a:p>
            <a:r>
              <a:rPr lang="en-US" dirty="0"/>
              <a:t>This information will  be synthesized and posted in some form to the GitHub page as well as presented to the NBAC</a:t>
            </a:r>
          </a:p>
          <a:p>
            <a:endParaRPr lang="en-US" dirty="0"/>
          </a:p>
          <a:p>
            <a:r>
              <a:rPr lang="en-US" dirty="0"/>
              <a:t>The TT will continue to meet on a regular basis; it will continue to look for outreach opportunities, new members, identify gaps in communication efforts and produce deliverables as needed.</a:t>
            </a:r>
          </a:p>
        </p:txBody>
      </p:sp>
      <p:sp>
        <p:nvSpPr>
          <p:cNvPr id="4" name="Slide Number Placeholder 3"/>
          <p:cNvSpPr>
            <a:spLocks noGrp="1"/>
          </p:cNvSpPr>
          <p:nvPr>
            <p:ph type="sldNum" sz="quarter" idx="5"/>
          </p:nvPr>
        </p:nvSpPr>
        <p:spPr/>
        <p:txBody>
          <a:bodyPr/>
          <a:lstStyle/>
          <a:p>
            <a:fld id="{7C2B2F21-E4AC-42A1-A0F4-51BEFB32D5D0}" type="slidenum">
              <a:rPr lang="en-US" smtClean="0"/>
              <a:t>7</a:t>
            </a:fld>
            <a:endParaRPr lang="en-US"/>
          </a:p>
        </p:txBody>
      </p:sp>
    </p:spTree>
    <p:extLst>
      <p:ext uri="{BB962C8B-B14F-4D97-AF65-F5344CB8AC3E}">
        <p14:creationId xmlns:p14="http://schemas.microsoft.com/office/powerpoint/2010/main" val="46558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2B2F21-E4AC-42A1-A0F4-51BEFB32D5D0}" type="slidenum">
              <a:rPr lang="en-US" smtClean="0"/>
              <a:t>8</a:t>
            </a:fld>
            <a:endParaRPr lang="en-US"/>
          </a:p>
        </p:txBody>
      </p:sp>
    </p:spTree>
    <p:extLst>
      <p:ext uri="{BB962C8B-B14F-4D97-AF65-F5344CB8AC3E}">
        <p14:creationId xmlns:p14="http://schemas.microsoft.com/office/powerpoint/2010/main" val="4185676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Success will be measured and tracked based on these criteria.</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C2B2F21-E4AC-42A1-A0F4-51BEFB32D5D0}" type="slidenum">
              <a:rPr lang="en-US" smtClean="0"/>
              <a:t>9</a:t>
            </a:fld>
            <a:endParaRPr lang="en-US"/>
          </a:p>
        </p:txBody>
      </p:sp>
    </p:spTree>
    <p:extLst>
      <p:ext uri="{BB962C8B-B14F-4D97-AF65-F5344CB8AC3E}">
        <p14:creationId xmlns:p14="http://schemas.microsoft.com/office/powerpoint/2010/main" val="1094932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BCD9-18C2-4B1E-87EE-88C46B1A41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ADA07C-7304-418C-8E86-C2194273D0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87621A-CFD6-446B-8B21-68FF60118EBC}"/>
              </a:ext>
            </a:extLst>
          </p:cNvPr>
          <p:cNvSpPr>
            <a:spLocks noGrp="1"/>
          </p:cNvSpPr>
          <p:nvPr>
            <p:ph type="dt" sz="half" idx="10"/>
          </p:nvPr>
        </p:nvSpPr>
        <p:spPr/>
        <p:txBody>
          <a:bodyPr/>
          <a:lstStyle/>
          <a:p>
            <a:fld id="{E566AD71-C289-4E97-875A-D23B1AE7FC5A}" type="datetimeFigureOut">
              <a:rPr lang="en-US" smtClean="0"/>
              <a:t>5/6/2020</a:t>
            </a:fld>
            <a:endParaRPr lang="en-US"/>
          </a:p>
        </p:txBody>
      </p:sp>
      <p:sp>
        <p:nvSpPr>
          <p:cNvPr id="5" name="Footer Placeholder 4">
            <a:extLst>
              <a:ext uri="{FF2B5EF4-FFF2-40B4-BE49-F238E27FC236}">
                <a16:creationId xmlns:a16="http://schemas.microsoft.com/office/drawing/2014/main" id="{90D5BA0F-1561-40EE-8262-0A342EB3F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A1935-CE34-450A-BA1F-295E3C44AA63}"/>
              </a:ext>
            </a:extLst>
          </p:cNvPr>
          <p:cNvSpPr>
            <a:spLocks noGrp="1"/>
          </p:cNvSpPr>
          <p:nvPr>
            <p:ph type="sldNum" sz="quarter" idx="12"/>
          </p:nvPr>
        </p:nvSpPr>
        <p:spPr/>
        <p:txBody>
          <a:bodyPr/>
          <a:lstStyle/>
          <a:p>
            <a:fld id="{D86B99CC-6F95-48FB-B063-7F21D36EB053}" type="slidenum">
              <a:rPr lang="en-US" smtClean="0"/>
              <a:t>‹#›</a:t>
            </a:fld>
            <a:endParaRPr lang="en-US"/>
          </a:p>
        </p:txBody>
      </p:sp>
    </p:spTree>
    <p:extLst>
      <p:ext uri="{BB962C8B-B14F-4D97-AF65-F5344CB8AC3E}">
        <p14:creationId xmlns:p14="http://schemas.microsoft.com/office/powerpoint/2010/main" val="322304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5F3CA-3A99-4784-9CB9-091F7979F3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8EAD1B-2778-47D1-984A-7C2BA44FB6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E046B-5C88-4A45-9798-0FB610882CD1}"/>
              </a:ext>
            </a:extLst>
          </p:cNvPr>
          <p:cNvSpPr>
            <a:spLocks noGrp="1"/>
          </p:cNvSpPr>
          <p:nvPr>
            <p:ph type="dt" sz="half" idx="10"/>
          </p:nvPr>
        </p:nvSpPr>
        <p:spPr/>
        <p:txBody>
          <a:bodyPr/>
          <a:lstStyle/>
          <a:p>
            <a:fld id="{E566AD71-C289-4E97-875A-D23B1AE7FC5A}" type="datetimeFigureOut">
              <a:rPr lang="en-US" smtClean="0"/>
              <a:t>5/6/2020</a:t>
            </a:fld>
            <a:endParaRPr lang="en-US"/>
          </a:p>
        </p:txBody>
      </p:sp>
      <p:sp>
        <p:nvSpPr>
          <p:cNvPr id="5" name="Footer Placeholder 4">
            <a:extLst>
              <a:ext uri="{FF2B5EF4-FFF2-40B4-BE49-F238E27FC236}">
                <a16:creationId xmlns:a16="http://schemas.microsoft.com/office/drawing/2014/main" id="{0D970E1B-2A56-4A7B-B4F5-C8F197650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ECD8F-408D-4263-AED6-72F1A9FB95E7}"/>
              </a:ext>
            </a:extLst>
          </p:cNvPr>
          <p:cNvSpPr>
            <a:spLocks noGrp="1"/>
          </p:cNvSpPr>
          <p:nvPr>
            <p:ph type="sldNum" sz="quarter" idx="12"/>
          </p:nvPr>
        </p:nvSpPr>
        <p:spPr/>
        <p:txBody>
          <a:bodyPr/>
          <a:lstStyle/>
          <a:p>
            <a:fld id="{D86B99CC-6F95-48FB-B063-7F21D36EB053}" type="slidenum">
              <a:rPr lang="en-US" smtClean="0"/>
              <a:t>‹#›</a:t>
            </a:fld>
            <a:endParaRPr lang="en-US"/>
          </a:p>
        </p:txBody>
      </p:sp>
    </p:spTree>
    <p:extLst>
      <p:ext uri="{BB962C8B-B14F-4D97-AF65-F5344CB8AC3E}">
        <p14:creationId xmlns:p14="http://schemas.microsoft.com/office/powerpoint/2010/main" val="330686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F13C4B-8F81-4BFB-9EA8-E315AD1B7A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C66719-A4DF-4061-8636-92C3FA5C74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B5094-90CB-422A-B563-F847FE719539}"/>
              </a:ext>
            </a:extLst>
          </p:cNvPr>
          <p:cNvSpPr>
            <a:spLocks noGrp="1"/>
          </p:cNvSpPr>
          <p:nvPr>
            <p:ph type="dt" sz="half" idx="10"/>
          </p:nvPr>
        </p:nvSpPr>
        <p:spPr/>
        <p:txBody>
          <a:bodyPr/>
          <a:lstStyle/>
          <a:p>
            <a:fld id="{E566AD71-C289-4E97-875A-D23B1AE7FC5A}" type="datetimeFigureOut">
              <a:rPr lang="en-US" smtClean="0"/>
              <a:t>5/6/2020</a:t>
            </a:fld>
            <a:endParaRPr lang="en-US"/>
          </a:p>
        </p:txBody>
      </p:sp>
      <p:sp>
        <p:nvSpPr>
          <p:cNvPr id="5" name="Footer Placeholder 4">
            <a:extLst>
              <a:ext uri="{FF2B5EF4-FFF2-40B4-BE49-F238E27FC236}">
                <a16:creationId xmlns:a16="http://schemas.microsoft.com/office/drawing/2014/main" id="{778EB430-B52F-4992-9E1D-595BAF68B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246564-CE4B-40FC-9969-E7FC27DEC0FB}"/>
              </a:ext>
            </a:extLst>
          </p:cNvPr>
          <p:cNvSpPr>
            <a:spLocks noGrp="1"/>
          </p:cNvSpPr>
          <p:nvPr>
            <p:ph type="sldNum" sz="quarter" idx="12"/>
          </p:nvPr>
        </p:nvSpPr>
        <p:spPr/>
        <p:txBody>
          <a:bodyPr/>
          <a:lstStyle/>
          <a:p>
            <a:fld id="{D86B99CC-6F95-48FB-B063-7F21D36EB053}" type="slidenum">
              <a:rPr lang="en-US" smtClean="0"/>
              <a:t>‹#›</a:t>
            </a:fld>
            <a:endParaRPr lang="en-US"/>
          </a:p>
        </p:txBody>
      </p:sp>
    </p:spTree>
    <p:extLst>
      <p:ext uri="{BB962C8B-B14F-4D97-AF65-F5344CB8AC3E}">
        <p14:creationId xmlns:p14="http://schemas.microsoft.com/office/powerpoint/2010/main" val="60957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8F3A-167B-467C-937A-9C22BE5F9B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D6EA9-A625-4DB2-9796-5F9BFDED4A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992F6-17C6-4D2D-A995-3591E18114B6}"/>
              </a:ext>
            </a:extLst>
          </p:cNvPr>
          <p:cNvSpPr>
            <a:spLocks noGrp="1"/>
          </p:cNvSpPr>
          <p:nvPr>
            <p:ph type="dt" sz="half" idx="10"/>
          </p:nvPr>
        </p:nvSpPr>
        <p:spPr/>
        <p:txBody>
          <a:bodyPr/>
          <a:lstStyle/>
          <a:p>
            <a:fld id="{E566AD71-C289-4E97-875A-D23B1AE7FC5A}" type="datetimeFigureOut">
              <a:rPr lang="en-US" smtClean="0"/>
              <a:t>5/6/2020</a:t>
            </a:fld>
            <a:endParaRPr lang="en-US"/>
          </a:p>
        </p:txBody>
      </p:sp>
      <p:sp>
        <p:nvSpPr>
          <p:cNvPr id="5" name="Footer Placeholder 4">
            <a:extLst>
              <a:ext uri="{FF2B5EF4-FFF2-40B4-BE49-F238E27FC236}">
                <a16:creationId xmlns:a16="http://schemas.microsoft.com/office/drawing/2014/main" id="{F4655C94-E0B5-4662-A459-726AB09F3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6372D9-83D8-480B-9495-F8365C25B507}"/>
              </a:ext>
            </a:extLst>
          </p:cNvPr>
          <p:cNvSpPr>
            <a:spLocks noGrp="1"/>
          </p:cNvSpPr>
          <p:nvPr>
            <p:ph type="sldNum" sz="quarter" idx="12"/>
          </p:nvPr>
        </p:nvSpPr>
        <p:spPr/>
        <p:txBody>
          <a:bodyPr/>
          <a:lstStyle/>
          <a:p>
            <a:fld id="{D86B99CC-6F95-48FB-B063-7F21D36EB053}" type="slidenum">
              <a:rPr lang="en-US" smtClean="0"/>
              <a:t>‹#›</a:t>
            </a:fld>
            <a:endParaRPr lang="en-US"/>
          </a:p>
        </p:txBody>
      </p:sp>
    </p:spTree>
    <p:extLst>
      <p:ext uri="{BB962C8B-B14F-4D97-AF65-F5344CB8AC3E}">
        <p14:creationId xmlns:p14="http://schemas.microsoft.com/office/powerpoint/2010/main" val="159820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BE17-9F01-4EB1-B5D7-C2BB399BEC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6E3414-1090-4499-931E-D356488DD3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B4C5F6-67A9-4B1E-93D4-92C4D1A12681}"/>
              </a:ext>
            </a:extLst>
          </p:cNvPr>
          <p:cNvSpPr>
            <a:spLocks noGrp="1"/>
          </p:cNvSpPr>
          <p:nvPr>
            <p:ph type="dt" sz="half" idx="10"/>
          </p:nvPr>
        </p:nvSpPr>
        <p:spPr/>
        <p:txBody>
          <a:bodyPr/>
          <a:lstStyle/>
          <a:p>
            <a:fld id="{E566AD71-C289-4E97-875A-D23B1AE7FC5A}" type="datetimeFigureOut">
              <a:rPr lang="en-US" smtClean="0"/>
              <a:t>5/6/2020</a:t>
            </a:fld>
            <a:endParaRPr lang="en-US"/>
          </a:p>
        </p:txBody>
      </p:sp>
      <p:sp>
        <p:nvSpPr>
          <p:cNvPr id="5" name="Footer Placeholder 4">
            <a:extLst>
              <a:ext uri="{FF2B5EF4-FFF2-40B4-BE49-F238E27FC236}">
                <a16:creationId xmlns:a16="http://schemas.microsoft.com/office/drawing/2014/main" id="{9204BE3E-4385-466B-BCB0-5EBB2B9FF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54177E-9C95-4949-9522-1A7E44B5BD5C}"/>
              </a:ext>
            </a:extLst>
          </p:cNvPr>
          <p:cNvSpPr>
            <a:spLocks noGrp="1"/>
          </p:cNvSpPr>
          <p:nvPr>
            <p:ph type="sldNum" sz="quarter" idx="12"/>
          </p:nvPr>
        </p:nvSpPr>
        <p:spPr/>
        <p:txBody>
          <a:bodyPr/>
          <a:lstStyle/>
          <a:p>
            <a:fld id="{D86B99CC-6F95-48FB-B063-7F21D36EB053}" type="slidenum">
              <a:rPr lang="en-US" smtClean="0"/>
              <a:t>‹#›</a:t>
            </a:fld>
            <a:endParaRPr lang="en-US"/>
          </a:p>
        </p:txBody>
      </p:sp>
    </p:spTree>
    <p:extLst>
      <p:ext uri="{BB962C8B-B14F-4D97-AF65-F5344CB8AC3E}">
        <p14:creationId xmlns:p14="http://schemas.microsoft.com/office/powerpoint/2010/main" val="2222954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44AB-6122-4309-8F7A-A0C376CCD3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CFFBF-CEC4-4EA2-ACF2-31626C1CF9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0C7031-F6F1-415F-BC3E-ACACDDC63D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1A3443-C29B-47EC-A35A-3C363C7ABC00}"/>
              </a:ext>
            </a:extLst>
          </p:cNvPr>
          <p:cNvSpPr>
            <a:spLocks noGrp="1"/>
          </p:cNvSpPr>
          <p:nvPr>
            <p:ph type="dt" sz="half" idx="10"/>
          </p:nvPr>
        </p:nvSpPr>
        <p:spPr/>
        <p:txBody>
          <a:bodyPr/>
          <a:lstStyle/>
          <a:p>
            <a:fld id="{E566AD71-C289-4E97-875A-D23B1AE7FC5A}" type="datetimeFigureOut">
              <a:rPr lang="en-US" smtClean="0"/>
              <a:t>5/6/2020</a:t>
            </a:fld>
            <a:endParaRPr lang="en-US"/>
          </a:p>
        </p:txBody>
      </p:sp>
      <p:sp>
        <p:nvSpPr>
          <p:cNvPr id="6" name="Footer Placeholder 5">
            <a:extLst>
              <a:ext uri="{FF2B5EF4-FFF2-40B4-BE49-F238E27FC236}">
                <a16:creationId xmlns:a16="http://schemas.microsoft.com/office/drawing/2014/main" id="{08EAE0E5-4233-4605-B042-5D5921AFFD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5664D-3B38-4BC6-8CD0-800454123D3A}"/>
              </a:ext>
            </a:extLst>
          </p:cNvPr>
          <p:cNvSpPr>
            <a:spLocks noGrp="1"/>
          </p:cNvSpPr>
          <p:nvPr>
            <p:ph type="sldNum" sz="quarter" idx="12"/>
          </p:nvPr>
        </p:nvSpPr>
        <p:spPr/>
        <p:txBody>
          <a:bodyPr/>
          <a:lstStyle/>
          <a:p>
            <a:fld id="{D86B99CC-6F95-48FB-B063-7F21D36EB053}" type="slidenum">
              <a:rPr lang="en-US" smtClean="0"/>
              <a:t>‹#›</a:t>
            </a:fld>
            <a:endParaRPr lang="en-US"/>
          </a:p>
        </p:txBody>
      </p:sp>
    </p:spTree>
    <p:extLst>
      <p:ext uri="{BB962C8B-B14F-4D97-AF65-F5344CB8AC3E}">
        <p14:creationId xmlns:p14="http://schemas.microsoft.com/office/powerpoint/2010/main" val="1057230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FF1E-B83A-46AD-98B4-9C92920CE7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27315F-4B0C-495B-AFBD-891422AB19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834A3E-D78B-4B4F-8E51-21979E8AA9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ADEDE2-4A04-43F2-9A1F-CE2B4A4D5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6A2FAE-9B89-4701-B47E-63B6DE4C9F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6A6608-3C30-4C0C-A3B3-BA70FA562DAE}"/>
              </a:ext>
            </a:extLst>
          </p:cNvPr>
          <p:cNvSpPr>
            <a:spLocks noGrp="1"/>
          </p:cNvSpPr>
          <p:nvPr>
            <p:ph type="dt" sz="half" idx="10"/>
          </p:nvPr>
        </p:nvSpPr>
        <p:spPr/>
        <p:txBody>
          <a:bodyPr/>
          <a:lstStyle/>
          <a:p>
            <a:fld id="{E566AD71-C289-4E97-875A-D23B1AE7FC5A}" type="datetimeFigureOut">
              <a:rPr lang="en-US" smtClean="0"/>
              <a:t>5/6/2020</a:t>
            </a:fld>
            <a:endParaRPr lang="en-US"/>
          </a:p>
        </p:txBody>
      </p:sp>
      <p:sp>
        <p:nvSpPr>
          <p:cNvPr id="8" name="Footer Placeholder 7">
            <a:extLst>
              <a:ext uri="{FF2B5EF4-FFF2-40B4-BE49-F238E27FC236}">
                <a16:creationId xmlns:a16="http://schemas.microsoft.com/office/drawing/2014/main" id="{1FDD6AA5-C9CB-41D5-8634-C57B3721B7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54322C-DD3F-48D9-BF49-23FC19A4E006}"/>
              </a:ext>
            </a:extLst>
          </p:cNvPr>
          <p:cNvSpPr>
            <a:spLocks noGrp="1"/>
          </p:cNvSpPr>
          <p:nvPr>
            <p:ph type="sldNum" sz="quarter" idx="12"/>
          </p:nvPr>
        </p:nvSpPr>
        <p:spPr/>
        <p:txBody>
          <a:bodyPr/>
          <a:lstStyle/>
          <a:p>
            <a:fld id="{D86B99CC-6F95-48FB-B063-7F21D36EB053}" type="slidenum">
              <a:rPr lang="en-US" smtClean="0"/>
              <a:t>‹#›</a:t>
            </a:fld>
            <a:endParaRPr lang="en-US"/>
          </a:p>
        </p:txBody>
      </p:sp>
    </p:spTree>
    <p:extLst>
      <p:ext uri="{BB962C8B-B14F-4D97-AF65-F5344CB8AC3E}">
        <p14:creationId xmlns:p14="http://schemas.microsoft.com/office/powerpoint/2010/main" val="317661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C0268-79D4-432B-B6E3-974B9E6F4B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1C51C2-87B3-4D58-9FDD-1BBDC6F0FCF1}"/>
              </a:ext>
            </a:extLst>
          </p:cNvPr>
          <p:cNvSpPr>
            <a:spLocks noGrp="1"/>
          </p:cNvSpPr>
          <p:nvPr>
            <p:ph type="dt" sz="half" idx="10"/>
          </p:nvPr>
        </p:nvSpPr>
        <p:spPr/>
        <p:txBody>
          <a:bodyPr/>
          <a:lstStyle/>
          <a:p>
            <a:fld id="{E566AD71-C289-4E97-875A-D23B1AE7FC5A}" type="datetimeFigureOut">
              <a:rPr lang="en-US" smtClean="0"/>
              <a:t>5/6/2020</a:t>
            </a:fld>
            <a:endParaRPr lang="en-US"/>
          </a:p>
        </p:txBody>
      </p:sp>
      <p:sp>
        <p:nvSpPr>
          <p:cNvPr id="4" name="Footer Placeholder 3">
            <a:extLst>
              <a:ext uri="{FF2B5EF4-FFF2-40B4-BE49-F238E27FC236}">
                <a16:creationId xmlns:a16="http://schemas.microsoft.com/office/drawing/2014/main" id="{2B3B883F-15C9-4A28-A060-5125547A16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14B4E4-500D-4081-B79B-FDABDDB20B1F}"/>
              </a:ext>
            </a:extLst>
          </p:cNvPr>
          <p:cNvSpPr>
            <a:spLocks noGrp="1"/>
          </p:cNvSpPr>
          <p:nvPr>
            <p:ph type="sldNum" sz="quarter" idx="12"/>
          </p:nvPr>
        </p:nvSpPr>
        <p:spPr/>
        <p:txBody>
          <a:bodyPr/>
          <a:lstStyle/>
          <a:p>
            <a:fld id="{D86B99CC-6F95-48FB-B063-7F21D36EB053}" type="slidenum">
              <a:rPr lang="en-US" smtClean="0"/>
              <a:t>‹#›</a:t>
            </a:fld>
            <a:endParaRPr lang="en-US"/>
          </a:p>
        </p:txBody>
      </p:sp>
    </p:spTree>
    <p:extLst>
      <p:ext uri="{BB962C8B-B14F-4D97-AF65-F5344CB8AC3E}">
        <p14:creationId xmlns:p14="http://schemas.microsoft.com/office/powerpoint/2010/main" val="351634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7F8148-B7FC-4B3A-BAD5-68259953B9B7}"/>
              </a:ext>
            </a:extLst>
          </p:cNvPr>
          <p:cNvSpPr>
            <a:spLocks noGrp="1"/>
          </p:cNvSpPr>
          <p:nvPr>
            <p:ph type="dt" sz="half" idx="10"/>
          </p:nvPr>
        </p:nvSpPr>
        <p:spPr/>
        <p:txBody>
          <a:bodyPr/>
          <a:lstStyle/>
          <a:p>
            <a:fld id="{E566AD71-C289-4E97-875A-D23B1AE7FC5A}" type="datetimeFigureOut">
              <a:rPr lang="en-US" smtClean="0"/>
              <a:t>5/6/2020</a:t>
            </a:fld>
            <a:endParaRPr lang="en-US"/>
          </a:p>
        </p:txBody>
      </p:sp>
      <p:sp>
        <p:nvSpPr>
          <p:cNvPr id="3" name="Footer Placeholder 2">
            <a:extLst>
              <a:ext uri="{FF2B5EF4-FFF2-40B4-BE49-F238E27FC236}">
                <a16:creationId xmlns:a16="http://schemas.microsoft.com/office/drawing/2014/main" id="{652358C3-4E40-48F4-82CD-FAE4B12F0F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01A7F8-D90A-4B2C-875B-FD723BCD5112}"/>
              </a:ext>
            </a:extLst>
          </p:cNvPr>
          <p:cNvSpPr>
            <a:spLocks noGrp="1"/>
          </p:cNvSpPr>
          <p:nvPr>
            <p:ph type="sldNum" sz="quarter" idx="12"/>
          </p:nvPr>
        </p:nvSpPr>
        <p:spPr/>
        <p:txBody>
          <a:bodyPr/>
          <a:lstStyle/>
          <a:p>
            <a:fld id="{D86B99CC-6F95-48FB-B063-7F21D36EB053}" type="slidenum">
              <a:rPr lang="en-US" smtClean="0"/>
              <a:t>‹#›</a:t>
            </a:fld>
            <a:endParaRPr lang="en-US"/>
          </a:p>
        </p:txBody>
      </p:sp>
    </p:spTree>
    <p:extLst>
      <p:ext uri="{BB962C8B-B14F-4D97-AF65-F5344CB8AC3E}">
        <p14:creationId xmlns:p14="http://schemas.microsoft.com/office/powerpoint/2010/main" val="323355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6AEC-E523-4D56-ACE6-AAC20C3481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C40778-7224-4BB8-A4E9-84D9BB0DB3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1E3C3F-63BB-46A2-82B6-60ADD85A5B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542600-03EB-4C91-B844-1A6C0DA1A31E}"/>
              </a:ext>
            </a:extLst>
          </p:cNvPr>
          <p:cNvSpPr>
            <a:spLocks noGrp="1"/>
          </p:cNvSpPr>
          <p:nvPr>
            <p:ph type="dt" sz="half" idx="10"/>
          </p:nvPr>
        </p:nvSpPr>
        <p:spPr/>
        <p:txBody>
          <a:bodyPr/>
          <a:lstStyle/>
          <a:p>
            <a:fld id="{E566AD71-C289-4E97-875A-D23B1AE7FC5A}" type="datetimeFigureOut">
              <a:rPr lang="en-US" smtClean="0"/>
              <a:t>5/6/2020</a:t>
            </a:fld>
            <a:endParaRPr lang="en-US"/>
          </a:p>
        </p:txBody>
      </p:sp>
      <p:sp>
        <p:nvSpPr>
          <p:cNvPr id="6" name="Footer Placeholder 5">
            <a:extLst>
              <a:ext uri="{FF2B5EF4-FFF2-40B4-BE49-F238E27FC236}">
                <a16:creationId xmlns:a16="http://schemas.microsoft.com/office/drawing/2014/main" id="{3BA4AC21-81B4-497A-817A-AB7EF71DF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67128B-E94A-46BA-A69A-3B07EBD44078}"/>
              </a:ext>
            </a:extLst>
          </p:cNvPr>
          <p:cNvSpPr>
            <a:spLocks noGrp="1"/>
          </p:cNvSpPr>
          <p:nvPr>
            <p:ph type="sldNum" sz="quarter" idx="12"/>
          </p:nvPr>
        </p:nvSpPr>
        <p:spPr/>
        <p:txBody>
          <a:bodyPr/>
          <a:lstStyle/>
          <a:p>
            <a:fld id="{D86B99CC-6F95-48FB-B063-7F21D36EB053}" type="slidenum">
              <a:rPr lang="en-US" smtClean="0"/>
              <a:t>‹#›</a:t>
            </a:fld>
            <a:endParaRPr lang="en-US"/>
          </a:p>
        </p:txBody>
      </p:sp>
    </p:spTree>
    <p:extLst>
      <p:ext uri="{BB962C8B-B14F-4D97-AF65-F5344CB8AC3E}">
        <p14:creationId xmlns:p14="http://schemas.microsoft.com/office/powerpoint/2010/main" val="4245742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549C-2BEA-4725-B53E-1D40CAF63E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C4E04A-A601-44F9-A9D6-871C10FDE7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243FD8-9727-4D80-8003-1BC221EEC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3031FD-BF74-4F06-BE81-8E38EF8EB710}"/>
              </a:ext>
            </a:extLst>
          </p:cNvPr>
          <p:cNvSpPr>
            <a:spLocks noGrp="1"/>
          </p:cNvSpPr>
          <p:nvPr>
            <p:ph type="dt" sz="half" idx="10"/>
          </p:nvPr>
        </p:nvSpPr>
        <p:spPr/>
        <p:txBody>
          <a:bodyPr/>
          <a:lstStyle/>
          <a:p>
            <a:fld id="{E566AD71-C289-4E97-875A-D23B1AE7FC5A}" type="datetimeFigureOut">
              <a:rPr lang="en-US" smtClean="0"/>
              <a:t>5/6/2020</a:t>
            </a:fld>
            <a:endParaRPr lang="en-US"/>
          </a:p>
        </p:txBody>
      </p:sp>
      <p:sp>
        <p:nvSpPr>
          <p:cNvPr id="6" name="Footer Placeholder 5">
            <a:extLst>
              <a:ext uri="{FF2B5EF4-FFF2-40B4-BE49-F238E27FC236}">
                <a16:creationId xmlns:a16="http://schemas.microsoft.com/office/drawing/2014/main" id="{43009C0C-16DA-460C-A9E0-E62A7E418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36222-0E94-46C5-988B-1A2128D77AAB}"/>
              </a:ext>
            </a:extLst>
          </p:cNvPr>
          <p:cNvSpPr>
            <a:spLocks noGrp="1"/>
          </p:cNvSpPr>
          <p:nvPr>
            <p:ph type="sldNum" sz="quarter" idx="12"/>
          </p:nvPr>
        </p:nvSpPr>
        <p:spPr/>
        <p:txBody>
          <a:bodyPr/>
          <a:lstStyle/>
          <a:p>
            <a:fld id="{D86B99CC-6F95-48FB-B063-7F21D36EB053}" type="slidenum">
              <a:rPr lang="en-US" smtClean="0"/>
              <a:t>‹#›</a:t>
            </a:fld>
            <a:endParaRPr lang="en-US"/>
          </a:p>
        </p:txBody>
      </p:sp>
    </p:spTree>
    <p:extLst>
      <p:ext uri="{BB962C8B-B14F-4D97-AF65-F5344CB8AC3E}">
        <p14:creationId xmlns:p14="http://schemas.microsoft.com/office/powerpoint/2010/main" val="1937411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1602F1-86C7-44AD-8B78-6EC7E693B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0C723E-AF31-4B7F-8B8A-484F377627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94AFD0-44DB-4A8C-90D6-EAE161EAE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6AD71-C289-4E97-875A-D23B1AE7FC5A}" type="datetimeFigureOut">
              <a:rPr lang="en-US" smtClean="0"/>
              <a:t>5/6/2020</a:t>
            </a:fld>
            <a:endParaRPr lang="en-US"/>
          </a:p>
        </p:txBody>
      </p:sp>
      <p:sp>
        <p:nvSpPr>
          <p:cNvPr id="5" name="Footer Placeholder 4">
            <a:extLst>
              <a:ext uri="{FF2B5EF4-FFF2-40B4-BE49-F238E27FC236}">
                <a16:creationId xmlns:a16="http://schemas.microsoft.com/office/drawing/2014/main" id="{08D42F4D-2C78-4CD2-AF9A-3E1D734F03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5A1C7C-07E4-4019-B20D-F7F4C4BADE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B99CC-6F95-48FB-B063-7F21D36EB053}" type="slidenum">
              <a:rPr lang="en-US" smtClean="0"/>
              <a:t>‹#›</a:t>
            </a:fld>
            <a:endParaRPr lang="en-US"/>
          </a:p>
        </p:txBody>
      </p:sp>
    </p:spTree>
    <p:extLst>
      <p:ext uri="{BB962C8B-B14F-4D97-AF65-F5344CB8AC3E}">
        <p14:creationId xmlns:p14="http://schemas.microsoft.com/office/powerpoint/2010/main" val="1295521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mailto:tom@tomcarlsonconsulting.com" TargetMode="External"/><Relationship Id="rId4" Type="http://schemas.openxmlformats.org/officeDocument/2006/relationships/hyperlink" Target="mailto:caitcryan@irishealthsolution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C4E94620-7623-4D4C-9278-911525F53369}"/>
              </a:ext>
            </a:extLst>
          </p:cNvPr>
          <p:cNvPicPr>
            <a:picLocks noChangeAspect="1"/>
          </p:cNvPicPr>
          <p:nvPr/>
        </p:nvPicPr>
        <p:blipFill rotWithShape="1">
          <a:blip r:embed="rId3">
            <a:alphaModFix amt="70000"/>
            <a:duotone>
              <a:prstClr val="black"/>
              <a:schemeClr val="accent3">
                <a:tint val="45000"/>
                <a:satMod val="400000"/>
              </a:schemeClr>
            </a:duotone>
            <a:extLst>
              <a:ext uri="{28A0092B-C50C-407E-A947-70E740481C1C}">
                <a14:useLocalDpi xmlns:a14="http://schemas.microsoft.com/office/drawing/2010/main" val="0"/>
              </a:ext>
            </a:extLst>
          </a:blip>
          <a:srcRect t="26109" b="17641"/>
          <a:stretch/>
        </p:blipFill>
        <p:spPr>
          <a:xfrm>
            <a:off x="20" y="10"/>
            <a:ext cx="12191980" cy="6857990"/>
          </a:xfrm>
          <a:prstGeom prst="rect">
            <a:avLst/>
          </a:prstGeom>
        </p:spPr>
      </p:pic>
      <p:sp>
        <p:nvSpPr>
          <p:cNvPr id="12"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7" name="Title 1">
            <a:extLst>
              <a:ext uri="{FF2B5EF4-FFF2-40B4-BE49-F238E27FC236}">
                <a16:creationId xmlns:a16="http://schemas.microsoft.com/office/drawing/2014/main" id="{ADCC506D-E598-4C58-9D2B-78B88C222439}"/>
              </a:ext>
            </a:extLst>
          </p:cNvPr>
          <p:cNvSpPr txBox="1">
            <a:spLocks/>
          </p:cNvSpPr>
          <p:nvPr/>
        </p:nvSpPr>
        <p:spPr>
          <a:xfrm>
            <a:off x="8022020" y="3043677"/>
            <a:ext cx="3852041" cy="18340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US" sz="4000" b="1" dirty="0">
                <a:solidFill>
                  <a:schemeClr val="accent5">
                    <a:lumMod val="75000"/>
                  </a:schemeClr>
                </a:solidFill>
              </a:rPr>
              <a:t>State, Local, Tribal Tiger Team</a:t>
            </a:r>
            <a:br>
              <a:rPr lang="en-US" sz="4000" b="1" dirty="0"/>
            </a:br>
            <a:r>
              <a:rPr lang="en-US" sz="2400" b="1" dirty="0"/>
              <a:t>90 Day Proposal</a:t>
            </a:r>
            <a:endParaRPr lang="en-US" sz="4000" b="1" dirty="0"/>
          </a:p>
        </p:txBody>
      </p:sp>
      <p:sp>
        <p:nvSpPr>
          <p:cNvPr id="3" name="Subtitle 2">
            <a:extLst>
              <a:ext uri="{FF2B5EF4-FFF2-40B4-BE49-F238E27FC236}">
                <a16:creationId xmlns:a16="http://schemas.microsoft.com/office/drawing/2014/main" id="{000EFD92-4FFF-4C94-8A81-BA741DE656EE}"/>
              </a:ext>
            </a:extLst>
          </p:cNvPr>
          <p:cNvSpPr>
            <a:spLocks noGrp="1"/>
          </p:cNvSpPr>
          <p:nvPr>
            <p:ph type="subTitle" idx="1"/>
          </p:nvPr>
        </p:nvSpPr>
        <p:spPr>
          <a:xfrm>
            <a:off x="7782910" y="5242674"/>
            <a:ext cx="4330262" cy="1615315"/>
          </a:xfrm>
        </p:spPr>
        <p:txBody>
          <a:bodyPr vert="horz" lIns="91440" tIns="45720" rIns="91440" bIns="45720" rtlCol="0">
            <a:normAutofit/>
          </a:bodyPr>
          <a:lstStyle/>
          <a:p>
            <a:pPr>
              <a:spcBef>
                <a:spcPts val="300"/>
              </a:spcBef>
            </a:pPr>
            <a:r>
              <a:rPr lang="en-US" sz="1600" b="1" dirty="0"/>
              <a:t>Co-Chair- Cait Ryan, </a:t>
            </a:r>
          </a:p>
          <a:p>
            <a:pPr>
              <a:spcBef>
                <a:spcPts val="300"/>
              </a:spcBef>
            </a:pPr>
            <a:r>
              <a:rPr lang="en-US" sz="1600" dirty="0"/>
              <a:t>IRIS Health Solutions</a:t>
            </a:r>
          </a:p>
          <a:p>
            <a:pPr>
              <a:spcBef>
                <a:spcPts val="300"/>
              </a:spcBef>
            </a:pPr>
            <a:endParaRPr lang="en-US" sz="1600" dirty="0"/>
          </a:p>
          <a:p>
            <a:pPr>
              <a:spcBef>
                <a:spcPts val="300"/>
              </a:spcBef>
            </a:pPr>
            <a:r>
              <a:rPr lang="en-US" sz="1600" b="1" dirty="0"/>
              <a:t>Co-Chair- Tom Carlson</a:t>
            </a:r>
          </a:p>
          <a:p>
            <a:pPr>
              <a:spcBef>
                <a:spcPts val="300"/>
              </a:spcBef>
            </a:pPr>
            <a:r>
              <a:rPr lang="en-US" sz="1600" dirty="0"/>
              <a:t>Tom Carlson Consulting</a:t>
            </a:r>
            <a:endParaRPr lang="en-US" sz="500" dirty="0"/>
          </a:p>
        </p:txBody>
      </p:sp>
      <p:cxnSp>
        <p:nvCxnSpPr>
          <p:cNvPr id="14" name="Straight Connector 13">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63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Image result for thought icon">
            <a:extLst>
              <a:ext uri="{FF2B5EF4-FFF2-40B4-BE49-F238E27FC236}">
                <a16:creationId xmlns:a16="http://schemas.microsoft.com/office/drawing/2014/main" id="{51A3068B-996C-4EF8-B2A4-353923C9F9DF}"/>
              </a:ext>
            </a:extLst>
          </p:cNvPr>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t="19418" b="3192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4981C6CA-C5D0-4F0C-9F43-00596B156AC3}"/>
              </a:ext>
            </a:extLst>
          </p:cNvPr>
          <p:cNvSpPr>
            <a:spLocks noGrp="1"/>
          </p:cNvSpPr>
          <p:nvPr>
            <p:ph type="ctrTitle"/>
          </p:nvPr>
        </p:nvSpPr>
        <p:spPr>
          <a:xfrm>
            <a:off x="8022021" y="3231931"/>
            <a:ext cx="3852041" cy="1834056"/>
          </a:xfrm>
        </p:spPr>
        <p:txBody>
          <a:bodyPr>
            <a:normAutofit/>
          </a:bodyPr>
          <a:lstStyle/>
          <a:p>
            <a:r>
              <a:rPr lang="en-US" sz="4000" b="1" dirty="0"/>
              <a:t>Thoughts?</a:t>
            </a:r>
            <a:br>
              <a:rPr lang="en-US" sz="4000" b="1" dirty="0"/>
            </a:br>
            <a:endParaRPr lang="en-US" sz="4000" b="1" dirty="0"/>
          </a:p>
        </p:txBody>
      </p:sp>
      <p:sp>
        <p:nvSpPr>
          <p:cNvPr id="3" name="Subtitle 2">
            <a:extLst>
              <a:ext uri="{FF2B5EF4-FFF2-40B4-BE49-F238E27FC236}">
                <a16:creationId xmlns:a16="http://schemas.microsoft.com/office/drawing/2014/main" id="{000EFD92-4FFF-4C94-8A81-BA741DE656EE}"/>
              </a:ext>
            </a:extLst>
          </p:cNvPr>
          <p:cNvSpPr>
            <a:spLocks noGrp="1"/>
          </p:cNvSpPr>
          <p:nvPr>
            <p:ph type="subTitle" idx="1"/>
          </p:nvPr>
        </p:nvSpPr>
        <p:spPr>
          <a:xfrm>
            <a:off x="7782910" y="5242675"/>
            <a:ext cx="4330262" cy="683284"/>
          </a:xfrm>
        </p:spPr>
        <p:txBody>
          <a:bodyPr>
            <a:normAutofit/>
          </a:bodyPr>
          <a:lstStyle/>
          <a:p>
            <a:r>
              <a:rPr lang="en-US" sz="1400"/>
              <a:t>Co-Chair- Cait Ryan, </a:t>
            </a:r>
            <a:r>
              <a:rPr lang="en-US" sz="1400">
                <a:hlinkClick r:id="rId4"/>
              </a:rPr>
              <a:t>caitcryan@irishealthsolutions.com</a:t>
            </a:r>
            <a:r>
              <a:rPr lang="en-US" sz="1400"/>
              <a:t> </a:t>
            </a:r>
          </a:p>
          <a:p>
            <a:r>
              <a:rPr lang="en-US" sz="1400"/>
              <a:t>Co-Chair- Tom Carlson, </a:t>
            </a:r>
            <a:r>
              <a:rPr lang="en-US" sz="1400">
                <a:hlinkClick r:id="rId5"/>
              </a:rPr>
              <a:t>tom@tomcarlsonconsulting.com</a:t>
            </a:r>
            <a:r>
              <a:rPr lang="en-US" sz="1400"/>
              <a:t> </a:t>
            </a:r>
          </a:p>
        </p:txBody>
      </p:sp>
      <p:cxnSp>
        <p:nvCxnSpPr>
          <p:cNvPr id="73" name="Straight Connector 7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4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967B-738F-47AF-918B-C6DB8A775F4B}"/>
              </a:ext>
            </a:extLst>
          </p:cNvPr>
          <p:cNvSpPr>
            <a:spLocks noGrp="1"/>
          </p:cNvSpPr>
          <p:nvPr>
            <p:ph type="title"/>
          </p:nvPr>
        </p:nvSpPr>
        <p:spPr>
          <a:xfrm>
            <a:off x="376227" y="0"/>
            <a:ext cx="4509236" cy="1139139"/>
          </a:xfrm>
        </p:spPr>
        <p:txBody>
          <a:bodyPr>
            <a:normAutofit/>
          </a:bodyPr>
          <a:lstStyle/>
          <a:p>
            <a:r>
              <a:rPr lang="en-US" sz="6000" b="1" dirty="0">
                <a:solidFill>
                  <a:srgbClr val="0070C0"/>
                </a:solidFill>
              </a:rPr>
              <a:t>Deliverables</a:t>
            </a:r>
          </a:p>
        </p:txBody>
      </p:sp>
      <p:sp>
        <p:nvSpPr>
          <p:cNvPr id="3" name="Content Placeholder 2">
            <a:extLst>
              <a:ext uri="{FF2B5EF4-FFF2-40B4-BE49-F238E27FC236}">
                <a16:creationId xmlns:a16="http://schemas.microsoft.com/office/drawing/2014/main" id="{33E17FC1-02F2-4C88-A10E-6131F9E2AE2D}"/>
              </a:ext>
            </a:extLst>
          </p:cNvPr>
          <p:cNvSpPr>
            <a:spLocks noGrp="1"/>
          </p:cNvSpPr>
          <p:nvPr>
            <p:ph idx="1"/>
          </p:nvPr>
        </p:nvSpPr>
        <p:spPr>
          <a:xfrm>
            <a:off x="427307" y="901485"/>
            <a:ext cx="5486128" cy="2419097"/>
          </a:xfrm>
        </p:spPr>
        <p:txBody>
          <a:bodyPr anchor="t">
            <a:normAutofit fontScale="25000" lnSpcReduction="20000"/>
          </a:bodyPr>
          <a:lstStyle/>
          <a:p>
            <a:pPr>
              <a:lnSpc>
                <a:spcPct val="120000"/>
              </a:lnSpc>
              <a:buFont typeface="Wingdings" panose="05000000000000000000" pitchFamily="2" charset="2"/>
              <a:buChar char="ü"/>
            </a:pPr>
            <a:r>
              <a:rPr lang="en-US" sz="11200" dirty="0">
                <a:solidFill>
                  <a:schemeClr val="bg1">
                    <a:lumMod val="75000"/>
                  </a:schemeClr>
                </a:solidFill>
              </a:rPr>
              <a:t>  </a:t>
            </a:r>
            <a:r>
              <a:rPr lang="en-US" sz="9600" dirty="0">
                <a:solidFill>
                  <a:schemeClr val="bg1">
                    <a:lumMod val="75000"/>
                  </a:schemeClr>
                </a:solidFill>
              </a:rPr>
              <a:t>Charter</a:t>
            </a:r>
          </a:p>
          <a:p>
            <a:pPr>
              <a:lnSpc>
                <a:spcPct val="120000"/>
              </a:lnSpc>
              <a:buFont typeface="Wingdings" panose="05000000000000000000" pitchFamily="2" charset="2"/>
              <a:buChar char="q"/>
            </a:pPr>
            <a:r>
              <a:rPr lang="en-US" sz="9600" dirty="0"/>
              <a:t> Tiger Team</a:t>
            </a:r>
          </a:p>
          <a:p>
            <a:pPr>
              <a:lnSpc>
                <a:spcPct val="120000"/>
              </a:lnSpc>
              <a:buFont typeface="Wingdings" panose="05000000000000000000" pitchFamily="2" charset="2"/>
              <a:buChar char="q"/>
            </a:pPr>
            <a:r>
              <a:rPr lang="en-US" sz="9600" dirty="0"/>
              <a:t> GitHub Page</a:t>
            </a:r>
          </a:p>
          <a:p>
            <a:pPr>
              <a:lnSpc>
                <a:spcPct val="120000"/>
              </a:lnSpc>
              <a:spcAft>
                <a:spcPts val="600"/>
              </a:spcAft>
              <a:buFont typeface="Wingdings" panose="05000000000000000000" pitchFamily="2" charset="2"/>
              <a:buChar char="q"/>
            </a:pPr>
            <a:r>
              <a:rPr lang="en-US" sz="9600" dirty="0"/>
              <a:t>  Marketing Materials</a:t>
            </a:r>
          </a:p>
          <a:p>
            <a:pPr>
              <a:lnSpc>
                <a:spcPct val="120000"/>
              </a:lnSpc>
              <a:spcAft>
                <a:spcPts val="600"/>
              </a:spcAft>
              <a:buFont typeface="Wingdings" panose="05000000000000000000" pitchFamily="2" charset="2"/>
              <a:buChar char="q"/>
            </a:pPr>
            <a:r>
              <a:rPr lang="en-US" sz="9600" dirty="0"/>
              <a:t>  Outreach Opportunities Tracker</a:t>
            </a:r>
          </a:p>
          <a:p>
            <a:pPr>
              <a:lnSpc>
                <a:spcPct val="120000"/>
              </a:lnSpc>
              <a:spcAft>
                <a:spcPts val="600"/>
              </a:spcAft>
              <a:buFont typeface="Wingdings" panose="05000000000000000000" pitchFamily="2" charset="2"/>
              <a:buChar char="q"/>
            </a:pPr>
            <a:r>
              <a:rPr lang="en-US" sz="9600" dirty="0"/>
              <a:t> Grant Assistance </a:t>
            </a:r>
          </a:p>
          <a:p>
            <a:pPr>
              <a:lnSpc>
                <a:spcPct val="120000"/>
              </a:lnSpc>
              <a:spcAft>
                <a:spcPts val="600"/>
              </a:spcAft>
              <a:buFont typeface="Wingdings" panose="05000000000000000000" pitchFamily="2" charset="2"/>
              <a:buChar char="q"/>
            </a:pPr>
            <a:r>
              <a:rPr lang="en-US" sz="9600" dirty="0"/>
              <a:t>  NIEM Virtual Roadshow</a:t>
            </a:r>
          </a:p>
          <a:p>
            <a:endParaRPr lang="en-US" sz="700" dirty="0"/>
          </a:p>
          <a:p>
            <a:pPr marL="0" indent="0">
              <a:buNone/>
            </a:pPr>
            <a:endParaRPr lang="en-US" sz="700" dirty="0"/>
          </a:p>
        </p:txBody>
      </p:sp>
      <p:sp>
        <p:nvSpPr>
          <p:cNvPr id="75" name="Oval 74">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17" descr="A close up of a sign&#10;&#10;Description automatically generated">
            <a:extLst>
              <a:ext uri="{FF2B5EF4-FFF2-40B4-BE49-F238E27FC236}">
                <a16:creationId xmlns:a16="http://schemas.microsoft.com/office/drawing/2014/main" id="{652F3ACE-8B1D-4355-8E99-DE1602F603D7}"/>
              </a:ext>
            </a:extLst>
          </p:cNvPr>
          <p:cNvPicPr>
            <a:picLocks noChangeAspect="1"/>
          </p:cNvPicPr>
          <p:nvPr/>
        </p:nvPicPr>
        <p:blipFill rotWithShape="1">
          <a:blip r:embed="rId3">
            <a:extLst>
              <a:ext uri="{28A0092B-C50C-407E-A947-70E740481C1C}">
                <a14:useLocalDpi xmlns:a14="http://schemas.microsoft.com/office/drawing/2010/main" val="0"/>
              </a:ext>
            </a:extLst>
          </a:blip>
          <a:srcRect r="-2" b="-2"/>
          <a:stretch/>
        </p:blipFill>
        <p:spPr>
          <a:xfrm>
            <a:off x="5714207" y="361702"/>
            <a:ext cx="1691640" cy="1691640"/>
          </a:xfrm>
          <a:custGeom>
            <a:avLst/>
            <a:gdLst/>
            <a:ahLst/>
            <a:cxnLst/>
            <a:rect l="l" t="t" r="r" b="b"/>
            <a:pathLst>
              <a:path w="1956816" h="1956816">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p:spPr>
      </p:pic>
      <p:sp>
        <p:nvSpPr>
          <p:cNvPr id="77" name="Freeform: Shape 76">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626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Image result for list icon">
            <a:extLst>
              <a:ext uri="{FF2B5EF4-FFF2-40B4-BE49-F238E27FC236}">
                <a16:creationId xmlns:a16="http://schemas.microsoft.com/office/drawing/2014/main" id="{C2836802-E946-4211-AEC5-E91A0C5FF5E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 b="3"/>
          <a:stretch/>
        </p:blipFill>
        <p:spPr bwMode="auto">
          <a:xfrm>
            <a:off x="5886020" y="2715337"/>
            <a:ext cx="2743200" cy="2743200"/>
          </a:xfrm>
          <a:custGeom>
            <a:avLst/>
            <a:gdLst/>
            <a:ahLst/>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noFill/>
          <a:extLst>
            <a:ext uri="{909E8E84-426E-40DD-AFC4-6F175D3DCCD1}">
              <a14:hiddenFill xmlns:a14="http://schemas.microsoft.com/office/drawing/2010/main">
                <a:solidFill>
                  <a:srgbClr val="FFFFFF"/>
                </a:solidFill>
              </a14:hiddenFill>
            </a:ext>
          </a:extLst>
        </p:spPr>
      </p:pic>
      <p:pic>
        <p:nvPicPr>
          <p:cNvPr id="8" name="Picture 7" descr="A picture containing clock&#10;&#10;Description automatically generated">
            <a:extLst>
              <a:ext uri="{FF2B5EF4-FFF2-40B4-BE49-F238E27FC236}">
                <a16:creationId xmlns:a16="http://schemas.microsoft.com/office/drawing/2014/main" id="{F000B8C8-5AB7-4A2D-93B0-7D70D7562F0A}"/>
              </a:ext>
            </a:extLst>
          </p:cNvPr>
          <p:cNvPicPr>
            <a:picLocks noChangeAspect="1"/>
          </p:cNvPicPr>
          <p:nvPr/>
        </p:nvPicPr>
        <p:blipFill rotWithShape="1">
          <a:blip r:embed="rId5">
            <a:extLst>
              <a:ext uri="{28A0092B-C50C-407E-A947-70E740481C1C}">
                <a14:useLocalDpi xmlns:a14="http://schemas.microsoft.com/office/drawing/2010/main" val="0"/>
              </a:ext>
            </a:extLst>
          </a:blip>
          <a:srcRect t="12791" b="3354"/>
          <a:stretch/>
        </p:blipFill>
        <p:spPr>
          <a:xfrm>
            <a:off x="8278624" y="2"/>
            <a:ext cx="3913376" cy="3281569"/>
          </a:xfrm>
          <a:custGeom>
            <a:avLst/>
            <a:gdLst/>
            <a:ahLst/>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p:spPr>
      </p:pic>
      <p:sp>
        <p:nvSpPr>
          <p:cNvPr id="81" name="Freeform: Shape 80">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Image result for webpage icon">
            <a:extLst>
              <a:ext uri="{FF2B5EF4-FFF2-40B4-BE49-F238E27FC236}">
                <a16:creationId xmlns:a16="http://schemas.microsoft.com/office/drawing/2014/main" id="{66C8E057-0B4E-4EB5-A73F-46F707CB86F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6602" r="3" b="30530"/>
          <a:stretch/>
        </p:blipFill>
        <p:spPr bwMode="auto">
          <a:xfrm>
            <a:off x="1818614" y="4769536"/>
            <a:ext cx="3950208" cy="2088462"/>
          </a:xfrm>
          <a:custGeom>
            <a:avLst/>
            <a:gdLst/>
            <a:ahLst/>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noFill/>
          <a:extLst>
            <a:ext uri="{909E8E84-426E-40DD-AFC4-6F175D3DCCD1}">
              <a14:hiddenFill xmlns:a14="http://schemas.microsoft.com/office/drawing/2010/main">
                <a:solidFill>
                  <a:srgbClr val="FFFFFF"/>
                </a:solidFill>
              </a14:hiddenFill>
            </a:ext>
          </a:extLst>
        </p:spPr>
      </p:pic>
      <p:sp>
        <p:nvSpPr>
          <p:cNvPr id="83" name="Freeform: Shape 82">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30" name="Picture 6" descr="Image result for charter icon">
            <a:extLst>
              <a:ext uri="{FF2B5EF4-FFF2-40B4-BE49-F238E27FC236}">
                <a16:creationId xmlns:a16="http://schemas.microsoft.com/office/drawing/2014/main" id="{B8EEE55A-BC3C-4906-A695-CA3C2566254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16945" b="-2"/>
          <a:stretch/>
        </p:blipFill>
        <p:spPr bwMode="auto">
          <a:xfrm>
            <a:off x="9009416" y="4131546"/>
            <a:ext cx="3178912" cy="2726454"/>
          </a:xfrm>
          <a:custGeom>
            <a:avLst/>
            <a:gdLst/>
            <a:ahLst/>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24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13A7D596-933A-41B9-BB89-7385B9844350}"/>
              </a:ext>
            </a:extLst>
          </p:cNvPr>
          <p:cNvSpPr txBox="1">
            <a:spLocks/>
          </p:cNvSpPr>
          <p:nvPr/>
        </p:nvSpPr>
        <p:spPr>
          <a:xfrm>
            <a:off x="215288" y="2196054"/>
            <a:ext cx="4439008" cy="40215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None/>
            </a:pPr>
            <a:r>
              <a:rPr lang="en-US" sz="3000" b="1" dirty="0"/>
              <a:t>TT WEBSITE/PAGE</a:t>
            </a:r>
          </a:p>
          <a:p>
            <a:pPr marL="0">
              <a:spcBef>
                <a:spcPts val="0"/>
              </a:spcBef>
              <a:spcAft>
                <a:spcPts val="600"/>
              </a:spcAft>
            </a:pPr>
            <a:r>
              <a:rPr lang="en-US" sz="2500" dirty="0"/>
              <a:t>NIEM GitHub</a:t>
            </a:r>
          </a:p>
          <a:p>
            <a:pPr marL="0" indent="0">
              <a:spcBef>
                <a:spcPts val="0"/>
              </a:spcBef>
              <a:spcAft>
                <a:spcPts val="600"/>
              </a:spcAft>
              <a:buNone/>
            </a:pPr>
            <a:endParaRPr lang="en-US" sz="500" b="1" dirty="0"/>
          </a:p>
          <a:p>
            <a:pPr marL="0" indent="0">
              <a:spcBef>
                <a:spcPts val="0"/>
              </a:spcBef>
              <a:spcAft>
                <a:spcPts val="600"/>
              </a:spcAft>
              <a:buNone/>
            </a:pPr>
            <a:endParaRPr lang="en-US" sz="500" b="1" dirty="0"/>
          </a:p>
          <a:p>
            <a:pPr marL="0" indent="0">
              <a:spcBef>
                <a:spcPts val="0"/>
              </a:spcBef>
              <a:spcAft>
                <a:spcPts val="600"/>
              </a:spcAft>
              <a:buNone/>
            </a:pPr>
            <a:r>
              <a:rPr lang="en-US" sz="3000" b="1" dirty="0"/>
              <a:t>MEMBER COLLABORATION</a:t>
            </a:r>
          </a:p>
          <a:p>
            <a:pPr marL="0">
              <a:spcBef>
                <a:spcPts val="0"/>
              </a:spcBef>
              <a:spcAft>
                <a:spcPts val="600"/>
              </a:spcAft>
            </a:pPr>
            <a:r>
              <a:rPr lang="en-US" sz="2500" dirty="0"/>
              <a:t>Google Docs</a:t>
            </a:r>
          </a:p>
          <a:p>
            <a:pPr marL="0" indent="0">
              <a:spcBef>
                <a:spcPts val="0"/>
              </a:spcBef>
              <a:spcAft>
                <a:spcPts val="600"/>
              </a:spcAft>
              <a:buNone/>
            </a:pPr>
            <a:endParaRPr lang="en-US" sz="500" b="1" dirty="0"/>
          </a:p>
          <a:p>
            <a:pPr marL="0" indent="0">
              <a:spcBef>
                <a:spcPts val="0"/>
              </a:spcBef>
              <a:spcAft>
                <a:spcPts val="600"/>
              </a:spcAft>
              <a:buNone/>
            </a:pPr>
            <a:endParaRPr lang="en-US" sz="500" b="1" dirty="0"/>
          </a:p>
          <a:p>
            <a:pPr marL="0" indent="0">
              <a:spcBef>
                <a:spcPts val="0"/>
              </a:spcBef>
              <a:spcAft>
                <a:spcPts val="600"/>
              </a:spcAft>
              <a:buNone/>
            </a:pPr>
            <a:r>
              <a:rPr lang="en-US" sz="3000" b="1" dirty="0"/>
              <a:t>WEBINAR CAPABILITIES</a:t>
            </a:r>
          </a:p>
          <a:p>
            <a:pPr marL="0">
              <a:spcBef>
                <a:spcPts val="0"/>
              </a:spcBef>
              <a:spcAft>
                <a:spcPts val="600"/>
              </a:spcAft>
            </a:pPr>
            <a:r>
              <a:rPr lang="en-US" sz="2500" dirty="0"/>
              <a:t>NIEM MO WebEx</a:t>
            </a:r>
          </a:p>
        </p:txBody>
      </p:sp>
      <p:pic>
        <p:nvPicPr>
          <p:cNvPr id="3" name="Picture 2" descr="A close up of a logo&#10;&#10;Description automatically generated">
            <a:extLst>
              <a:ext uri="{FF2B5EF4-FFF2-40B4-BE49-F238E27FC236}">
                <a16:creationId xmlns:a16="http://schemas.microsoft.com/office/drawing/2014/main" id="{AC417795-6C62-4429-8C39-FAC9FAEB2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763" y="715430"/>
            <a:ext cx="6250769" cy="5266273"/>
          </a:xfrm>
          <a:prstGeom prst="rect">
            <a:avLst/>
          </a:prstGeom>
        </p:spPr>
      </p:pic>
      <p:sp>
        <p:nvSpPr>
          <p:cNvPr id="8" name="Title 1">
            <a:extLst>
              <a:ext uri="{FF2B5EF4-FFF2-40B4-BE49-F238E27FC236}">
                <a16:creationId xmlns:a16="http://schemas.microsoft.com/office/drawing/2014/main" id="{A775A7E4-A792-43C9-8645-256E63D5A6A4}"/>
              </a:ext>
            </a:extLst>
          </p:cNvPr>
          <p:cNvSpPr>
            <a:spLocks noGrp="1"/>
          </p:cNvSpPr>
          <p:nvPr>
            <p:ph type="title"/>
          </p:nvPr>
        </p:nvSpPr>
        <p:spPr>
          <a:xfrm>
            <a:off x="215288" y="519382"/>
            <a:ext cx="4223720" cy="1325563"/>
          </a:xfrm>
        </p:spPr>
        <p:txBody>
          <a:bodyPr/>
          <a:lstStyle/>
          <a:p>
            <a:r>
              <a:rPr lang="en-US" b="1" dirty="0"/>
              <a:t>Technology</a:t>
            </a:r>
          </a:p>
        </p:txBody>
      </p:sp>
    </p:spTree>
    <p:extLst>
      <p:ext uri="{BB962C8B-B14F-4D97-AF65-F5344CB8AC3E}">
        <p14:creationId xmlns:p14="http://schemas.microsoft.com/office/powerpoint/2010/main" val="26078411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D93D-542C-4377-AE89-62DFA2BAE589}"/>
              </a:ext>
            </a:extLst>
          </p:cNvPr>
          <p:cNvSpPr>
            <a:spLocks noGrp="1"/>
          </p:cNvSpPr>
          <p:nvPr>
            <p:ph type="title"/>
          </p:nvPr>
        </p:nvSpPr>
        <p:spPr>
          <a:xfrm>
            <a:off x="430576" y="0"/>
            <a:ext cx="10515600" cy="1325563"/>
          </a:xfrm>
        </p:spPr>
        <p:txBody>
          <a:bodyPr/>
          <a:lstStyle/>
          <a:p>
            <a:r>
              <a:rPr lang="en-US" b="1" dirty="0"/>
              <a:t>90 Day Timeline</a:t>
            </a:r>
          </a:p>
        </p:txBody>
      </p:sp>
      <p:graphicFrame>
        <p:nvGraphicFramePr>
          <p:cNvPr id="4" name="Content Placeholder 3">
            <a:extLst>
              <a:ext uri="{FF2B5EF4-FFF2-40B4-BE49-F238E27FC236}">
                <a16:creationId xmlns:a16="http://schemas.microsoft.com/office/drawing/2014/main" id="{8E1F32D8-FA88-4898-B9E5-D61D7FB00F86}"/>
              </a:ext>
            </a:extLst>
          </p:cNvPr>
          <p:cNvGraphicFramePr>
            <a:graphicFrameLocks noGrp="1"/>
          </p:cNvGraphicFramePr>
          <p:nvPr>
            <p:ph idx="1"/>
            <p:extLst>
              <p:ext uri="{D42A27DB-BD31-4B8C-83A1-F6EECF244321}">
                <p14:modId xmlns:p14="http://schemas.microsoft.com/office/powerpoint/2010/main" val="536852101"/>
              </p:ext>
            </p:extLst>
          </p:nvPr>
        </p:nvGraphicFramePr>
        <p:xfrm>
          <a:off x="187287" y="672029"/>
          <a:ext cx="11777031" cy="5993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35D2AC4C-C57A-4F74-B415-A7FDA2DBE55F}"/>
              </a:ext>
            </a:extLst>
          </p:cNvPr>
          <p:cNvSpPr txBox="1"/>
          <p:nvPr/>
        </p:nvSpPr>
        <p:spPr>
          <a:xfrm rot="16200000">
            <a:off x="3715260" y="3499340"/>
            <a:ext cx="1279709" cy="338554"/>
          </a:xfrm>
          <a:prstGeom prst="rect">
            <a:avLst/>
          </a:prstGeom>
          <a:solidFill>
            <a:srgbClr val="E7E6E6">
              <a:alpha val="50196"/>
            </a:srgbClr>
          </a:solidFill>
        </p:spPr>
        <p:txBody>
          <a:bodyPr wrap="none" rtlCol="0">
            <a:spAutoFit/>
          </a:bodyPr>
          <a:lstStyle/>
          <a:p>
            <a:pPr algn="ctr"/>
            <a:r>
              <a:rPr lang="en-US" sz="1600" b="1" dirty="0"/>
              <a:t>CHECKPOINT</a:t>
            </a:r>
          </a:p>
        </p:txBody>
      </p:sp>
      <p:sp>
        <p:nvSpPr>
          <p:cNvPr id="5" name="TextBox 4">
            <a:extLst>
              <a:ext uri="{FF2B5EF4-FFF2-40B4-BE49-F238E27FC236}">
                <a16:creationId xmlns:a16="http://schemas.microsoft.com/office/drawing/2014/main" id="{76A57B10-08CE-4EB4-A04B-96684A6D15F0}"/>
              </a:ext>
            </a:extLst>
          </p:cNvPr>
          <p:cNvSpPr txBox="1"/>
          <p:nvPr/>
        </p:nvSpPr>
        <p:spPr>
          <a:xfrm rot="16200000">
            <a:off x="6744425" y="3499338"/>
            <a:ext cx="1279709" cy="338554"/>
          </a:xfrm>
          <a:prstGeom prst="rect">
            <a:avLst/>
          </a:prstGeom>
          <a:solidFill>
            <a:srgbClr val="E7E6E6">
              <a:alpha val="50196"/>
            </a:srgbClr>
          </a:solidFill>
        </p:spPr>
        <p:txBody>
          <a:bodyPr wrap="none" rtlCol="0">
            <a:spAutoFit/>
          </a:bodyPr>
          <a:lstStyle/>
          <a:p>
            <a:pPr algn="ctr"/>
            <a:r>
              <a:rPr lang="en-US" sz="1600" b="1" dirty="0"/>
              <a:t>CHECKPOINT</a:t>
            </a:r>
          </a:p>
        </p:txBody>
      </p:sp>
    </p:spTree>
    <p:extLst>
      <p:ext uri="{BB962C8B-B14F-4D97-AF65-F5344CB8AC3E}">
        <p14:creationId xmlns:p14="http://schemas.microsoft.com/office/powerpoint/2010/main" val="171646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65C4391-9551-4954-92AB-0B6F06ECDBC1}"/>
              </a:ext>
            </a:extLst>
          </p:cNvPr>
          <p:cNvSpPr/>
          <p:nvPr/>
        </p:nvSpPr>
        <p:spPr>
          <a:xfrm>
            <a:off x="9221118" y="187836"/>
            <a:ext cx="2851531" cy="2786718"/>
          </a:xfrm>
          <a:prstGeom prst="ellipse">
            <a:avLst/>
          </a:prstGeom>
          <a:solidFill>
            <a:schemeClr val="accent1">
              <a:lumMod val="60000"/>
              <a:lumOff val="4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5" name="Content Placeholder 2">
            <a:extLst>
              <a:ext uri="{FF2B5EF4-FFF2-40B4-BE49-F238E27FC236}">
                <a16:creationId xmlns:a16="http://schemas.microsoft.com/office/drawing/2014/main" id="{D84B8A4E-5E8F-40A0-8483-BA7DFFEDE91B}"/>
              </a:ext>
            </a:extLst>
          </p:cNvPr>
          <p:cNvSpPr>
            <a:spLocks noGrp="1"/>
          </p:cNvSpPr>
          <p:nvPr>
            <p:ph idx="1"/>
          </p:nvPr>
        </p:nvSpPr>
        <p:spPr>
          <a:xfrm>
            <a:off x="339689" y="187836"/>
            <a:ext cx="11299632" cy="5667629"/>
          </a:xfrm>
        </p:spPr>
        <p:txBody>
          <a:bodyPr>
            <a:noAutofit/>
          </a:bodyPr>
          <a:lstStyle/>
          <a:p>
            <a:pPr marL="0" indent="0">
              <a:spcBef>
                <a:spcPts val="0"/>
              </a:spcBef>
              <a:buNone/>
            </a:pPr>
            <a:r>
              <a:rPr lang="en-US" sz="3000" b="1" dirty="0">
                <a:solidFill>
                  <a:schemeClr val="accent1">
                    <a:lumMod val="60000"/>
                    <a:lumOff val="40000"/>
                  </a:schemeClr>
                </a:solidFill>
              </a:rPr>
              <a:t>PROMOTE SLT TT</a:t>
            </a:r>
          </a:p>
          <a:p>
            <a:pPr>
              <a:spcBef>
                <a:spcPts val="0"/>
              </a:spcBef>
              <a:buFontTx/>
              <a:buChar char="-"/>
            </a:pPr>
            <a:r>
              <a:rPr lang="en-US" sz="2500" dirty="0"/>
              <a:t>Leverage NIEM MO Channels</a:t>
            </a:r>
          </a:p>
          <a:p>
            <a:pPr lvl="1">
              <a:spcBef>
                <a:spcPts val="0"/>
              </a:spcBef>
              <a:buFontTx/>
              <a:buChar char="-"/>
            </a:pPr>
            <a:r>
              <a:rPr lang="en-US" sz="2200" dirty="0"/>
              <a:t>Ask for 2+ representatives from each domain</a:t>
            </a:r>
          </a:p>
          <a:p>
            <a:pPr lvl="1">
              <a:spcBef>
                <a:spcPts val="0"/>
              </a:spcBef>
              <a:buFontTx/>
              <a:buChar char="-"/>
            </a:pPr>
            <a:r>
              <a:rPr lang="en-US" sz="2200" dirty="0"/>
              <a:t>Members of NIEM MO</a:t>
            </a:r>
          </a:p>
          <a:p>
            <a:pPr>
              <a:spcBef>
                <a:spcPts val="0"/>
              </a:spcBef>
              <a:buFontTx/>
              <a:buChar char="-"/>
            </a:pPr>
            <a:r>
              <a:rPr lang="en-US" sz="2500" dirty="0"/>
              <a:t>Identify Outside Communications  NIEM- SLT reps </a:t>
            </a:r>
          </a:p>
          <a:p>
            <a:pPr lvl="1">
              <a:spcBef>
                <a:spcPts val="0"/>
              </a:spcBef>
              <a:buFontTx/>
              <a:buChar char="-"/>
            </a:pPr>
            <a:r>
              <a:rPr lang="en-US" sz="2200" dirty="0"/>
              <a:t>Identify in first few SLT TT meetings</a:t>
            </a:r>
          </a:p>
          <a:p>
            <a:pPr>
              <a:spcBef>
                <a:spcPts val="0"/>
              </a:spcBef>
              <a:buFontTx/>
              <a:buChar char="-"/>
            </a:pPr>
            <a:r>
              <a:rPr lang="en-US" sz="2500" dirty="0"/>
              <a:t>Announce in NIC groups, LinkedIn </a:t>
            </a:r>
          </a:p>
          <a:p>
            <a:pPr>
              <a:spcBef>
                <a:spcPts val="0"/>
              </a:spcBef>
              <a:buFontTx/>
              <a:buChar char="-"/>
            </a:pPr>
            <a:endParaRPr lang="en-US" sz="1300" b="1" dirty="0">
              <a:solidFill>
                <a:schemeClr val="accent5">
                  <a:lumMod val="75000"/>
                </a:schemeClr>
              </a:solidFill>
            </a:endParaRPr>
          </a:p>
          <a:p>
            <a:pPr marL="0" indent="0">
              <a:spcBef>
                <a:spcPts val="0"/>
              </a:spcBef>
              <a:buNone/>
            </a:pPr>
            <a:r>
              <a:rPr lang="en-US" sz="3000" b="1" dirty="0">
                <a:solidFill>
                  <a:schemeClr val="accent1">
                    <a:lumMod val="60000"/>
                    <a:lumOff val="40000"/>
                  </a:schemeClr>
                </a:solidFill>
              </a:rPr>
              <a:t>ESTABLISH GITHUB PAGE</a:t>
            </a:r>
          </a:p>
          <a:p>
            <a:pPr>
              <a:spcBef>
                <a:spcPts val="0"/>
              </a:spcBef>
              <a:buFontTx/>
              <a:buChar char="-"/>
            </a:pPr>
            <a:r>
              <a:rPr lang="en-US" sz="2500" dirty="0"/>
              <a:t>Work with NIEM MO to stand up page on GitHub </a:t>
            </a:r>
          </a:p>
          <a:p>
            <a:pPr lvl="1">
              <a:spcBef>
                <a:spcPts val="0"/>
              </a:spcBef>
              <a:buFontTx/>
              <a:buChar char="-"/>
            </a:pPr>
            <a:r>
              <a:rPr lang="en-US" sz="2200" dirty="0"/>
              <a:t>TT deliverables, meeting materials, meeting invites, reference docs</a:t>
            </a:r>
          </a:p>
          <a:p>
            <a:pPr lvl="1">
              <a:spcBef>
                <a:spcPts val="0"/>
              </a:spcBef>
              <a:buFontTx/>
              <a:buChar char="-"/>
            </a:pPr>
            <a:endParaRPr lang="en-US" sz="1300" b="1" dirty="0">
              <a:solidFill>
                <a:schemeClr val="accent5">
                  <a:lumMod val="75000"/>
                </a:schemeClr>
              </a:solidFill>
            </a:endParaRPr>
          </a:p>
          <a:p>
            <a:pPr marL="0" indent="0">
              <a:spcBef>
                <a:spcPts val="0"/>
              </a:spcBef>
              <a:buNone/>
            </a:pPr>
            <a:r>
              <a:rPr lang="en-US" sz="3000" b="1" dirty="0">
                <a:solidFill>
                  <a:schemeClr val="accent1">
                    <a:lumMod val="60000"/>
                    <a:lumOff val="40000"/>
                  </a:schemeClr>
                </a:solidFill>
              </a:rPr>
              <a:t>ESTABLISH MEETING LOGISTICS</a:t>
            </a:r>
          </a:p>
          <a:p>
            <a:pPr>
              <a:spcBef>
                <a:spcPts val="0"/>
              </a:spcBef>
              <a:buFontTx/>
              <a:buChar char="-"/>
            </a:pPr>
            <a:r>
              <a:rPr lang="en-US" sz="2500" dirty="0"/>
              <a:t>Webinar Platform- Zoom</a:t>
            </a:r>
          </a:p>
          <a:p>
            <a:pPr>
              <a:spcBef>
                <a:spcPts val="0"/>
              </a:spcBef>
              <a:buFontTx/>
              <a:buChar char="-"/>
            </a:pPr>
            <a:r>
              <a:rPr lang="en-US" sz="2500" dirty="0"/>
              <a:t>Collaboration Platform- Google Docs</a:t>
            </a:r>
          </a:p>
          <a:p>
            <a:pPr>
              <a:spcBef>
                <a:spcPts val="0"/>
              </a:spcBef>
              <a:buFontTx/>
              <a:buChar char="-"/>
            </a:pPr>
            <a:r>
              <a:rPr lang="en-US" sz="2500" dirty="0"/>
              <a:t>Meet 1x a week, 1 hr.</a:t>
            </a:r>
          </a:p>
          <a:p>
            <a:pPr>
              <a:spcBef>
                <a:spcPts val="0"/>
              </a:spcBef>
              <a:buFontTx/>
              <a:buChar char="-"/>
            </a:pPr>
            <a:endParaRPr lang="en-US" sz="1300" b="1" dirty="0">
              <a:solidFill>
                <a:schemeClr val="accent5">
                  <a:lumMod val="75000"/>
                </a:schemeClr>
              </a:solidFill>
            </a:endParaRPr>
          </a:p>
          <a:p>
            <a:pPr marL="0" indent="0">
              <a:spcBef>
                <a:spcPts val="0"/>
              </a:spcBef>
              <a:buNone/>
            </a:pPr>
            <a:r>
              <a:rPr lang="en-US" sz="3000" b="1" dirty="0">
                <a:solidFill>
                  <a:schemeClr val="accent1">
                    <a:lumMod val="60000"/>
                    <a:lumOff val="40000"/>
                  </a:schemeClr>
                </a:solidFill>
              </a:rPr>
              <a:t>HOST KICKOFF MEETING</a:t>
            </a:r>
          </a:p>
          <a:p>
            <a:pPr>
              <a:spcBef>
                <a:spcPts val="0"/>
              </a:spcBef>
              <a:buFontTx/>
              <a:buChar char="-"/>
            </a:pPr>
            <a:r>
              <a:rPr lang="en-US" sz="2500" dirty="0"/>
              <a:t>Review TT Charter</a:t>
            </a:r>
          </a:p>
          <a:p>
            <a:pPr>
              <a:spcBef>
                <a:spcPts val="0"/>
              </a:spcBef>
              <a:buFontTx/>
              <a:buChar char="-"/>
            </a:pPr>
            <a:r>
              <a:rPr lang="en-US" sz="2500" dirty="0"/>
              <a:t>Review TT Membership and ID additional invitees</a:t>
            </a:r>
          </a:p>
        </p:txBody>
      </p:sp>
      <p:sp>
        <p:nvSpPr>
          <p:cNvPr id="6" name="TextBox 5">
            <a:extLst>
              <a:ext uri="{FF2B5EF4-FFF2-40B4-BE49-F238E27FC236}">
                <a16:creationId xmlns:a16="http://schemas.microsoft.com/office/drawing/2014/main" id="{593644E5-48DE-4FE5-BE3F-351EEB6AE3CB}"/>
              </a:ext>
            </a:extLst>
          </p:cNvPr>
          <p:cNvSpPr txBox="1"/>
          <p:nvPr/>
        </p:nvSpPr>
        <p:spPr>
          <a:xfrm>
            <a:off x="9221118" y="427299"/>
            <a:ext cx="2851531" cy="2123658"/>
          </a:xfrm>
          <a:prstGeom prst="rect">
            <a:avLst/>
          </a:prstGeom>
          <a:noFill/>
        </p:spPr>
        <p:txBody>
          <a:bodyPr wrap="square" rtlCol="0">
            <a:spAutoFit/>
          </a:bodyPr>
          <a:lstStyle/>
          <a:p>
            <a:pPr algn="ctr"/>
            <a:r>
              <a:rPr lang="en-US" sz="6600" b="1" dirty="0">
                <a:solidFill>
                  <a:schemeClr val="bg1"/>
                </a:solidFill>
              </a:rPr>
              <a:t>30 </a:t>
            </a:r>
          </a:p>
          <a:p>
            <a:pPr algn="ctr"/>
            <a:r>
              <a:rPr lang="en-US" sz="6600" b="1" dirty="0">
                <a:solidFill>
                  <a:schemeClr val="bg1"/>
                </a:solidFill>
              </a:rPr>
              <a:t>Days</a:t>
            </a:r>
          </a:p>
        </p:txBody>
      </p:sp>
    </p:spTree>
    <p:extLst>
      <p:ext uri="{BB962C8B-B14F-4D97-AF65-F5344CB8AC3E}">
        <p14:creationId xmlns:p14="http://schemas.microsoft.com/office/powerpoint/2010/main" val="50539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65C4391-9551-4954-92AB-0B6F06ECDBC1}"/>
              </a:ext>
            </a:extLst>
          </p:cNvPr>
          <p:cNvSpPr/>
          <p:nvPr/>
        </p:nvSpPr>
        <p:spPr>
          <a:xfrm>
            <a:off x="9221118" y="187836"/>
            <a:ext cx="2851531" cy="2786718"/>
          </a:xfrm>
          <a:prstGeom prst="ellipse">
            <a:avLst/>
          </a:prstGeom>
          <a:solidFill>
            <a:srgbClr val="00B0F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593644E5-48DE-4FE5-BE3F-351EEB6AE3CB}"/>
              </a:ext>
            </a:extLst>
          </p:cNvPr>
          <p:cNvSpPr txBox="1"/>
          <p:nvPr/>
        </p:nvSpPr>
        <p:spPr>
          <a:xfrm>
            <a:off x="9221118" y="427299"/>
            <a:ext cx="2851531" cy="2123658"/>
          </a:xfrm>
          <a:prstGeom prst="rect">
            <a:avLst/>
          </a:prstGeom>
          <a:noFill/>
        </p:spPr>
        <p:txBody>
          <a:bodyPr wrap="square" rtlCol="0">
            <a:spAutoFit/>
          </a:bodyPr>
          <a:lstStyle/>
          <a:p>
            <a:pPr algn="ctr"/>
            <a:r>
              <a:rPr lang="en-US" sz="6600" b="1" dirty="0">
                <a:solidFill>
                  <a:schemeClr val="bg1"/>
                </a:solidFill>
              </a:rPr>
              <a:t>60 </a:t>
            </a:r>
          </a:p>
          <a:p>
            <a:pPr algn="ctr"/>
            <a:r>
              <a:rPr lang="en-US" sz="6600" b="1" dirty="0">
                <a:solidFill>
                  <a:schemeClr val="bg1"/>
                </a:solidFill>
              </a:rPr>
              <a:t>Days</a:t>
            </a:r>
          </a:p>
        </p:txBody>
      </p:sp>
      <p:sp>
        <p:nvSpPr>
          <p:cNvPr id="7" name="Content Placeholder 2">
            <a:extLst>
              <a:ext uri="{FF2B5EF4-FFF2-40B4-BE49-F238E27FC236}">
                <a16:creationId xmlns:a16="http://schemas.microsoft.com/office/drawing/2014/main" id="{DA6E64C8-E77A-4322-8B9F-6A40A2A4F18C}"/>
              </a:ext>
            </a:extLst>
          </p:cNvPr>
          <p:cNvSpPr>
            <a:spLocks noGrp="1"/>
          </p:cNvSpPr>
          <p:nvPr>
            <p:ph idx="1"/>
          </p:nvPr>
        </p:nvSpPr>
        <p:spPr>
          <a:xfrm>
            <a:off x="262568" y="878990"/>
            <a:ext cx="11666864" cy="5551711"/>
          </a:xfrm>
        </p:spPr>
        <p:txBody>
          <a:bodyPr>
            <a:noAutofit/>
          </a:bodyPr>
          <a:lstStyle/>
          <a:p>
            <a:pPr marL="0" indent="0">
              <a:spcBef>
                <a:spcPts val="0"/>
              </a:spcBef>
              <a:buNone/>
            </a:pPr>
            <a:r>
              <a:rPr lang="en-US" sz="3000" b="1" dirty="0">
                <a:solidFill>
                  <a:srgbClr val="00B0F0"/>
                </a:solidFill>
              </a:rPr>
              <a:t>FINALIZE CHARTER</a:t>
            </a:r>
          </a:p>
          <a:p>
            <a:pPr lvl="1">
              <a:spcBef>
                <a:spcPts val="0"/>
              </a:spcBef>
              <a:buFontTx/>
              <a:buChar char="-"/>
            </a:pPr>
            <a:r>
              <a:rPr lang="en-US" sz="2500" dirty="0"/>
              <a:t>Work through Charter during TT Meetings</a:t>
            </a:r>
          </a:p>
          <a:p>
            <a:pPr lvl="1">
              <a:spcBef>
                <a:spcPts val="0"/>
              </a:spcBef>
              <a:buFontTx/>
              <a:buChar char="-"/>
            </a:pPr>
            <a:r>
              <a:rPr lang="en-US" sz="2500" dirty="0"/>
              <a:t>Post final product on GitHub Page</a:t>
            </a:r>
          </a:p>
          <a:p>
            <a:pPr marL="457200" lvl="1" indent="0">
              <a:spcBef>
                <a:spcPts val="600"/>
              </a:spcBef>
              <a:spcAft>
                <a:spcPts val="600"/>
              </a:spcAft>
              <a:buNone/>
            </a:pPr>
            <a:endParaRPr lang="en-US" sz="500" dirty="0"/>
          </a:p>
          <a:p>
            <a:pPr marL="0" indent="0">
              <a:spcBef>
                <a:spcPts val="0"/>
              </a:spcBef>
              <a:buNone/>
            </a:pPr>
            <a:r>
              <a:rPr lang="en-US" sz="3000" b="1" dirty="0">
                <a:solidFill>
                  <a:srgbClr val="00B0F0"/>
                </a:solidFill>
              </a:rPr>
              <a:t>CATALOGUE EXISTING MARKETING MATERIALS</a:t>
            </a:r>
          </a:p>
          <a:p>
            <a:pPr lvl="1">
              <a:spcBef>
                <a:spcPts val="0"/>
              </a:spcBef>
              <a:buFontTx/>
              <a:buChar char="-"/>
            </a:pPr>
            <a:r>
              <a:rPr lang="en-US" sz="2500" dirty="0"/>
              <a:t>Review marketing materials </a:t>
            </a:r>
          </a:p>
          <a:p>
            <a:pPr lvl="2">
              <a:spcBef>
                <a:spcPts val="0"/>
              </a:spcBef>
              <a:buFontTx/>
              <a:buChar char="-"/>
            </a:pPr>
            <a:r>
              <a:rPr lang="en-US" sz="3200" dirty="0"/>
              <a:t> </a:t>
            </a:r>
            <a:r>
              <a:rPr lang="en-US" sz="2200" dirty="0"/>
              <a:t>“group” into presentation type audience</a:t>
            </a:r>
          </a:p>
          <a:p>
            <a:pPr lvl="1">
              <a:spcBef>
                <a:spcPts val="0"/>
              </a:spcBef>
              <a:buFontTx/>
              <a:buChar char="-"/>
            </a:pPr>
            <a:r>
              <a:rPr lang="en-US" sz="2500" dirty="0"/>
              <a:t>Edit materials to suit TT needs</a:t>
            </a:r>
          </a:p>
          <a:p>
            <a:pPr marL="457200" lvl="1" indent="0">
              <a:spcBef>
                <a:spcPts val="0"/>
              </a:spcBef>
              <a:buNone/>
            </a:pPr>
            <a:endParaRPr lang="en-US" sz="500" dirty="0"/>
          </a:p>
          <a:p>
            <a:pPr marL="457200" lvl="1" indent="0">
              <a:spcBef>
                <a:spcPts val="0"/>
              </a:spcBef>
              <a:buNone/>
            </a:pPr>
            <a:endParaRPr lang="en-US" sz="500" dirty="0"/>
          </a:p>
          <a:p>
            <a:pPr marL="0" indent="0">
              <a:spcBef>
                <a:spcPts val="0"/>
              </a:spcBef>
              <a:buNone/>
            </a:pPr>
            <a:r>
              <a:rPr lang="en-US" sz="3000" b="1" dirty="0">
                <a:solidFill>
                  <a:srgbClr val="00B0F0"/>
                </a:solidFill>
              </a:rPr>
              <a:t>DEVELOP “OUTREACH OPPORTUNITIES” TRACKER</a:t>
            </a:r>
          </a:p>
          <a:p>
            <a:pPr lvl="1">
              <a:buFontTx/>
              <a:buChar char="-"/>
            </a:pPr>
            <a:r>
              <a:rPr lang="en-US" sz="2500" dirty="0"/>
              <a:t>Begin to Identify Outreach Opportunities</a:t>
            </a:r>
          </a:p>
          <a:p>
            <a:pPr lvl="2">
              <a:buFontTx/>
              <a:buChar char="-"/>
            </a:pPr>
            <a:r>
              <a:rPr lang="en-US" sz="2200" dirty="0"/>
              <a:t>Conferences, meetings, etc. </a:t>
            </a:r>
          </a:p>
          <a:p>
            <a:pPr lvl="2">
              <a:buFontTx/>
              <a:buChar char="-"/>
            </a:pPr>
            <a:r>
              <a:rPr lang="en-US" sz="2200" dirty="0"/>
              <a:t>Should TT attend and/or present </a:t>
            </a:r>
          </a:p>
          <a:p>
            <a:pPr lvl="2">
              <a:buFontTx/>
              <a:buChar char="-"/>
            </a:pPr>
            <a:r>
              <a:rPr lang="en-US" sz="2200" dirty="0"/>
              <a:t>If presenting, determine presentation to use</a:t>
            </a:r>
          </a:p>
        </p:txBody>
      </p:sp>
    </p:spTree>
    <p:extLst>
      <p:ext uri="{BB962C8B-B14F-4D97-AF65-F5344CB8AC3E}">
        <p14:creationId xmlns:p14="http://schemas.microsoft.com/office/powerpoint/2010/main" val="2777388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65C4391-9551-4954-92AB-0B6F06ECDBC1}"/>
              </a:ext>
            </a:extLst>
          </p:cNvPr>
          <p:cNvSpPr/>
          <p:nvPr/>
        </p:nvSpPr>
        <p:spPr>
          <a:xfrm>
            <a:off x="9221118" y="187836"/>
            <a:ext cx="2851531" cy="2786718"/>
          </a:xfrm>
          <a:prstGeom prst="ellipse">
            <a:avLst/>
          </a:prstGeom>
          <a:solidFill>
            <a:schemeClr val="accent5">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593644E5-48DE-4FE5-BE3F-351EEB6AE3CB}"/>
              </a:ext>
            </a:extLst>
          </p:cNvPr>
          <p:cNvSpPr txBox="1"/>
          <p:nvPr/>
        </p:nvSpPr>
        <p:spPr>
          <a:xfrm>
            <a:off x="9221118" y="427299"/>
            <a:ext cx="2851531" cy="2123658"/>
          </a:xfrm>
          <a:prstGeom prst="rect">
            <a:avLst/>
          </a:prstGeom>
          <a:noFill/>
        </p:spPr>
        <p:txBody>
          <a:bodyPr wrap="square" rtlCol="0">
            <a:spAutoFit/>
          </a:bodyPr>
          <a:lstStyle/>
          <a:p>
            <a:pPr algn="ctr"/>
            <a:r>
              <a:rPr lang="en-US" sz="6600" b="1" dirty="0">
                <a:solidFill>
                  <a:schemeClr val="bg1"/>
                </a:solidFill>
              </a:rPr>
              <a:t>90 </a:t>
            </a:r>
          </a:p>
          <a:p>
            <a:pPr algn="ctr"/>
            <a:r>
              <a:rPr lang="en-US" sz="6600" b="1" dirty="0">
                <a:solidFill>
                  <a:schemeClr val="bg1"/>
                </a:solidFill>
              </a:rPr>
              <a:t>Days</a:t>
            </a:r>
          </a:p>
        </p:txBody>
      </p:sp>
      <p:sp>
        <p:nvSpPr>
          <p:cNvPr id="10" name="Content Placeholder 2">
            <a:extLst>
              <a:ext uri="{FF2B5EF4-FFF2-40B4-BE49-F238E27FC236}">
                <a16:creationId xmlns:a16="http://schemas.microsoft.com/office/drawing/2014/main" id="{13A7D596-933A-41B9-BB89-7385B9844350}"/>
              </a:ext>
            </a:extLst>
          </p:cNvPr>
          <p:cNvSpPr txBox="1">
            <a:spLocks/>
          </p:cNvSpPr>
          <p:nvPr/>
        </p:nvSpPr>
        <p:spPr>
          <a:xfrm>
            <a:off x="262568" y="1581196"/>
            <a:ext cx="11666864" cy="44745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3000" b="1" dirty="0">
                <a:solidFill>
                  <a:srgbClr val="0070C0"/>
                </a:solidFill>
              </a:rPr>
              <a:t>ATTEND/PRESENT AT OUTREACH OPPORTUNITIES</a:t>
            </a:r>
          </a:p>
          <a:p>
            <a:pPr marL="457200" lvl="1" indent="0">
              <a:spcBef>
                <a:spcPts val="600"/>
              </a:spcBef>
              <a:spcAft>
                <a:spcPts val="600"/>
              </a:spcAft>
              <a:buFont typeface="Arial" panose="020B0604020202020204" pitchFamily="34" charset="0"/>
              <a:buNone/>
            </a:pPr>
            <a:endParaRPr lang="en-US" sz="500" dirty="0"/>
          </a:p>
          <a:p>
            <a:pPr marL="457200" lvl="1" indent="0">
              <a:spcBef>
                <a:spcPts val="600"/>
              </a:spcBef>
              <a:spcAft>
                <a:spcPts val="600"/>
              </a:spcAft>
              <a:buFont typeface="Arial" panose="020B0604020202020204" pitchFamily="34" charset="0"/>
              <a:buNone/>
            </a:pPr>
            <a:endParaRPr lang="en-US" sz="500" dirty="0"/>
          </a:p>
          <a:p>
            <a:pPr marL="0" indent="0">
              <a:spcBef>
                <a:spcPts val="0"/>
              </a:spcBef>
              <a:buFont typeface="Arial" panose="020B0604020202020204" pitchFamily="34" charset="0"/>
              <a:buNone/>
            </a:pPr>
            <a:r>
              <a:rPr lang="en-US" sz="3000" b="1" dirty="0">
                <a:solidFill>
                  <a:srgbClr val="0070C0"/>
                </a:solidFill>
              </a:rPr>
              <a:t>FOLLOW UP FROM OUTREACH OPPORTUNITY</a:t>
            </a:r>
          </a:p>
          <a:p>
            <a:pPr lvl="1">
              <a:spcBef>
                <a:spcPts val="0"/>
              </a:spcBef>
              <a:buFontTx/>
              <a:buChar char="-"/>
            </a:pPr>
            <a:r>
              <a:rPr lang="en-US" sz="2500" dirty="0"/>
              <a:t>Provide out-brief to the TT</a:t>
            </a:r>
          </a:p>
          <a:p>
            <a:pPr lvl="1">
              <a:spcBef>
                <a:spcPts val="0"/>
              </a:spcBef>
              <a:buFontTx/>
              <a:buChar char="-"/>
            </a:pPr>
            <a:r>
              <a:rPr lang="en-US" sz="2500" dirty="0"/>
              <a:t>Follow up with organizations</a:t>
            </a:r>
          </a:p>
          <a:p>
            <a:pPr lvl="1">
              <a:spcBef>
                <a:spcPts val="0"/>
              </a:spcBef>
              <a:buFontTx/>
              <a:buChar char="-"/>
            </a:pPr>
            <a:r>
              <a:rPr lang="en-US" sz="2500" dirty="0"/>
              <a:t>Blog post and/or summary write up for GitHub Page</a:t>
            </a:r>
          </a:p>
          <a:p>
            <a:pPr lvl="1">
              <a:spcBef>
                <a:spcPts val="0"/>
              </a:spcBef>
              <a:buFontTx/>
              <a:buChar char="-"/>
            </a:pPr>
            <a:r>
              <a:rPr lang="en-US" sz="2500" dirty="0"/>
              <a:t>Provide updates at NBAC meetings</a:t>
            </a:r>
          </a:p>
          <a:p>
            <a:pPr marL="457200" lvl="1" indent="0">
              <a:spcBef>
                <a:spcPts val="0"/>
              </a:spcBef>
              <a:buNone/>
            </a:pPr>
            <a:endParaRPr lang="en-US" sz="500" dirty="0"/>
          </a:p>
          <a:p>
            <a:pPr marL="457200" lvl="1" indent="0">
              <a:spcBef>
                <a:spcPts val="0"/>
              </a:spcBef>
              <a:buFont typeface="Arial" panose="020B0604020202020204" pitchFamily="34" charset="0"/>
              <a:buNone/>
            </a:pPr>
            <a:endParaRPr lang="en-US" sz="500" dirty="0"/>
          </a:p>
          <a:p>
            <a:pPr marL="457200" lvl="1" indent="0">
              <a:spcBef>
                <a:spcPts val="0"/>
              </a:spcBef>
              <a:buFont typeface="Arial" panose="020B0604020202020204" pitchFamily="34" charset="0"/>
              <a:buNone/>
            </a:pPr>
            <a:endParaRPr lang="en-US" sz="500" dirty="0"/>
          </a:p>
          <a:p>
            <a:pPr marL="0" indent="0">
              <a:spcBef>
                <a:spcPts val="0"/>
              </a:spcBef>
              <a:buFont typeface="Arial" panose="020B0604020202020204" pitchFamily="34" charset="0"/>
              <a:buNone/>
            </a:pPr>
            <a:r>
              <a:rPr lang="en-US" sz="3000" b="1" dirty="0">
                <a:solidFill>
                  <a:srgbClr val="0070C0"/>
                </a:solidFill>
              </a:rPr>
              <a:t>CONTINUE TO HOST AND GROWING THE TIGER TEAM</a:t>
            </a:r>
          </a:p>
        </p:txBody>
      </p:sp>
    </p:spTree>
    <p:extLst>
      <p:ext uri="{BB962C8B-B14F-4D97-AF65-F5344CB8AC3E}">
        <p14:creationId xmlns:p14="http://schemas.microsoft.com/office/powerpoint/2010/main" val="3188877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966C0-2BF7-4F79-88AA-2392F0EFD593}"/>
              </a:ext>
            </a:extLst>
          </p:cNvPr>
          <p:cNvSpPr>
            <a:spLocks noGrp="1"/>
          </p:cNvSpPr>
          <p:nvPr>
            <p:ph type="title"/>
          </p:nvPr>
        </p:nvSpPr>
        <p:spPr>
          <a:xfrm>
            <a:off x="-1" y="0"/>
            <a:ext cx="10515600" cy="1325563"/>
          </a:xfrm>
        </p:spPr>
        <p:txBody>
          <a:bodyPr/>
          <a:lstStyle/>
          <a:p>
            <a:r>
              <a:rPr lang="en-US" b="1" dirty="0"/>
              <a:t>Outreach Opportunity Register </a:t>
            </a:r>
            <a:r>
              <a:rPr lang="en-US" sz="3200" dirty="0"/>
              <a:t>At-a-Glance</a:t>
            </a:r>
            <a:endParaRPr lang="en-US" dirty="0"/>
          </a:p>
        </p:txBody>
      </p:sp>
      <p:graphicFrame>
        <p:nvGraphicFramePr>
          <p:cNvPr id="4" name="Table 4">
            <a:extLst>
              <a:ext uri="{FF2B5EF4-FFF2-40B4-BE49-F238E27FC236}">
                <a16:creationId xmlns:a16="http://schemas.microsoft.com/office/drawing/2014/main" id="{5DD3BEE1-4182-4B28-BAF0-4E90B1A6B505}"/>
              </a:ext>
            </a:extLst>
          </p:cNvPr>
          <p:cNvGraphicFramePr>
            <a:graphicFrameLocks noGrp="1"/>
          </p:cNvGraphicFramePr>
          <p:nvPr>
            <p:ph idx="1"/>
            <p:extLst>
              <p:ext uri="{D42A27DB-BD31-4B8C-83A1-F6EECF244321}">
                <p14:modId xmlns:p14="http://schemas.microsoft.com/office/powerpoint/2010/main" val="1410333090"/>
              </p:ext>
            </p:extLst>
          </p:nvPr>
        </p:nvGraphicFramePr>
        <p:xfrm>
          <a:off x="0" y="2773680"/>
          <a:ext cx="12192001" cy="4084320"/>
        </p:xfrm>
        <a:graphic>
          <a:graphicData uri="http://schemas.openxmlformats.org/drawingml/2006/table">
            <a:tbl>
              <a:tblPr firstRow="1" bandRow="1">
                <a:tableStyleId>{5C22544A-7EE6-4342-B048-85BDC9FD1C3A}</a:tableStyleId>
              </a:tblPr>
              <a:tblGrid>
                <a:gridCol w="1356170">
                  <a:extLst>
                    <a:ext uri="{9D8B030D-6E8A-4147-A177-3AD203B41FA5}">
                      <a16:colId xmlns:a16="http://schemas.microsoft.com/office/drawing/2014/main" val="2404194330"/>
                    </a:ext>
                  </a:extLst>
                </a:gridCol>
                <a:gridCol w="902986">
                  <a:extLst>
                    <a:ext uri="{9D8B030D-6E8A-4147-A177-3AD203B41FA5}">
                      <a16:colId xmlns:a16="http://schemas.microsoft.com/office/drawing/2014/main" val="1326217769"/>
                    </a:ext>
                  </a:extLst>
                </a:gridCol>
                <a:gridCol w="902986">
                  <a:extLst>
                    <a:ext uri="{9D8B030D-6E8A-4147-A177-3AD203B41FA5}">
                      <a16:colId xmlns:a16="http://schemas.microsoft.com/office/drawing/2014/main" val="4030343737"/>
                    </a:ext>
                  </a:extLst>
                </a:gridCol>
                <a:gridCol w="734562">
                  <a:extLst>
                    <a:ext uri="{9D8B030D-6E8A-4147-A177-3AD203B41FA5}">
                      <a16:colId xmlns:a16="http://schemas.microsoft.com/office/drawing/2014/main" val="2167416367"/>
                    </a:ext>
                  </a:extLst>
                </a:gridCol>
                <a:gridCol w="777684">
                  <a:extLst>
                    <a:ext uri="{9D8B030D-6E8A-4147-A177-3AD203B41FA5}">
                      <a16:colId xmlns:a16="http://schemas.microsoft.com/office/drawing/2014/main" val="1409289317"/>
                    </a:ext>
                  </a:extLst>
                </a:gridCol>
                <a:gridCol w="1196711">
                  <a:extLst>
                    <a:ext uri="{9D8B030D-6E8A-4147-A177-3AD203B41FA5}">
                      <a16:colId xmlns:a16="http://schemas.microsoft.com/office/drawing/2014/main" val="1037593280"/>
                    </a:ext>
                  </a:extLst>
                </a:gridCol>
                <a:gridCol w="752825">
                  <a:extLst>
                    <a:ext uri="{9D8B030D-6E8A-4147-A177-3AD203B41FA5}">
                      <a16:colId xmlns:a16="http://schemas.microsoft.com/office/drawing/2014/main" val="247497121"/>
                    </a:ext>
                  </a:extLst>
                </a:gridCol>
                <a:gridCol w="1053147">
                  <a:extLst>
                    <a:ext uri="{9D8B030D-6E8A-4147-A177-3AD203B41FA5}">
                      <a16:colId xmlns:a16="http://schemas.microsoft.com/office/drawing/2014/main" val="3437093576"/>
                    </a:ext>
                  </a:extLst>
                </a:gridCol>
                <a:gridCol w="821818">
                  <a:extLst>
                    <a:ext uri="{9D8B030D-6E8A-4147-A177-3AD203B41FA5}">
                      <a16:colId xmlns:a16="http://schemas.microsoft.com/office/drawing/2014/main" val="2760940830"/>
                    </a:ext>
                  </a:extLst>
                </a:gridCol>
                <a:gridCol w="852257">
                  <a:extLst>
                    <a:ext uri="{9D8B030D-6E8A-4147-A177-3AD203B41FA5}">
                      <a16:colId xmlns:a16="http://schemas.microsoft.com/office/drawing/2014/main" val="1433987972"/>
                    </a:ext>
                  </a:extLst>
                </a:gridCol>
                <a:gridCol w="1034883">
                  <a:extLst>
                    <a:ext uri="{9D8B030D-6E8A-4147-A177-3AD203B41FA5}">
                      <a16:colId xmlns:a16="http://schemas.microsoft.com/office/drawing/2014/main" val="1257255608"/>
                    </a:ext>
                  </a:extLst>
                </a:gridCol>
                <a:gridCol w="902986">
                  <a:extLst>
                    <a:ext uri="{9D8B030D-6E8A-4147-A177-3AD203B41FA5}">
                      <a16:colId xmlns:a16="http://schemas.microsoft.com/office/drawing/2014/main" val="2251680963"/>
                    </a:ext>
                  </a:extLst>
                </a:gridCol>
                <a:gridCol w="902986">
                  <a:extLst>
                    <a:ext uri="{9D8B030D-6E8A-4147-A177-3AD203B41FA5}">
                      <a16:colId xmlns:a16="http://schemas.microsoft.com/office/drawing/2014/main" val="4028369495"/>
                    </a:ext>
                  </a:extLst>
                </a:gridCol>
              </a:tblGrid>
              <a:tr h="370840">
                <a:tc>
                  <a:txBody>
                    <a:bodyPr/>
                    <a:lstStyle/>
                    <a:p>
                      <a:pPr algn="ctr"/>
                      <a:r>
                        <a:rPr lang="en-US" sz="1100" dirty="0"/>
                        <a:t>Title</a:t>
                      </a:r>
                    </a:p>
                  </a:txBody>
                  <a:tcPr/>
                </a:tc>
                <a:tc>
                  <a:txBody>
                    <a:bodyPr/>
                    <a:lstStyle/>
                    <a:p>
                      <a:pPr algn="ctr"/>
                      <a:r>
                        <a:rPr lang="en-US" sz="1100" dirty="0"/>
                        <a:t>Host Org.</a:t>
                      </a:r>
                    </a:p>
                  </a:txBody>
                  <a:tcPr/>
                </a:tc>
                <a:tc>
                  <a:txBody>
                    <a:bodyPr/>
                    <a:lstStyle/>
                    <a:p>
                      <a:pPr algn="ctr"/>
                      <a:r>
                        <a:rPr lang="en-US" sz="1100" dirty="0"/>
                        <a:t>Date</a:t>
                      </a:r>
                    </a:p>
                  </a:txBody>
                  <a:tcPr/>
                </a:tc>
                <a:tc>
                  <a:txBody>
                    <a:bodyPr/>
                    <a:lstStyle/>
                    <a:p>
                      <a:pPr algn="ctr"/>
                      <a:r>
                        <a:rPr lang="en-US" sz="1100" dirty="0"/>
                        <a:t>Location</a:t>
                      </a:r>
                    </a:p>
                  </a:txBody>
                  <a:tcPr/>
                </a:tc>
                <a:tc>
                  <a:txBody>
                    <a:bodyPr/>
                    <a:lstStyle/>
                    <a:p>
                      <a:pPr algn="ctr"/>
                      <a:r>
                        <a:rPr lang="en-US" sz="1100" dirty="0"/>
                        <a:t>Type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Cost</a:t>
                      </a:r>
                    </a:p>
                    <a:p>
                      <a:pPr algn="ctr"/>
                      <a:endParaRPr lang="en-US" sz="11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Priority</a:t>
                      </a:r>
                    </a:p>
                    <a:p>
                      <a:pPr algn="ctr"/>
                      <a:endParaRPr lang="en-US" sz="1100" dirty="0"/>
                    </a:p>
                  </a:txBody>
                  <a:tcPr/>
                </a:tc>
                <a:tc>
                  <a:txBody>
                    <a:bodyPr/>
                    <a:lstStyle/>
                    <a:p>
                      <a:pPr algn="ctr"/>
                      <a:r>
                        <a:rPr lang="en-US" sz="1100" dirty="0"/>
                        <a:t>Audience</a:t>
                      </a:r>
                    </a:p>
                  </a:txBody>
                  <a:tcPr/>
                </a:tc>
                <a:tc>
                  <a:txBody>
                    <a:bodyPr/>
                    <a:lstStyle/>
                    <a:p>
                      <a:pPr algn="ctr"/>
                      <a:r>
                        <a:rPr lang="en-US" sz="1100" dirty="0"/>
                        <a:t>TT Capacity</a:t>
                      </a:r>
                    </a:p>
                  </a:txBody>
                  <a:tcPr>
                    <a:lnR w="57150" cap="flat" cmpd="sng" algn="ctr">
                      <a:solidFill>
                        <a:schemeClr val="bg1"/>
                      </a:solidFill>
                      <a:prstDash val="solid"/>
                      <a:round/>
                      <a:headEnd type="none" w="med" len="med"/>
                      <a:tailEnd type="none" w="med" len="med"/>
                    </a:lnR>
                  </a:tcPr>
                </a:tc>
                <a:tc>
                  <a:txBody>
                    <a:bodyPr/>
                    <a:lstStyle/>
                    <a:p>
                      <a:pPr algn="ctr"/>
                      <a:r>
                        <a:rPr lang="en-US" sz="1100" dirty="0"/>
                        <a:t>Presenter</a:t>
                      </a:r>
                    </a:p>
                  </a:txBody>
                  <a:tcPr>
                    <a:lnL w="57150" cap="flat" cmpd="sng" algn="ctr">
                      <a:solidFill>
                        <a:schemeClr val="bg1"/>
                      </a:solidFill>
                      <a:prstDash val="solid"/>
                      <a:round/>
                      <a:headEnd type="none" w="med" len="med"/>
                      <a:tailEnd type="none" w="med" len="med"/>
                    </a:lnL>
                  </a:tcPr>
                </a:tc>
                <a:tc>
                  <a:txBody>
                    <a:bodyPr/>
                    <a:lstStyle/>
                    <a:p>
                      <a:pPr algn="ctr"/>
                      <a:r>
                        <a:rPr lang="en-US" sz="1100" dirty="0"/>
                        <a:t>Presentation</a:t>
                      </a:r>
                    </a:p>
                  </a:txBody>
                  <a:tcPr/>
                </a:tc>
                <a:tc>
                  <a:txBody>
                    <a:bodyPr/>
                    <a:lstStyle/>
                    <a:p>
                      <a:pPr algn="ctr"/>
                      <a:r>
                        <a:rPr lang="en-US" sz="1100" dirty="0"/>
                        <a:t>Contact Person</a:t>
                      </a:r>
                    </a:p>
                  </a:txBody>
                  <a:tcPr>
                    <a:lnR w="57150" cap="flat" cmpd="sng" algn="ctr">
                      <a:solidFill>
                        <a:schemeClr val="bg1"/>
                      </a:solidFill>
                      <a:prstDash val="solid"/>
                      <a:round/>
                      <a:headEnd type="none" w="med" len="med"/>
                      <a:tailEnd type="none" w="med" len="med"/>
                    </a:lnR>
                  </a:tcPr>
                </a:tc>
                <a:tc>
                  <a:txBody>
                    <a:bodyPr/>
                    <a:lstStyle/>
                    <a:p>
                      <a:pPr algn="ctr"/>
                      <a:r>
                        <a:rPr lang="en-US" sz="1100" dirty="0"/>
                        <a:t>Approval Status</a:t>
                      </a:r>
                    </a:p>
                  </a:txBody>
                  <a:tcPr>
                    <a:lnL w="571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5449286"/>
                  </a:ext>
                </a:extLst>
              </a:tr>
              <a:tr h="370840">
                <a:tc>
                  <a:txBody>
                    <a:bodyPr/>
                    <a:lstStyle/>
                    <a:p>
                      <a:r>
                        <a:rPr lang="en-US" sz="1200" dirty="0"/>
                        <a:t>Go with the Data Flow</a:t>
                      </a:r>
                    </a:p>
                  </a:txBody>
                  <a:tcPr/>
                </a:tc>
                <a:tc>
                  <a:txBody>
                    <a:bodyPr/>
                    <a:lstStyle/>
                    <a:p>
                      <a:r>
                        <a:rPr lang="en-US" sz="1200" dirty="0"/>
                        <a:t>IRIS Health Solutions</a:t>
                      </a:r>
                    </a:p>
                  </a:txBody>
                  <a:tcPr/>
                </a:tc>
                <a:tc>
                  <a:txBody>
                    <a:bodyPr/>
                    <a:lstStyle/>
                    <a:p>
                      <a:r>
                        <a:rPr lang="en-US" sz="1200" dirty="0"/>
                        <a:t>2020-10-18</a:t>
                      </a:r>
                    </a:p>
                  </a:txBody>
                  <a:tcPr/>
                </a:tc>
                <a:tc>
                  <a:txBody>
                    <a:bodyPr/>
                    <a:lstStyle/>
                    <a:p>
                      <a:r>
                        <a:rPr lang="en-US" sz="1200" dirty="0"/>
                        <a:t>IRIS Health Solutions</a:t>
                      </a:r>
                    </a:p>
                  </a:txBody>
                  <a:tcPr/>
                </a:tc>
                <a:tc>
                  <a:txBody>
                    <a:bodyPr/>
                    <a:lstStyle/>
                    <a:p>
                      <a:r>
                        <a:rPr lang="en-US" sz="1200" dirty="0" err="1"/>
                        <a:t>InPersn</a:t>
                      </a:r>
                      <a:r>
                        <a:rPr lang="en-US" sz="1200" dirty="0"/>
                        <a:t>/Virtual</a:t>
                      </a:r>
                    </a:p>
                  </a:txBody>
                  <a:tcPr/>
                </a:tc>
                <a:tc>
                  <a:txBody>
                    <a:bodyPr/>
                    <a:lstStyle/>
                    <a:p>
                      <a:r>
                        <a:rPr lang="en-US" sz="1200" dirty="0"/>
                        <a:t>$50 in person;</a:t>
                      </a:r>
                    </a:p>
                    <a:p>
                      <a:r>
                        <a:rPr lang="en-US" sz="1200" dirty="0"/>
                        <a:t>FREE Virtual</a:t>
                      </a:r>
                    </a:p>
                    <a:p>
                      <a:r>
                        <a:rPr lang="en-US" sz="1200" dirty="0"/>
                        <a:t>FREE Present</a:t>
                      </a:r>
                    </a:p>
                  </a:txBody>
                  <a:tcPr/>
                </a:tc>
                <a:tc>
                  <a:txBody>
                    <a:bodyPr/>
                    <a:lstStyle/>
                    <a:p>
                      <a:r>
                        <a:rPr lang="en-US" sz="1200" dirty="0"/>
                        <a:t>HIGH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Fed/</a:t>
                      </a:r>
                      <a:r>
                        <a:rPr lang="en-US" sz="1200" dirty="0" err="1"/>
                        <a:t>Prvt</a:t>
                      </a:r>
                      <a:r>
                        <a:rPr lang="en-US" sz="1200" dirty="0"/>
                        <a:t> Sector, SLT, Various Domains</a:t>
                      </a:r>
                    </a:p>
                    <a:p>
                      <a:endParaRPr lang="en-US" sz="1200" dirty="0"/>
                    </a:p>
                  </a:txBody>
                  <a:tcPr/>
                </a:tc>
                <a:tc>
                  <a:txBody>
                    <a:bodyPr/>
                    <a:lstStyle/>
                    <a:p>
                      <a:r>
                        <a:rPr lang="en-US" sz="1200" dirty="0"/>
                        <a:t>Present</a:t>
                      </a:r>
                    </a:p>
                  </a:txBody>
                  <a:tcPr>
                    <a:lnR w="57150" cap="flat" cmpd="sng" algn="ctr">
                      <a:solidFill>
                        <a:schemeClr val="bg1"/>
                      </a:solidFill>
                      <a:prstDash val="solid"/>
                      <a:round/>
                      <a:headEnd type="none" w="med" len="med"/>
                      <a:tailEnd type="none" w="med" len="med"/>
                    </a:lnR>
                  </a:tcPr>
                </a:tc>
                <a:tc>
                  <a:txBody>
                    <a:bodyPr/>
                    <a:lstStyle/>
                    <a:p>
                      <a:r>
                        <a:rPr lang="en-US" sz="1200" dirty="0"/>
                        <a:t>Cait Ryan</a:t>
                      </a:r>
                    </a:p>
                  </a:txBody>
                  <a:tcPr>
                    <a:lnL w="57150" cap="flat" cmpd="sng" algn="ctr">
                      <a:solidFill>
                        <a:schemeClr val="bg1"/>
                      </a:solidFill>
                      <a:prstDash val="solid"/>
                      <a:round/>
                      <a:headEnd type="none" w="med" len="med"/>
                      <a:tailEnd type="none" w="med" len="med"/>
                    </a:lnL>
                  </a:tcPr>
                </a:tc>
                <a:tc>
                  <a:txBody>
                    <a:bodyPr/>
                    <a:lstStyle/>
                    <a:p>
                      <a:r>
                        <a:rPr lang="en-US" sz="1200" dirty="0"/>
                        <a:t>Potential of Healthcare with NIEM</a:t>
                      </a:r>
                    </a:p>
                  </a:txBody>
                  <a:tcPr/>
                </a:tc>
                <a:tc>
                  <a:txBody>
                    <a:bodyPr/>
                    <a:lstStyle/>
                    <a:p>
                      <a:r>
                        <a:rPr lang="en-US" sz="1200" dirty="0"/>
                        <a:t>Cait Ryan</a:t>
                      </a:r>
                    </a:p>
                  </a:txBody>
                  <a:tcPr>
                    <a:lnR w="57150" cap="flat" cmpd="sng" algn="ctr">
                      <a:solidFill>
                        <a:schemeClr val="bg1"/>
                      </a:solidFill>
                      <a:prstDash val="solid"/>
                      <a:round/>
                      <a:headEnd type="none" w="med" len="med"/>
                      <a:tailEnd type="none" w="med" len="med"/>
                    </a:lnR>
                  </a:tcPr>
                </a:tc>
                <a:tc>
                  <a:txBody>
                    <a:bodyPr/>
                    <a:lstStyle/>
                    <a:p>
                      <a:r>
                        <a:rPr lang="en-US" sz="1200" dirty="0"/>
                        <a:t>Pending</a:t>
                      </a:r>
                    </a:p>
                  </a:txBody>
                  <a:tcPr>
                    <a:lnL w="571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763849467"/>
                  </a:ext>
                </a:extLst>
              </a:tr>
              <a:tr h="370840">
                <a:tc>
                  <a:txBody>
                    <a:bodyPr/>
                    <a:lstStyle/>
                    <a:p>
                      <a:r>
                        <a:rPr lang="en-US" sz="1200" dirty="0"/>
                        <a:t>Let’s Get Technical</a:t>
                      </a:r>
                    </a:p>
                  </a:txBody>
                  <a:tcPr/>
                </a:tc>
                <a:tc>
                  <a:txBody>
                    <a:bodyPr/>
                    <a:lstStyle/>
                    <a:p>
                      <a:r>
                        <a:rPr lang="en-US" sz="1200" dirty="0"/>
                        <a:t>Nat’l Interop Collaborative</a:t>
                      </a:r>
                    </a:p>
                  </a:txBody>
                  <a:tcPr/>
                </a:tc>
                <a:tc>
                  <a:txBody>
                    <a:bodyPr/>
                    <a:lstStyle/>
                    <a:p>
                      <a:r>
                        <a:rPr lang="en-US" sz="1200" dirty="0"/>
                        <a:t>Weekly, Fridays</a:t>
                      </a:r>
                    </a:p>
                  </a:txBody>
                  <a:tcPr/>
                </a:tc>
                <a:tc>
                  <a:txBody>
                    <a:bodyPr/>
                    <a:lstStyle/>
                    <a:p>
                      <a:r>
                        <a:rPr lang="en-US" sz="1200" dirty="0"/>
                        <a:t>Virtual</a:t>
                      </a:r>
                    </a:p>
                  </a:txBody>
                  <a:tcPr/>
                </a:tc>
                <a:tc>
                  <a:txBody>
                    <a:bodyPr/>
                    <a:lstStyle/>
                    <a:p>
                      <a:r>
                        <a:rPr lang="en-US" sz="1200" dirty="0"/>
                        <a:t>Virtual</a:t>
                      </a:r>
                    </a:p>
                  </a:txBody>
                  <a:tcPr/>
                </a:tc>
                <a:tc>
                  <a:txBody>
                    <a:bodyPr/>
                    <a:lstStyle/>
                    <a:p>
                      <a:r>
                        <a:rPr lang="en-US" sz="1200" dirty="0"/>
                        <a:t>FREE</a:t>
                      </a:r>
                    </a:p>
                  </a:txBody>
                  <a:tcPr/>
                </a:tc>
                <a:tc>
                  <a:txBody>
                    <a:bodyPr/>
                    <a:lstStyle/>
                    <a:p>
                      <a:r>
                        <a:rPr lang="en-US" sz="1200" dirty="0"/>
                        <a:t>HIGH</a:t>
                      </a:r>
                    </a:p>
                  </a:txBody>
                  <a:tcPr/>
                </a:tc>
                <a:tc>
                  <a:txBody>
                    <a:bodyPr/>
                    <a:lstStyle/>
                    <a:p>
                      <a:r>
                        <a:rPr lang="en-US" sz="1200" dirty="0"/>
                        <a:t>Fed/</a:t>
                      </a:r>
                      <a:r>
                        <a:rPr lang="en-US" sz="1200" dirty="0" err="1"/>
                        <a:t>Prvt</a:t>
                      </a:r>
                      <a:r>
                        <a:rPr lang="en-US" sz="1200" dirty="0"/>
                        <a:t> Sector, SLT, Various Domains</a:t>
                      </a:r>
                    </a:p>
                  </a:txBody>
                  <a:tcPr/>
                </a:tc>
                <a:tc>
                  <a:txBody>
                    <a:bodyPr/>
                    <a:lstStyle/>
                    <a:p>
                      <a:r>
                        <a:rPr lang="en-US" sz="1200" dirty="0"/>
                        <a:t>Present</a:t>
                      </a:r>
                    </a:p>
                  </a:txBody>
                  <a:tcPr>
                    <a:lnR w="57150" cap="flat" cmpd="sng" algn="ctr">
                      <a:solidFill>
                        <a:schemeClr val="bg1"/>
                      </a:solidFill>
                      <a:prstDash val="solid"/>
                      <a:round/>
                      <a:headEnd type="none" w="med" len="med"/>
                      <a:tailEnd type="none" w="med" len="med"/>
                    </a:lnR>
                  </a:tcPr>
                </a:tc>
                <a:tc>
                  <a:txBody>
                    <a:bodyPr/>
                    <a:lstStyle/>
                    <a:p>
                      <a:r>
                        <a:rPr lang="en-US" sz="1200" dirty="0"/>
                        <a:t>Tom Carlson</a:t>
                      </a:r>
                    </a:p>
                  </a:txBody>
                  <a:tcPr>
                    <a:lnL w="57150" cap="flat" cmpd="sng" algn="ctr">
                      <a:solidFill>
                        <a:schemeClr val="bg1"/>
                      </a:solidFill>
                      <a:prstDash val="solid"/>
                      <a:round/>
                      <a:headEnd type="none" w="med" len="med"/>
                      <a:tailEnd type="none" w="med" len="med"/>
                    </a:lnL>
                  </a:tcPr>
                </a:tc>
                <a:tc>
                  <a:txBody>
                    <a:bodyPr/>
                    <a:lstStyle/>
                    <a:p>
                      <a:r>
                        <a:rPr lang="en-US" sz="1200" dirty="0"/>
                        <a:t>NIEM’s Impact on Cross State Interoperability</a:t>
                      </a:r>
                    </a:p>
                  </a:txBody>
                  <a:tcPr/>
                </a:tc>
                <a:tc>
                  <a:txBody>
                    <a:bodyPr/>
                    <a:lstStyle/>
                    <a:p>
                      <a:r>
                        <a:rPr lang="en-US" sz="1200" dirty="0"/>
                        <a:t>Paul </a:t>
                      </a:r>
                      <a:r>
                        <a:rPr lang="en-US" sz="1200" dirty="0" err="1"/>
                        <a:t>Wormelli</a:t>
                      </a:r>
                      <a:endParaRPr lang="en-US" sz="1200" dirty="0"/>
                    </a:p>
                  </a:txBody>
                  <a:tcPr>
                    <a:lnR w="57150" cap="flat" cmpd="sng" algn="ctr">
                      <a:solidFill>
                        <a:schemeClr val="bg1"/>
                      </a:solidFill>
                      <a:prstDash val="solid"/>
                      <a:round/>
                      <a:headEnd type="none" w="med" len="med"/>
                      <a:tailEnd type="none" w="med" len="med"/>
                    </a:lnR>
                  </a:tcPr>
                </a:tc>
                <a:tc>
                  <a:txBody>
                    <a:bodyPr/>
                    <a:lstStyle/>
                    <a:p>
                      <a:r>
                        <a:rPr lang="en-US" sz="1200" dirty="0"/>
                        <a:t>APPROVED</a:t>
                      </a:r>
                    </a:p>
                    <a:p>
                      <a:r>
                        <a:rPr lang="en-US" sz="1200" dirty="0"/>
                        <a:t>R. Oconnell</a:t>
                      </a:r>
                    </a:p>
                    <a:p>
                      <a:r>
                        <a:rPr lang="en-US" sz="1200" dirty="0"/>
                        <a:t>2020-03-24</a:t>
                      </a:r>
                    </a:p>
                  </a:txBody>
                  <a:tcPr>
                    <a:lnL w="571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731339226"/>
                  </a:ext>
                </a:extLst>
              </a:tr>
              <a:tr h="370840">
                <a:tc>
                  <a:txBody>
                    <a:bodyPr/>
                    <a:lstStyle/>
                    <a:p>
                      <a:r>
                        <a:rPr lang="en-US" sz="1200" dirty="0"/>
                        <a:t>Secure My Data Conference</a:t>
                      </a:r>
                    </a:p>
                  </a:txBody>
                  <a:tcPr/>
                </a:tc>
                <a:tc>
                  <a:txBody>
                    <a:bodyPr/>
                    <a:lstStyle/>
                    <a:p>
                      <a:r>
                        <a:rPr lang="en-US" sz="1200" dirty="0"/>
                        <a:t>NIST</a:t>
                      </a:r>
                    </a:p>
                  </a:txBody>
                  <a:tcPr/>
                </a:tc>
                <a:tc>
                  <a:txBody>
                    <a:bodyPr/>
                    <a:lstStyle/>
                    <a:p>
                      <a:r>
                        <a:rPr lang="en-US" sz="1200" dirty="0"/>
                        <a:t>2020-08-13</a:t>
                      </a:r>
                    </a:p>
                  </a:txBody>
                  <a:tcPr/>
                </a:tc>
                <a:tc>
                  <a:txBody>
                    <a:bodyPr/>
                    <a:lstStyle/>
                    <a:p>
                      <a:r>
                        <a:rPr lang="en-US" sz="1200" dirty="0"/>
                        <a:t>NIST HQ</a:t>
                      </a:r>
                    </a:p>
                    <a:p>
                      <a:r>
                        <a:rPr lang="en-US" sz="1200" dirty="0"/>
                        <a:t>Gaithersburg, MD</a:t>
                      </a:r>
                    </a:p>
                  </a:txBody>
                  <a:tcPr/>
                </a:tc>
                <a:tc>
                  <a:txBody>
                    <a:bodyPr/>
                    <a:lstStyle/>
                    <a:p>
                      <a:r>
                        <a:rPr lang="en-US" sz="1200" dirty="0"/>
                        <a:t>BOTH</a:t>
                      </a:r>
                    </a:p>
                  </a:txBody>
                  <a:tcPr/>
                </a:tc>
                <a:tc>
                  <a:txBody>
                    <a:bodyPr/>
                    <a:lstStyle/>
                    <a:p>
                      <a:r>
                        <a:rPr lang="en-US" sz="1200" dirty="0"/>
                        <a:t>FREE</a:t>
                      </a:r>
                    </a:p>
                  </a:txBody>
                  <a:tcPr/>
                </a:tc>
                <a:tc>
                  <a:txBody>
                    <a:bodyPr/>
                    <a:lstStyle/>
                    <a:p>
                      <a:r>
                        <a:rPr lang="en-US" sz="1200" dirty="0"/>
                        <a:t>HIGH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Fed/</a:t>
                      </a:r>
                      <a:r>
                        <a:rPr lang="en-US" sz="1200" dirty="0" err="1"/>
                        <a:t>Prvt</a:t>
                      </a:r>
                      <a:r>
                        <a:rPr lang="en-US" sz="1200" dirty="0"/>
                        <a:t> Sector, SLT, Various Domains</a:t>
                      </a:r>
                    </a:p>
                  </a:txBody>
                  <a:tcPr/>
                </a:tc>
                <a:tc>
                  <a:txBody>
                    <a:bodyPr/>
                    <a:lstStyle/>
                    <a:p>
                      <a:r>
                        <a:rPr lang="en-US" sz="1200" dirty="0"/>
                        <a:t>Attend</a:t>
                      </a:r>
                    </a:p>
                  </a:txBody>
                  <a:tcPr>
                    <a:lnR w="57150" cap="flat" cmpd="sng" algn="ctr">
                      <a:solidFill>
                        <a:schemeClr val="bg1"/>
                      </a:solidFill>
                      <a:prstDash val="solid"/>
                      <a:round/>
                      <a:headEnd type="none" w="med" len="med"/>
                      <a:tailEnd type="none" w="med" len="med"/>
                    </a:lnR>
                  </a:tcPr>
                </a:tc>
                <a:tc>
                  <a:txBody>
                    <a:bodyPr/>
                    <a:lstStyle/>
                    <a:p>
                      <a:endParaRPr lang="en-US" sz="1200" dirty="0"/>
                    </a:p>
                  </a:txBody>
                  <a:tcPr>
                    <a:lnL w="57150" cap="flat" cmpd="sng" algn="ctr">
                      <a:solidFill>
                        <a:schemeClr val="bg1"/>
                      </a:solidFill>
                      <a:prstDash val="solid"/>
                      <a:round/>
                      <a:headEnd type="none" w="med" len="med"/>
                      <a:tailEnd type="none" w="med" len="med"/>
                    </a:lnL>
                  </a:tcPr>
                </a:tc>
                <a:tc>
                  <a:txBody>
                    <a:bodyPr/>
                    <a:lstStyle/>
                    <a:p>
                      <a:endParaRPr lang="en-US" sz="1200" dirty="0"/>
                    </a:p>
                  </a:txBody>
                  <a:tcPr/>
                </a:tc>
                <a:tc>
                  <a:txBody>
                    <a:bodyPr/>
                    <a:lstStyle/>
                    <a:p>
                      <a:endParaRPr lang="en-US" sz="1200" dirty="0"/>
                    </a:p>
                  </a:txBody>
                  <a:tcPr>
                    <a:lnR w="57150" cap="flat" cmpd="sng" algn="ctr">
                      <a:solidFill>
                        <a:schemeClr val="bg1"/>
                      </a:solidFill>
                      <a:prstDash val="solid"/>
                      <a:round/>
                      <a:headEnd type="none" w="med" len="med"/>
                      <a:tailEnd type="none" w="med" len="med"/>
                    </a:lnR>
                  </a:tcPr>
                </a:tc>
                <a:tc>
                  <a:txBody>
                    <a:bodyPr/>
                    <a:lstStyle/>
                    <a:p>
                      <a:r>
                        <a:rPr lang="en-US" sz="1200" dirty="0"/>
                        <a:t>APPROVED</a:t>
                      </a:r>
                    </a:p>
                    <a:p>
                      <a:r>
                        <a:rPr lang="en-US" sz="1200" dirty="0"/>
                        <a:t>R. Oconnell</a:t>
                      </a:r>
                    </a:p>
                    <a:p>
                      <a:r>
                        <a:rPr lang="en-US" sz="1200" dirty="0"/>
                        <a:t>2020-03-24</a:t>
                      </a:r>
                    </a:p>
                  </a:txBody>
                  <a:tcPr>
                    <a:lnL w="571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411005402"/>
                  </a:ext>
                </a:extLst>
              </a:tr>
              <a:tr h="370840">
                <a:tc>
                  <a:txBody>
                    <a:bodyPr/>
                    <a:lstStyle/>
                    <a:p>
                      <a:r>
                        <a:rPr lang="en-US" sz="1200" dirty="0">
                          <a:solidFill>
                            <a:schemeClr val="bg2">
                              <a:lumMod val="75000"/>
                            </a:schemeClr>
                          </a:solidFill>
                        </a:rPr>
                        <a:t>My State is Better than Yours</a:t>
                      </a:r>
                    </a:p>
                  </a:txBody>
                  <a:tcPr>
                    <a:solidFill>
                      <a:schemeClr val="bg2"/>
                    </a:solidFill>
                  </a:tcPr>
                </a:tc>
                <a:tc>
                  <a:txBody>
                    <a:bodyPr/>
                    <a:lstStyle/>
                    <a:p>
                      <a:r>
                        <a:rPr lang="en-US" sz="1200" dirty="0">
                          <a:solidFill>
                            <a:schemeClr val="bg2">
                              <a:lumMod val="75000"/>
                            </a:schemeClr>
                          </a:solidFill>
                        </a:rPr>
                        <a:t>NY Dept. of Health</a:t>
                      </a:r>
                    </a:p>
                  </a:txBody>
                  <a:tcPr>
                    <a:solidFill>
                      <a:schemeClr val="bg2"/>
                    </a:solidFill>
                  </a:tcPr>
                </a:tc>
                <a:tc>
                  <a:txBody>
                    <a:bodyPr/>
                    <a:lstStyle/>
                    <a:p>
                      <a:r>
                        <a:rPr lang="en-US" sz="1200" dirty="0">
                          <a:solidFill>
                            <a:schemeClr val="bg2">
                              <a:lumMod val="75000"/>
                            </a:schemeClr>
                          </a:solidFill>
                        </a:rPr>
                        <a:t>2020-10-23</a:t>
                      </a:r>
                    </a:p>
                  </a:txBody>
                  <a:tcPr>
                    <a:solidFill>
                      <a:schemeClr val="bg2"/>
                    </a:solidFill>
                  </a:tcPr>
                </a:tc>
                <a:tc>
                  <a:txBody>
                    <a:bodyPr/>
                    <a:lstStyle/>
                    <a:p>
                      <a:r>
                        <a:rPr lang="en-US" sz="1200" dirty="0">
                          <a:solidFill>
                            <a:schemeClr val="bg2">
                              <a:lumMod val="75000"/>
                            </a:schemeClr>
                          </a:solidFill>
                        </a:rPr>
                        <a:t>NYC, Rockefeller Conf. Hall</a:t>
                      </a:r>
                    </a:p>
                  </a:txBody>
                  <a:tcPr>
                    <a:solidFill>
                      <a:schemeClr val="bg2"/>
                    </a:solidFill>
                  </a:tcPr>
                </a:tc>
                <a:tc>
                  <a:txBody>
                    <a:bodyPr/>
                    <a:lstStyle/>
                    <a:p>
                      <a:r>
                        <a:rPr lang="en-US" sz="1200" dirty="0">
                          <a:solidFill>
                            <a:schemeClr val="bg2">
                              <a:lumMod val="75000"/>
                            </a:schemeClr>
                          </a:solidFill>
                        </a:rPr>
                        <a:t>Both</a:t>
                      </a:r>
                    </a:p>
                  </a:txBody>
                  <a:tcPr>
                    <a:solidFill>
                      <a:schemeClr val="bg2"/>
                    </a:solidFill>
                  </a:tcPr>
                </a:tc>
                <a:tc>
                  <a:txBody>
                    <a:bodyPr/>
                    <a:lstStyle/>
                    <a:p>
                      <a:r>
                        <a:rPr lang="en-US" sz="1200" dirty="0">
                          <a:solidFill>
                            <a:schemeClr val="bg2">
                              <a:lumMod val="75000"/>
                            </a:schemeClr>
                          </a:solidFill>
                        </a:rPr>
                        <a:t>$250 in person;</a:t>
                      </a:r>
                    </a:p>
                    <a:p>
                      <a:r>
                        <a:rPr lang="en-US" sz="1200" dirty="0">
                          <a:solidFill>
                            <a:schemeClr val="bg2">
                              <a:lumMod val="75000"/>
                            </a:schemeClr>
                          </a:solidFill>
                        </a:rPr>
                        <a:t>$100 Virtual</a:t>
                      </a:r>
                    </a:p>
                  </a:txBody>
                  <a:tcPr>
                    <a:solidFill>
                      <a:schemeClr val="bg2"/>
                    </a:solidFill>
                  </a:tcPr>
                </a:tc>
                <a:tc>
                  <a:txBody>
                    <a:bodyPr/>
                    <a:lstStyle/>
                    <a:p>
                      <a:r>
                        <a:rPr lang="en-US" sz="1200" dirty="0">
                          <a:solidFill>
                            <a:schemeClr val="bg2">
                              <a:lumMod val="75000"/>
                            </a:schemeClr>
                          </a:solidFill>
                        </a:rPr>
                        <a:t>HIGH</a:t>
                      </a:r>
                    </a:p>
                  </a:txBody>
                  <a:tcPr>
                    <a:solidFill>
                      <a:schemeClr val="bg2"/>
                    </a:solidFill>
                  </a:tcPr>
                </a:tc>
                <a:tc>
                  <a:txBody>
                    <a:bodyPr/>
                    <a:lstStyle/>
                    <a:p>
                      <a:r>
                        <a:rPr lang="en-US" sz="1200" dirty="0">
                          <a:solidFill>
                            <a:schemeClr val="bg2">
                              <a:lumMod val="75000"/>
                            </a:schemeClr>
                          </a:solidFill>
                        </a:rPr>
                        <a:t>State Dept of Health, Local Dept of Health</a:t>
                      </a:r>
                    </a:p>
                  </a:txBody>
                  <a:tcPr>
                    <a:solidFill>
                      <a:schemeClr val="bg2"/>
                    </a:solidFill>
                  </a:tcPr>
                </a:tc>
                <a:tc>
                  <a:txBody>
                    <a:bodyPr/>
                    <a:lstStyle/>
                    <a:p>
                      <a:r>
                        <a:rPr lang="en-US" sz="1200" dirty="0">
                          <a:solidFill>
                            <a:schemeClr val="bg2">
                              <a:lumMod val="75000"/>
                            </a:schemeClr>
                          </a:solidFill>
                        </a:rPr>
                        <a:t>Present</a:t>
                      </a:r>
                    </a:p>
                  </a:txBody>
                  <a:tcPr>
                    <a:lnR w="57150" cap="flat" cmpd="sng" algn="ctr">
                      <a:solidFill>
                        <a:schemeClr val="bg1"/>
                      </a:solidFill>
                      <a:prstDash val="solid"/>
                      <a:round/>
                      <a:headEnd type="none" w="med" len="med"/>
                      <a:tailEnd type="none" w="med" len="med"/>
                    </a:lnR>
                    <a:solidFill>
                      <a:schemeClr val="bg2"/>
                    </a:solidFill>
                  </a:tcPr>
                </a:tc>
                <a:tc>
                  <a:txBody>
                    <a:bodyPr/>
                    <a:lstStyle/>
                    <a:p>
                      <a:r>
                        <a:rPr lang="en-US" sz="1200" dirty="0">
                          <a:solidFill>
                            <a:schemeClr val="bg2">
                              <a:lumMod val="75000"/>
                            </a:schemeClr>
                          </a:solidFill>
                        </a:rPr>
                        <a:t>Cait Ryan</a:t>
                      </a:r>
                    </a:p>
                  </a:txBody>
                  <a:tcPr>
                    <a:lnL w="57150" cap="flat" cmpd="sng" algn="ctr">
                      <a:solidFill>
                        <a:schemeClr val="bg1"/>
                      </a:solidFill>
                      <a:prstDash val="solid"/>
                      <a:round/>
                      <a:headEnd type="none" w="med" len="med"/>
                      <a:tailEnd type="none" w="med" len="med"/>
                    </a:lnL>
                    <a:solidFill>
                      <a:schemeClr val="bg2"/>
                    </a:solidFill>
                  </a:tcPr>
                </a:tc>
                <a:tc>
                  <a:txBody>
                    <a:bodyPr/>
                    <a:lstStyle/>
                    <a:p>
                      <a:r>
                        <a:rPr lang="en-US" sz="1200" dirty="0">
                          <a:solidFill>
                            <a:schemeClr val="bg2">
                              <a:lumMod val="75000"/>
                            </a:schemeClr>
                          </a:solidFill>
                        </a:rPr>
                        <a:t>Potential of Healthcare with NIEM</a:t>
                      </a:r>
                    </a:p>
                  </a:txBody>
                  <a:tcPr>
                    <a:solidFill>
                      <a:schemeClr val="bg2"/>
                    </a:solidFill>
                  </a:tcPr>
                </a:tc>
                <a:tc>
                  <a:txBody>
                    <a:bodyPr/>
                    <a:lstStyle/>
                    <a:p>
                      <a:r>
                        <a:rPr lang="en-US" sz="1200" dirty="0">
                          <a:solidFill>
                            <a:schemeClr val="bg2">
                              <a:lumMod val="75000"/>
                            </a:schemeClr>
                          </a:solidFill>
                        </a:rPr>
                        <a:t>Marsha Brady</a:t>
                      </a:r>
                    </a:p>
                  </a:txBody>
                  <a:tcPr>
                    <a:lnR w="57150" cap="flat" cmpd="sng" algn="ctr">
                      <a:solidFill>
                        <a:schemeClr val="bg1"/>
                      </a:solidFill>
                      <a:prstDash val="solid"/>
                      <a:round/>
                      <a:headEnd type="none" w="med" len="med"/>
                      <a:tailEnd type="none" w="med" len="med"/>
                    </a:lnR>
                    <a:solidFill>
                      <a:schemeClr val="bg2"/>
                    </a:solidFill>
                  </a:tcPr>
                </a:tc>
                <a:tc>
                  <a:txBody>
                    <a:bodyPr/>
                    <a:lstStyle/>
                    <a:p>
                      <a:r>
                        <a:rPr lang="en-US" sz="1200" dirty="0">
                          <a:solidFill>
                            <a:schemeClr val="bg2">
                              <a:lumMod val="75000"/>
                            </a:schemeClr>
                          </a:solidFill>
                        </a:rPr>
                        <a:t>REJECTED</a:t>
                      </a:r>
                    </a:p>
                  </a:txBody>
                  <a:tcPr>
                    <a:lnL w="57150" cap="flat" cmpd="sng" algn="ctr">
                      <a:solidFill>
                        <a:schemeClr val="bg1"/>
                      </a:solidFill>
                      <a:prstDash val="solid"/>
                      <a:round/>
                      <a:headEnd type="none" w="med" len="med"/>
                      <a:tailEnd type="none" w="med" len="med"/>
                    </a:lnL>
                    <a:solidFill>
                      <a:schemeClr val="bg2"/>
                    </a:solidFill>
                  </a:tcPr>
                </a:tc>
                <a:extLst>
                  <a:ext uri="{0D108BD9-81ED-4DB2-BD59-A6C34878D82A}">
                    <a16:rowId xmlns:a16="http://schemas.microsoft.com/office/drawing/2014/main" val="1563933753"/>
                  </a:ext>
                </a:extLst>
              </a:tr>
            </a:tbl>
          </a:graphicData>
        </a:graphic>
      </p:graphicFrame>
      <p:sp>
        <p:nvSpPr>
          <p:cNvPr id="6" name="TextBox 5">
            <a:extLst>
              <a:ext uri="{FF2B5EF4-FFF2-40B4-BE49-F238E27FC236}">
                <a16:creationId xmlns:a16="http://schemas.microsoft.com/office/drawing/2014/main" id="{E6894651-B080-4168-84F1-66ADE0A3BC2F}"/>
              </a:ext>
            </a:extLst>
          </p:cNvPr>
          <p:cNvSpPr txBox="1"/>
          <p:nvPr/>
        </p:nvSpPr>
        <p:spPr>
          <a:xfrm>
            <a:off x="0" y="977450"/>
            <a:ext cx="7746715" cy="17113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This will be a living document on Google Drive</a:t>
            </a:r>
          </a:p>
          <a:p>
            <a:pPr marL="285750" indent="-285750">
              <a:lnSpc>
                <a:spcPct val="150000"/>
              </a:lnSpc>
              <a:buFont typeface="Arial" panose="020B0604020202020204" pitchFamily="34" charset="0"/>
              <a:buChar char="•"/>
            </a:pPr>
            <a:r>
              <a:rPr lang="en-US" dirty="0"/>
              <a:t>It will be managed by TT Co-Chairs</a:t>
            </a:r>
          </a:p>
          <a:p>
            <a:pPr marL="285750" indent="-285750">
              <a:lnSpc>
                <a:spcPct val="150000"/>
              </a:lnSpc>
              <a:buFont typeface="Arial" panose="020B0604020202020204" pitchFamily="34" charset="0"/>
              <a:buChar char="•"/>
            </a:pPr>
            <a:r>
              <a:rPr lang="en-US" dirty="0"/>
              <a:t>All TT members will have view access</a:t>
            </a:r>
          </a:p>
          <a:p>
            <a:pPr marL="285750" indent="-285750">
              <a:lnSpc>
                <a:spcPct val="150000"/>
              </a:lnSpc>
              <a:buFont typeface="Arial" panose="020B0604020202020204" pitchFamily="34" charset="0"/>
              <a:buChar char="•"/>
            </a:pPr>
            <a:r>
              <a:rPr lang="en-US" dirty="0"/>
              <a:t>NIEM-MO will be alerted when there are items for their approval</a:t>
            </a:r>
          </a:p>
        </p:txBody>
      </p:sp>
      <p:pic>
        <p:nvPicPr>
          <p:cNvPr id="1026" name="Picture 2" descr="See the source image">
            <a:extLst>
              <a:ext uri="{FF2B5EF4-FFF2-40B4-BE49-F238E27FC236}">
                <a16:creationId xmlns:a16="http://schemas.microsoft.com/office/drawing/2014/main" id="{AEE8681A-823E-4535-91DF-3DF978F1D222}"/>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635861">
            <a:off x="9643641" y="196063"/>
            <a:ext cx="2344311" cy="228779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3034D03-1304-489B-A520-65B3779139C5}"/>
              </a:ext>
            </a:extLst>
          </p:cNvPr>
          <p:cNvSpPr/>
          <p:nvPr/>
        </p:nvSpPr>
        <p:spPr>
          <a:xfrm rot="1531159">
            <a:off x="1496823" y="4261842"/>
            <a:ext cx="9198355" cy="1107996"/>
          </a:xfrm>
          <a:prstGeom prst="rect">
            <a:avLst/>
          </a:prstGeom>
          <a:noFill/>
        </p:spPr>
        <p:txBody>
          <a:bodyPr wrap="square" lIns="91440" tIns="45720" rIns="91440" bIns="45720">
            <a:spAutoFit/>
          </a:bodyPr>
          <a:lstStyle/>
          <a:p>
            <a:pPr algn="ctr"/>
            <a:r>
              <a:rPr lang="en-US" sz="6600" dirty="0">
                <a:ln w="0"/>
                <a:effectLst>
                  <a:outerShdw blurRad="38100" dist="19050" dir="2700000" algn="tl" rotWithShape="0">
                    <a:schemeClr val="dk1">
                      <a:alpha val="40000"/>
                    </a:schemeClr>
                  </a:outerShdw>
                </a:effectLst>
              </a:rPr>
              <a:t>E X A M P L E   O N L Y</a:t>
            </a:r>
          </a:p>
        </p:txBody>
      </p:sp>
    </p:spTree>
    <p:extLst>
      <p:ext uri="{BB962C8B-B14F-4D97-AF65-F5344CB8AC3E}">
        <p14:creationId xmlns:p14="http://schemas.microsoft.com/office/powerpoint/2010/main" val="2027061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35B8-7DB4-4A0D-8B92-7AC4490BF436}"/>
              </a:ext>
            </a:extLst>
          </p:cNvPr>
          <p:cNvSpPr>
            <a:spLocks noGrp="1"/>
          </p:cNvSpPr>
          <p:nvPr>
            <p:ph type="title"/>
          </p:nvPr>
        </p:nvSpPr>
        <p:spPr>
          <a:xfrm>
            <a:off x="4965430" y="629268"/>
            <a:ext cx="6586491" cy="1286160"/>
          </a:xfrm>
        </p:spPr>
        <p:txBody>
          <a:bodyPr anchor="b">
            <a:normAutofit/>
          </a:bodyPr>
          <a:lstStyle/>
          <a:p>
            <a:r>
              <a:rPr lang="en-US" b="1" dirty="0"/>
              <a:t>Success Metrics</a:t>
            </a:r>
          </a:p>
        </p:txBody>
      </p:sp>
      <p:sp>
        <p:nvSpPr>
          <p:cNvPr id="3" name="Content Placeholder 2">
            <a:extLst>
              <a:ext uri="{FF2B5EF4-FFF2-40B4-BE49-F238E27FC236}">
                <a16:creationId xmlns:a16="http://schemas.microsoft.com/office/drawing/2014/main" id="{EE27540F-B93F-42E5-A7E4-EAAF32AB0F61}"/>
              </a:ext>
            </a:extLst>
          </p:cNvPr>
          <p:cNvSpPr>
            <a:spLocks noGrp="1"/>
          </p:cNvSpPr>
          <p:nvPr>
            <p:ph idx="1"/>
          </p:nvPr>
        </p:nvSpPr>
        <p:spPr>
          <a:xfrm>
            <a:off x="4965431" y="2438400"/>
            <a:ext cx="6758483" cy="3785419"/>
          </a:xfrm>
        </p:spPr>
        <p:txBody>
          <a:bodyPr>
            <a:normAutofit/>
          </a:bodyPr>
          <a:lstStyle/>
          <a:p>
            <a:r>
              <a:rPr lang="en-US" sz="3000" dirty="0"/>
              <a:t>New NIEM Participants</a:t>
            </a:r>
          </a:p>
          <a:p>
            <a:pPr lvl="1"/>
            <a:r>
              <a:rPr lang="en-US" sz="2500" dirty="0"/>
              <a:t>New SLT individuals joining COI Discussions</a:t>
            </a:r>
          </a:p>
          <a:p>
            <a:pPr lvl="1"/>
            <a:r>
              <a:rPr lang="en-US" sz="2500" dirty="0"/>
              <a:t>New SLT individuals inquiring about Domains</a:t>
            </a:r>
          </a:p>
          <a:p>
            <a:pPr lvl="1"/>
            <a:r>
              <a:rPr lang="en-US" sz="2500" dirty="0"/>
              <a:t>New SLT Individuals joining Domains</a:t>
            </a:r>
          </a:p>
          <a:p>
            <a:r>
              <a:rPr lang="en-US" sz="3000" dirty="0"/>
              <a:t>New SLT TT Members</a:t>
            </a:r>
          </a:p>
          <a:p>
            <a:r>
              <a:rPr lang="en-US" sz="3000" dirty="0"/>
              <a:t># of Speaking Engagements for TT</a:t>
            </a:r>
          </a:p>
          <a:p>
            <a:r>
              <a:rPr lang="en-US" sz="3000" dirty="0"/>
              <a:t>Representation from all 50 States</a:t>
            </a:r>
          </a:p>
          <a:p>
            <a:endParaRPr lang="en-US" sz="2000" dirty="0"/>
          </a:p>
          <a:p>
            <a:endParaRPr lang="en-US" sz="2000" dirty="0"/>
          </a:p>
        </p:txBody>
      </p:sp>
      <p:pic>
        <p:nvPicPr>
          <p:cNvPr id="1026" name="Picture 2" descr="Image result for MEtrics icon">
            <a:extLst>
              <a:ext uri="{FF2B5EF4-FFF2-40B4-BE49-F238E27FC236}">
                <a16:creationId xmlns:a16="http://schemas.microsoft.com/office/drawing/2014/main" id="{0C170B99-7823-4C3F-9651-F9C6FAA058E2}"/>
              </a:ext>
            </a:extLst>
          </p:cNvPr>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r="36472"/>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192" name="Straight Connector 19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030D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026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1310</Words>
  <Application>Microsoft Office PowerPoint</Application>
  <PresentationFormat>Widescreen</PresentationFormat>
  <Paragraphs>227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Deliverables</vt:lpstr>
      <vt:lpstr>Technology</vt:lpstr>
      <vt:lpstr>90 Day Timeline</vt:lpstr>
      <vt:lpstr>PowerPoint Presentation</vt:lpstr>
      <vt:lpstr>PowerPoint Presentation</vt:lpstr>
      <vt:lpstr>PowerPoint Presentation</vt:lpstr>
      <vt:lpstr>Outreach Opportunity Register At-a-Glance</vt:lpstr>
      <vt:lpstr>Success Metrics</vt:lpstr>
      <vt:lpstr>Thoughts?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Caitlin Ryan</dc:creator>
  <cp:lastModifiedBy>Caitlin Ryan</cp:lastModifiedBy>
  <cp:revision>3</cp:revision>
  <dcterms:created xsi:type="dcterms:W3CDTF">2020-03-25T16:53:20Z</dcterms:created>
  <dcterms:modified xsi:type="dcterms:W3CDTF">2020-05-06T12:52:26Z</dcterms:modified>
</cp:coreProperties>
</file>