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9" r:id="rId4"/>
    <p:sldId id="269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ch, Kennedy" initials="CK" lastIdx="15" clrIdx="0">
    <p:extLst>
      <p:ext uri="{19B8F6BF-5375-455C-9EA6-DF929625EA0E}">
        <p15:presenceInfo xmlns:p15="http://schemas.microsoft.com/office/powerpoint/2012/main" userId="S-1-5-21-507921405-362288127-725345543-547439" providerId="AD"/>
      </p:ext>
    </p:extLst>
  </p:cmAuthor>
  <p:cmAuthor id="2" name="Hejna, Amanda" initials="HA" lastIdx="1" clrIdx="1">
    <p:extLst>
      <p:ext uri="{19B8F6BF-5375-455C-9EA6-DF929625EA0E}">
        <p15:presenceInfo xmlns:p15="http://schemas.microsoft.com/office/powerpoint/2012/main" userId="S-1-5-21-507921405-362288127-725345543-5722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34A"/>
    <a:srgbClr val="B4B4B4"/>
    <a:srgbClr val="2E9AC4"/>
    <a:srgbClr val="C1E3F1"/>
    <a:srgbClr val="03CAB9"/>
    <a:srgbClr val="D65A00"/>
    <a:srgbClr val="F2C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2" autoAdjust="0"/>
    <p:restoredTop sz="93907" autoAdjust="0"/>
  </p:normalViewPr>
  <p:slideViewPr>
    <p:cSldViewPr snapToGrid="0">
      <p:cViewPr varScale="1">
        <p:scale>
          <a:sx n="61" d="100"/>
          <a:sy n="61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90901-E252-4F03-9544-F70D08A91BE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0303B-0E30-45E3-A433-6FA79279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0303B-0E30-45E3-A433-6FA792790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36D-92B2-4E85-867C-0629AFF5A55E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6"/>
          <a:stretch/>
        </p:blipFill>
        <p:spPr>
          <a:xfrm>
            <a:off x="0" y="0"/>
            <a:ext cx="12192000" cy="6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9195-FD07-4C46-A830-BAC222EB39D3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8D00-716E-4923-B182-BDCC582DE76D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3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62521"/>
            <a:ext cx="10808368" cy="8620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548605"/>
            <a:ext cx="1080836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2716" y="6323932"/>
            <a:ext cx="2743200" cy="365125"/>
          </a:xfrm>
        </p:spPr>
        <p:txBody>
          <a:bodyPr/>
          <a:lstStyle/>
          <a:p>
            <a:fld id="{5BA94870-E0AD-4AF9-BED1-3186303C3E6E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4615" y="6323932"/>
            <a:ext cx="4114800" cy="365125"/>
          </a:xfrm>
        </p:spPr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8115" y="6323932"/>
            <a:ext cx="2743200" cy="365125"/>
          </a:xfrm>
        </p:spPr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79095"/>
            <a:ext cx="11081084" cy="0"/>
          </a:xfrm>
          <a:prstGeom prst="line">
            <a:avLst/>
          </a:prstGeom>
          <a:ln w="28575">
            <a:solidFill>
              <a:srgbClr val="2E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7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CD90-494E-4A92-9DED-6743397A59C9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7C0F-3993-4BCA-8338-54053E33F018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F980-75BC-4954-86D1-DD6E393D92FB}" type="datetime1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3B64-FC62-46FE-940B-A2EE1E528244}" type="datetime1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06FE-C2C2-4BBE-949D-9A078C3A8AF3}" type="datetime1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0C1-B856-4F50-B766-FCB4C25C158D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459-1AC2-4B96-B7D9-A5AB439D4A35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D052-9DBC-4206-957D-28430C63E779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Note: This presentation is meant to serve as one example of a guide for Evaluation Officers and their technical teams.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6032-93CA-49A7-B7A2-B3B8AC91D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11" Type="http://schemas.openxmlformats.org/officeDocument/2006/relationships/image" Target="../../word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colored rectangle"/>
          <p:cNvSpPr/>
          <p:nvPr/>
        </p:nvSpPr>
        <p:spPr>
          <a:xfrm>
            <a:off x="0" y="4716379"/>
            <a:ext cx="12192000" cy="2141620"/>
          </a:xfrm>
          <a:prstGeom prst="rect">
            <a:avLst/>
          </a:prstGeom>
          <a:solidFill>
            <a:srgbClr val="2E9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27221" y="2482720"/>
            <a:ext cx="9649326" cy="303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884" y="2482720"/>
            <a:ext cx="9144000" cy="1717258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Lato Black" panose="020F0A02020204030203" pitchFamily="34" charset="0"/>
              </a:rPr>
              <a:t>A Discussion on Potential Learning Agenda Priority Questions</a:t>
            </a:r>
            <a:endParaRPr lang="en-US" sz="4800" b="1" dirty="0">
              <a:latin typeface="Lato Black" panose="020F0A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0374"/>
            <a:ext cx="9144000" cy="91398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AGENCY OR DEPARTMENT NAME</a:t>
            </a:r>
          </a:p>
          <a:p>
            <a:r>
              <a:rPr lang="en-US" dirty="0" smtClean="0">
                <a:latin typeface="Lato" panose="020F0502020204030203" pitchFamily="34" charset="0"/>
              </a:rPr>
              <a:t>Authored by: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Office or Team Name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</a:rPr>
              <a:t>Note: This presentation is meant to serve as one example of a guide for Evaluation Officers and their core teams.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/>
              <a:t>1</a:t>
            </a:fld>
            <a:endParaRPr lang="en-US"/>
          </a:p>
        </p:txBody>
      </p:sp>
      <p:pic>
        <p:nvPicPr>
          <p:cNvPr id="9" name="Graphic 201" descr="logo-placeholder">
            <a:extLst>
              <a:ext uri="{FF2B5EF4-FFF2-40B4-BE49-F238E27FC236}">
                <a16:creationId xmlns:a16="http://schemas.microsoft.com/office/drawing/2014/main" id="{F3D65186-AB5A-4584-87C3-0FAA2992263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w16cid="http://schemas.microsoft.com/office/word/2016/wordml/cid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="" xmlns:lc="http://schemas.openxmlformats.org/drawingml/2006/lockedCanvas" r:embed="rId11"/>
              </a:ext>
            </a:extLst>
          </a:blip>
          <a:srcRect t="-1" r="53227" b="-14001"/>
          <a:stretch/>
        </p:blipFill>
        <p:spPr>
          <a:xfrm>
            <a:off x="10194608" y="5940039"/>
            <a:ext cx="694109" cy="734030"/>
          </a:xfrm>
          <a:prstGeom prst="rect">
            <a:avLst/>
          </a:prstGeo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0866755" y="5892633"/>
            <a:ext cx="906145" cy="68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FFFF"/>
                </a:solidFill>
                <a:effectLst/>
                <a:latin typeface="Lato" panose="020F0502020204030203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Logo Name</a:t>
            </a:r>
            <a:endParaRPr lang="en-US" sz="1400" b="1">
              <a:solidFill>
                <a:srgbClr val="75787B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75787B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09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Lato Black" panose="020F0A02020204030203" pitchFamily="34" charset="0"/>
              </a:rPr>
              <a:t>Agenda</a:t>
            </a:r>
            <a:endParaRPr lang="en-US" sz="4000" dirty="0">
              <a:latin typeface="Lato Black" panose="020F0A0202020403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2</a:t>
            </a:fld>
            <a:endParaRPr lang="en-US">
              <a:latin typeface="Lato" panose="020F050202020403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33401" y="1818480"/>
            <a:ext cx="6664325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F0502020204030203" pitchFamily="34" charset="0"/>
                <a:cs typeface="Arial" panose="020B0604020202020204" pitchFamily="34" charset="0"/>
              </a:rPr>
              <a:t>Overview of the Stakeholder Engagement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F0502020204030203" pitchFamily="34" charset="0"/>
                <a:cs typeface="Arial" panose="020B0604020202020204" pitchFamily="34" charset="0"/>
              </a:rPr>
              <a:t>Developing Priority Questions for the Learning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F0502020204030203" pitchFamily="34" charset="0"/>
                <a:cs typeface="Arial" panose="020B0604020202020204" pitchFamily="34" charset="0"/>
              </a:rPr>
              <a:t>Categories of Questions</a:t>
            </a:r>
            <a:endParaRPr lang="en-US" sz="20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F0502020204030203" pitchFamily="34" charset="0"/>
                <a:cs typeface="Arial" panose="020B0604020202020204" pitchFamily="34" charset="0"/>
              </a:rPr>
              <a:t>Questions for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[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Category #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1]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>
                <a:latin typeface="Lato" panose="020F0502020204030203" pitchFamily="34" charset="0"/>
                <a:cs typeface="Arial" panose="020B0604020202020204" pitchFamily="34" charset="0"/>
              </a:rPr>
              <a:t>Questions for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[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Category #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2]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 smtClean="0">
                <a:latin typeface="Lato" panose="020F0502020204030203" pitchFamily="34" charset="0"/>
                <a:cs typeface="Arial" panose="020B0604020202020204" pitchFamily="34" charset="0"/>
              </a:rPr>
              <a:t>Questions </a:t>
            </a:r>
            <a:r>
              <a:rPr lang="en-US" sz="2000" dirty="0">
                <a:latin typeface="Lato" panose="020F0502020204030203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[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Category #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3]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 smtClean="0">
                <a:latin typeface="Lato" panose="020F0502020204030203" pitchFamily="34" charset="0"/>
                <a:cs typeface="Arial" panose="020B0604020202020204" pitchFamily="34" charset="0"/>
              </a:rPr>
              <a:t>Questions </a:t>
            </a:r>
            <a:r>
              <a:rPr lang="en-US" sz="2000" dirty="0">
                <a:latin typeface="Lato" panose="020F0502020204030203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[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Category #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4]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 smtClean="0">
                <a:latin typeface="Lato" panose="020F0502020204030203" pitchFamily="34" charset="0"/>
                <a:cs typeface="Arial" panose="020B0604020202020204" pitchFamily="34" charset="0"/>
              </a:rPr>
              <a:t>Questions for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[Insert Category #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5]</a:t>
            </a:r>
          </a:p>
          <a:p>
            <a:pPr marL="285750" indent="-285750"/>
            <a:r>
              <a:rPr lang="en-US" sz="2000" dirty="0" smtClean="0">
                <a:latin typeface="Lato" panose="020F0502020204030203" pitchFamily="34" charset="0"/>
                <a:cs typeface="Arial" panose="020B0604020202020204" pitchFamily="34" charset="0"/>
              </a:rPr>
              <a:t>Next Steps</a:t>
            </a:r>
            <a:endParaRPr lang="en-US" sz="20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42" y="122962"/>
            <a:ext cx="9934754" cy="114121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ato Black" panose="020F0A02020204030203" pitchFamily="34" charset="0"/>
              </a:rPr>
              <a:t>Overview of the Stakeholder Engagement Process</a:t>
            </a:r>
            <a:endParaRPr lang="en-US" sz="3200" dirty="0">
              <a:latin typeface="Lato Black" panose="020F0A0202020403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5" y="1627889"/>
            <a:ext cx="680341" cy="68034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3</a:t>
            </a:fld>
            <a:endParaRPr lang="en-US">
              <a:latin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5106" y="1766162"/>
            <a:ext cx="2695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of Listening </a:t>
            </a:r>
            <a:r>
              <a:rPr lang="en-US" sz="2000" dirty="0" smtClean="0">
                <a:latin typeface="Lato" panose="020F0502020204030203" pitchFamily="34" charset="0"/>
                <a:cs typeface="Arial" panose="020B0604020202020204" pitchFamily="34" charset="0"/>
              </a:rPr>
              <a:t>Sessions</a:t>
            </a:r>
            <a:endParaRPr lang="en-US" sz="20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7" y="3741756"/>
            <a:ext cx="676656" cy="676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5275" y="2835805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of Roundtables</a:t>
            </a:r>
            <a:endParaRPr lang="en-US" sz="20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32" y="1627889"/>
            <a:ext cx="676656" cy="6766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79408" y="1780334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of E-mail Responses</a:t>
            </a:r>
            <a:endParaRPr lang="en-US" sz="20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32" y="2684306"/>
            <a:ext cx="676656" cy="6766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79408" y="2846528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of Survey Responses</a:t>
            </a:r>
            <a:endParaRPr lang="en-US" sz="20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32" y="3740723"/>
            <a:ext cx="676656" cy="6766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79408" y="3894385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of Public Comments</a:t>
            </a:r>
            <a:endParaRPr lang="en-US" sz="20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7" y="4800988"/>
            <a:ext cx="676656" cy="67665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3263" y="4776764"/>
            <a:ext cx="272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of Internal Stakeholders Consulted</a:t>
            </a:r>
            <a:endParaRPr lang="en-US" sz="20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61509" y="3860682"/>
            <a:ext cx="2433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 </a:t>
            </a:r>
            <a:r>
              <a:rPr lang="en-US" sz="2400" dirty="0">
                <a:latin typeface="Lato" panose="020F0502020204030203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Lato" panose="020F0502020204030203" pitchFamily="34" charset="0"/>
                <a:cs typeface="Arial" panose="020B0604020202020204" pitchFamily="34" charset="0"/>
              </a:rPr>
              <a:t>Potential </a:t>
            </a:r>
          </a:p>
          <a:p>
            <a:pPr algn="ctr"/>
            <a:r>
              <a:rPr lang="en-US" sz="2000" dirty="0" smtClean="0">
                <a:latin typeface="Lato" panose="020F0502020204030203" pitchFamily="34" charset="0"/>
                <a:cs typeface="Arial" panose="020B0604020202020204" pitchFamily="34" charset="0"/>
              </a:rPr>
              <a:t>Learning Agenda Questions</a:t>
            </a:r>
            <a:endParaRPr lang="en-US" sz="24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32" y="4766521"/>
            <a:ext cx="676656" cy="6766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79315" y="4816150"/>
            <a:ext cx="269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of External Stakeholders Consulted</a:t>
            </a:r>
            <a:endParaRPr lang="en-US" sz="20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55106" y="3894385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of Interviews</a:t>
            </a:r>
            <a:endParaRPr lang="en-US" sz="20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139820" y="3419515"/>
            <a:ext cx="745435" cy="3867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81" y="2528898"/>
            <a:ext cx="1277373" cy="127737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1" y="2686665"/>
            <a:ext cx="650609" cy="6766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69" y="5717543"/>
            <a:ext cx="676656" cy="6766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298825" y="5733702"/>
            <a:ext cx="272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#</a:t>
            </a:r>
            <a:r>
              <a:rPr lang="en-US" dirty="0" smtClean="0">
                <a:latin typeface="Lato" panose="020F0502020204030203" pitchFamily="34" charset="0"/>
                <a:cs typeface="Arial" panose="020B0604020202020204" pitchFamily="34" charset="0"/>
              </a:rPr>
              <a:t> of Organizations Represented</a:t>
            </a:r>
            <a:endParaRPr lang="en-US" sz="20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2296" y="6492875"/>
            <a:ext cx="8357419" cy="365125"/>
          </a:xfrm>
        </p:spPr>
        <p:txBody>
          <a:bodyPr/>
          <a:lstStyle/>
          <a:p>
            <a:r>
              <a:rPr lang="en-US" dirty="0" smtClean="0">
                <a:latin typeface="Lato" panose="020F0502020204030203" pitchFamily="34" charset="0"/>
              </a:rPr>
              <a:t>Note: This presentation is meant to serve as one example of a guide for Evaluation Officers and their technical teams.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115" y="6356349"/>
            <a:ext cx="2743200" cy="365125"/>
          </a:xfrm>
        </p:spPr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4</a:t>
            </a:fld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79146" y="290652"/>
            <a:ext cx="10668808" cy="10286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ato Black" panose="020F0A02020204030203" pitchFamily="34" charset="0"/>
              </a:rPr>
              <a:t>Developing Priority Questions for the Learning Agenda</a:t>
            </a:r>
            <a:endParaRPr lang="en-US" sz="3200" dirty="0">
              <a:latin typeface="Lato Black" panose="020F0A02020204030203" pitchFamily="34" charset="0"/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2" y="1413700"/>
            <a:ext cx="10125456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607552"/>
              </p:ext>
            </p:extLst>
          </p:nvPr>
        </p:nvGraphicFramePr>
        <p:xfrm>
          <a:off x="838200" y="1690688"/>
          <a:ext cx="10515600" cy="42782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937665">
                  <a:extLst>
                    <a:ext uri="{9D8B030D-6E8A-4147-A177-3AD203B41FA5}">
                      <a16:colId xmlns:a16="http://schemas.microsoft.com/office/drawing/2014/main" val="984038820"/>
                    </a:ext>
                  </a:extLst>
                </a:gridCol>
                <a:gridCol w="2577935">
                  <a:extLst>
                    <a:ext uri="{9D8B030D-6E8A-4147-A177-3AD203B41FA5}">
                      <a16:colId xmlns:a16="http://schemas.microsoft.com/office/drawing/2014/main" val="4219370755"/>
                    </a:ext>
                  </a:extLst>
                </a:gridCol>
              </a:tblGrid>
              <a:tr h="53478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[Category Type]</a:t>
                      </a:r>
                      <a:endParaRPr lang="en-US" sz="1600" b="1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rgbClr val="2E9AC4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Number of Questions</a:t>
                      </a:r>
                      <a:endParaRPr lang="en-US" sz="1600" b="1" i="0" dirty="0">
                        <a:solidFill>
                          <a:srgbClr val="2E9AC4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975010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1E3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1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08669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34813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1E3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1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24553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67731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1E3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1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14047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41390"/>
                  </a:ext>
                </a:extLst>
              </a:tr>
              <a:tr h="53478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3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7409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5</a:t>
            </a:fld>
            <a:endParaRPr lang="en-US">
              <a:latin typeface="Lato" panose="020F050202020403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2890" y="220072"/>
            <a:ext cx="10533992" cy="8620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ea typeface="Times New Roman" panose="02020603050405020304" pitchFamily="18" charset="0"/>
              </a:rPr>
              <a:t>[Category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ea typeface="Times New Roman" panose="02020603050405020304" pitchFamily="18" charset="0"/>
              </a:rPr>
              <a:t>Type]</a:t>
            </a:r>
            <a:endParaRPr lang="en-US" sz="4000" dirty="0"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Lato Black" panose="020F0A02020204030203" pitchFamily="34" charset="0"/>
              </a:rPr>
              <a:t>Draft Priority Questions by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  <a:ea typeface="Times New Roman" panose="02020603050405020304" pitchFamily="18" charset="0"/>
              </a:rPr>
              <a:t>[Category Name]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6</a:t>
            </a:fld>
            <a:endParaRPr lang="en-US">
              <a:latin typeface="Lato" panose="020F0502020204030203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70070"/>
              </p:ext>
            </p:extLst>
          </p:nvPr>
        </p:nvGraphicFramePr>
        <p:xfrm>
          <a:off x="1024940" y="1349384"/>
          <a:ext cx="4584785" cy="501908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39268">
                  <a:extLst>
                    <a:ext uri="{9D8B030D-6E8A-4147-A177-3AD203B41FA5}">
                      <a16:colId xmlns:a16="http://schemas.microsoft.com/office/drawing/2014/main" val="2663688472"/>
                    </a:ext>
                  </a:extLst>
                </a:gridCol>
                <a:gridCol w="1616446">
                  <a:extLst>
                    <a:ext uri="{9D8B030D-6E8A-4147-A177-3AD203B41FA5}">
                      <a16:colId xmlns:a16="http://schemas.microsoft.com/office/drawing/2014/main" val="4130995727"/>
                    </a:ext>
                  </a:extLst>
                </a:gridCol>
                <a:gridCol w="1529071">
                  <a:extLst>
                    <a:ext uri="{9D8B030D-6E8A-4147-A177-3AD203B41FA5}">
                      <a16:colId xmlns:a16="http://schemas.microsoft.com/office/drawing/2014/main" val="2777830808"/>
                    </a:ext>
                  </a:extLst>
                </a:gridCol>
              </a:tblGrid>
              <a:tr h="468906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[Category Name]</a:t>
                      </a:r>
                      <a:endParaRPr lang="en-US" sz="1400" b="1" i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 anchor="ctr">
                    <a:lnT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62603"/>
                  </a:ext>
                </a:extLst>
              </a:tr>
              <a:tr h="602940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1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1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b="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Question 1…</a:t>
                      </a:r>
                      <a:endParaRPr lang="en-US" sz="1400" b="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1" dirty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T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1E3F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70" marR="4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30475"/>
                  </a:ext>
                </a:extLst>
              </a:tr>
              <a:tr h="664032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2387"/>
                  </a:ext>
                </a:extLst>
              </a:tr>
              <a:tr h="622073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solidFill>
                      <a:srgbClr val="C1E3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62091"/>
                  </a:ext>
                </a:extLst>
              </a:tr>
              <a:tr h="650677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81874"/>
                  </a:ext>
                </a:extLst>
              </a:tr>
              <a:tr h="650677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solidFill>
                      <a:srgbClr val="C1E3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5915"/>
                  </a:ext>
                </a:extLst>
              </a:tr>
              <a:tr h="628201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109"/>
                  </a:ext>
                </a:extLst>
              </a:tr>
              <a:tr h="724923">
                <a:tc gridSpan="3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0" i="1" dirty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3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2486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247653"/>
              </p:ext>
            </p:extLst>
          </p:nvPr>
        </p:nvGraphicFramePr>
        <p:xfrm>
          <a:off x="6290009" y="1343377"/>
          <a:ext cx="4584785" cy="4980555"/>
        </p:xfrm>
        <a:graphic>
          <a:graphicData uri="http://schemas.openxmlformats.org/drawingml/2006/table">
            <a:tbl>
              <a:tblPr firstRow="1" firstCol="1" bandRow="1"/>
              <a:tblGrid>
                <a:gridCol w="4584785">
                  <a:extLst>
                    <a:ext uri="{9D8B030D-6E8A-4147-A177-3AD203B41FA5}">
                      <a16:colId xmlns:a16="http://schemas.microsoft.com/office/drawing/2014/main" val="2663688472"/>
                    </a:ext>
                  </a:extLst>
                </a:gridCol>
              </a:tblGrid>
              <a:tr h="2319309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i="1" dirty="0" smtClean="0">
                        <a:solidFill>
                          <a:srgbClr val="2E9AC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Existing Evidence and Recent Studies</a:t>
                      </a:r>
                      <a:endParaRPr lang="en-US" sz="1400" b="1" i="0" dirty="0">
                        <a:solidFill>
                          <a:srgbClr val="2E9AC4"/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Include any information relevant to the focus area and questions.</a:t>
                      </a:r>
                      <a:endParaRPr lang="en-US" sz="1400" b="0" i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62603"/>
                  </a:ext>
                </a:extLst>
              </a:tr>
              <a:tr h="266124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b="1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dirty="0" smtClean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Strategic Goals</a:t>
                      </a:r>
                      <a:r>
                        <a:rPr lang="en-US" sz="1400" b="1" i="0" baseline="0" dirty="0" smtClean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and Leadership </a:t>
                      </a:r>
                      <a:r>
                        <a:rPr lang="en-US" sz="1400" b="1" i="0" dirty="0" smtClean="0">
                          <a:solidFill>
                            <a:srgbClr val="2E9AC4"/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Priorities</a:t>
                      </a: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 this space to show alignment between the focus area and agency priorities.</a:t>
                      </a:r>
                      <a:endParaRPr lang="en-US" sz="1400" b="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Lato" panose="020F0502020204030203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170" marR="431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9A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908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7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896" y="190435"/>
            <a:ext cx="10515600" cy="93418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Lato Black" panose="020F0A02020204030203" pitchFamily="34" charset="0"/>
              </a:rPr>
              <a:t>Next Steps</a:t>
            </a:r>
            <a:endParaRPr lang="en-US" sz="4000" dirty="0">
              <a:latin typeface="Lato Black" panose="020F0A0202020403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6032-93CA-49A7-B7A2-B3B8AC91DE37}" type="slidenum">
              <a:rPr lang="en-US" smtClean="0">
                <a:latin typeface="Lato" panose="020F0502020204030203" pitchFamily="34" charset="0"/>
              </a:rPr>
              <a:t>7</a:t>
            </a:fld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>
            <a:off x="533401" y="1818480"/>
            <a:ext cx="10489095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245</Words>
  <Application>Microsoft Office PowerPoint</Application>
  <PresentationFormat>Widescreen</PresentationFormat>
  <Paragraphs>56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Calibri</vt:lpstr>
      <vt:lpstr>Calibri Light</vt:lpstr>
      <vt:lpstr>Lato</vt:lpstr>
      <vt:lpstr>Lato Black</vt:lpstr>
      <vt:lpstr>Times New Roman</vt:lpstr>
      <vt:lpstr>Office Theme</vt:lpstr>
      <vt:lpstr>A Discussion on Potential Learning Agenda Priority Questions</vt:lpstr>
      <vt:lpstr>Agenda</vt:lpstr>
      <vt:lpstr>Overview of the Stakeholder Engagement Process</vt:lpstr>
      <vt:lpstr>Developing Priority Questions for the Learning Agenda</vt:lpstr>
      <vt:lpstr>[Category Type]</vt:lpstr>
      <vt:lpstr>Draft Priority Questions by [Category Name]</vt:lpstr>
      <vt:lpstr>Next Steps</vt:lpstr>
    </vt:vector>
  </TitlesOfParts>
  <Company>Grant Thornton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Priority Learning Agenda Questions to Leadership</dc:title>
  <dc:creator>Couch, Kennedy</dc:creator>
  <cp:lastModifiedBy>Hejna, Amanda</cp:lastModifiedBy>
  <cp:revision>72</cp:revision>
  <dcterms:created xsi:type="dcterms:W3CDTF">2019-10-31T17:46:28Z</dcterms:created>
  <dcterms:modified xsi:type="dcterms:W3CDTF">2019-12-17T22:36:40Z</dcterms:modified>
</cp:coreProperties>
</file>