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0" r:id="rId2"/>
    <p:sldId id="262" r:id="rId3"/>
    <p:sldId id="259" r:id="rId4"/>
    <p:sldId id="269" r:id="rId5"/>
    <p:sldId id="266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uch, Kennedy" initials="CK" lastIdx="15" clrIdx="0">
    <p:extLst>
      <p:ext uri="{19B8F6BF-5375-455C-9EA6-DF929625EA0E}">
        <p15:presenceInfo xmlns:p15="http://schemas.microsoft.com/office/powerpoint/2012/main" userId="S-1-5-21-507921405-362288127-725345543-547439" providerId="AD"/>
      </p:ext>
    </p:extLst>
  </p:cmAuthor>
  <p:cmAuthor id="2" name="Hejna, Amanda" initials="HA" lastIdx="1" clrIdx="1">
    <p:extLst>
      <p:ext uri="{19B8F6BF-5375-455C-9EA6-DF929625EA0E}">
        <p15:presenceInfo xmlns:p15="http://schemas.microsoft.com/office/powerpoint/2012/main" userId="S-1-5-21-507921405-362288127-725345543-5722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9AC4"/>
    <a:srgbClr val="F7DC90"/>
    <a:srgbClr val="404040"/>
    <a:srgbClr val="82C2DC"/>
    <a:srgbClr val="F29086"/>
    <a:srgbClr val="F1AB88"/>
    <a:srgbClr val="68DFD5"/>
    <a:srgbClr val="03CAB9"/>
    <a:srgbClr val="F9834A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92" autoAdjust="0"/>
    <p:restoredTop sz="93907" autoAdjust="0"/>
  </p:normalViewPr>
  <p:slideViewPr>
    <p:cSldViewPr snapToGrid="0">
      <p:cViewPr varScale="1">
        <p:scale>
          <a:sx n="107" d="100"/>
          <a:sy n="107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90901-E252-4F03-9544-F70D08A91BE7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0303B-0E30-45E3-A433-6FA792790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6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0303B-0E30-45E3-A433-6FA7927904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77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0303B-0E30-45E3-A433-6FA7927904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76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0303B-0E30-45E3-A433-6FA7927904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34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0303B-0E30-45E3-A433-6FA7927904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26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D36D-92B2-4E85-867C-0629AFF5A55E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Note: This presentation is meant to serve as one example of a guide for Evaluation Officers and their technical teams.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6032-93CA-49A7-B7A2-B3B8AC91DE3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26"/>
          <a:stretch/>
        </p:blipFill>
        <p:spPr>
          <a:xfrm>
            <a:off x="0" y="0"/>
            <a:ext cx="12192000" cy="683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0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9195-FD07-4C46-A830-BAC222EB39D3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Note: This presentation is meant to serve as one example of a guide for Evaluation Officers and their technical teams.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6032-93CA-49A7-B7A2-B3B8AC91D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53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8D00-716E-4923-B182-BDCC582DE76D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Note: This presentation is meant to serve as one example of a guide for Evaluation Officers and their technical teams.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6032-93CA-49A7-B7A2-B3B8AC91D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3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1" y="262521"/>
            <a:ext cx="10808368" cy="86209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2" y="1548605"/>
            <a:ext cx="10808368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72716" y="6323932"/>
            <a:ext cx="2743200" cy="365125"/>
          </a:xfrm>
        </p:spPr>
        <p:txBody>
          <a:bodyPr/>
          <a:lstStyle/>
          <a:p>
            <a:fld id="{5BA94870-E0AD-4AF9-BED1-3186303C3E6E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4615" y="6323932"/>
            <a:ext cx="4114800" cy="365125"/>
          </a:xfrm>
        </p:spPr>
        <p:txBody>
          <a:bodyPr/>
          <a:lstStyle/>
          <a:p>
            <a:r>
              <a:rPr lang="en-US"/>
              <a:t>Note: This presentation is meant to serve as one example of a guide for Evaluation Officers and their technical teams.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88115" y="6323932"/>
            <a:ext cx="2743200" cy="365125"/>
          </a:xfrm>
        </p:spPr>
        <p:txBody>
          <a:bodyPr/>
          <a:lstStyle/>
          <a:p>
            <a:fld id="{BC836032-93CA-49A7-B7A2-B3B8AC91DE3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179095"/>
            <a:ext cx="11081084" cy="0"/>
          </a:xfrm>
          <a:prstGeom prst="line">
            <a:avLst/>
          </a:prstGeom>
          <a:ln w="28575">
            <a:solidFill>
              <a:srgbClr val="2E9A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07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CD90-494E-4A92-9DED-6743397A59C9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Note: This presentation is meant to serve as one example of a guide for Evaluation Officers and their technical teams.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6032-93CA-49A7-B7A2-B3B8AC91D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7C0F-3993-4BCA-8338-54053E33F018}" type="datetime1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Note: This presentation is meant to serve as one example of a guide for Evaluation Officers and their technical teams.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6032-93CA-49A7-B7A2-B3B8AC91D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5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BF980-75BC-4954-86D1-DD6E393D92FB}" type="datetime1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Note: This presentation is meant to serve as one example of a guide for Evaluation Officers and their technical teams.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6032-93CA-49A7-B7A2-B3B8AC91D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4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3B64-FC62-46FE-940B-A2EE1E528244}" type="datetime1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Note: This presentation is meant to serve as one example of a guide for Evaluation Officers and their technical teams.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6032-93CA-49A7-B7A2-B3B8AC91D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9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06FE-C2C2-4BBE-949D-9A078C3A8AF3}" type="datetime1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Note: This presentation is meant to serve as one example of a guide for Evaluation Officers and their technical teams.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6032-93CA-49A7-B7A2-B3B8AC91D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0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50C1-B856-4F50-B766-FCB4C25C158D}" type="datetime1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Note: This presentation is meant to serve as one example of a guide for Evaluation Officers and their technical teams.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6032-93CA-49A7-B7A2-B3B8AC91D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7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B459-1AC2-4B96-B7D9-A5AB439D4A35}" type="datetime1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Note: This presentation is meant to serve as one example of a guide for Evaluation Officers and their technical teams.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6032-93CA-49A7-B7A2-B3B8AC91D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2D052-9DBC-4206-957D-28430C63E779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Note: This presentation is meant to serve as one example of a guide for Evaluation Officers and their technical teams.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36032-93CA-49A7-B7A2-B3B8AC91D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5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</a:rPr>
              <a:t>Note: This presentation is meant to serve as one example of a guide for Evaluation Officers and their technical teams.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130145" y="6356349"/>
            <a:ext cx="2743200" cy="365125"/>
          </a:xfrm>
        </p:spPr>
        <p:txBody>
          <a:bodyPr/>
          <a:lstStyle/>
          <a:p>
            <a:fld id="{BC836032-93CA-49A7-B7A2-B3B8AC91DE37}" type="slidenum">
              <a:rPr lang="en-US" smtClean="0">
                <a:latin typeface="Lato" panose="020F0502020204030203" pitchFamily="34" charset="0"/>
              </a:rPr>
              <a:t>1</a:t>
            </a:fld>
            <a:endParaRPr lang="en-US" dirty="0">
              <a:latin typeface="Lato" panose="020F0502020204030203" pitchFamily="34" charset="0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468356"/>
          </a:xfrm>
          <a:prstGeom prst="rect">
            <a:avLst/>
          </a:prstGeom>
        </p:spPr>
      </p:pic>
      <p:sp>
        <p:nvSpPr>
          <p:cNvPr id="73" name="Title 1"/>
          <p:cNvSpPr txBox="1">
            <a:spLocks/>
          </p:cNvSpPr>
          <p:nvPr/>
        </p:nvSpPr>
        <p:spPr>
          <a:xfrm>
            <a:off x="1623391" y="2904207"/>
            <a:ext cx="9144000" cy="171725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404040"/>
                </a:solidFill>
                <a:latin typeface="Lato Black" panose="020F0A02020204030203" pitchFamily="34" charset="0"/>
              </a:rPr>
              <a:t>A Discussion on Potential Learning Agenda Priority Questions</a:t>
            </a:r>
          </a:p>
        </p:txBody>
      </p:sp>
      <p:sp>
        <p:nvSpPr>
          <p:cNvPr id="74" name="Subtitle 2"/>
          <p:cNvSpPr txBox="1">
            <a:spLocks/>
          </p:cNvSpPr>
          <p:nvPr/>
        </p:nvSpPr>
        <p:spPr>
          <a:xfrm>
            <a:off x="1623391" y="4222490"/>
            <a:ext cx="9144000" cy="9139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AGENCY OR DEPARTMENT NAME</a:t>
            </a:r>
          </a:p>
          <a:p>
            <a:pPr marL="0" indent="0" algn="ctr">
              <a:buNone/>
            </a:pPr>
            <a:r>
              <a:rPr lang="en-US" dirty="0">
                <a:latin typeface="Lato" panose="020F0502020204030203" pitchFamily="34" charset="0"/>
              </a:rPr>
              <a:t>Authored by: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Office or Team Name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43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79635"/>
            <a:ext cx="1097280" cy="2194561"/>
            <a:chOff x="0" y="27336"/>
            <a:chExt cx="1097280" cy="2194561"/>
          </a:xfrm>
        </p:grpSpPr>
        <p:sp>
          <p:nvSpPr>
            <p:cNvPr id="5" name="Right Triangle 4"/>
            <p:cNvSpPr/>
            <p:nvPr/>
          </p:nvSpPr>
          <p:spPr>
            <a:xfrm flipV="1">
              <a:off x="0" y="1124617"/>
              <a:ext cx="1097280" cy="1097280"/>
            </a:xfrm>
            <a:prstGeom prst="rtTriangle">
              <a:avLst/>
            </a:prstGeom>
            <a:solidFill>
              <a:srgbClr val="68DF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Triangle 6"/>
            <p:cNvSpPr/>
            <p:nvPr/>
          </p:nvSpPr>
          <p:spPr>
            <a:xfrm>
              <a:off x="0" y="27336"/>
              <a:ext cx="1097280" cy="1097280"/>
            </a:xfrm>
            <a:prstGeom prst="rtTriangle">
              <a:avLst/>
            </a:prstGeom>
            <a:solidFill>
              <a:srgbClr val="68DF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9144"/>
            <a:ext cx="10808368" cy="86209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404040"/>
                </a:solidFill>
                <a:latin typeface="Lato Black" panose="020F0A02020204030203" pitchFamily="34" charset="0"/>
              </a:rPr>
              <a:t>Agenda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6032-93CA-49A7-B7A2-B3B8AC91DE37}" type="slidenum">
              <a:rPr lang="en-US" smtClean="0">
                <a:latin typeface="Lato" panose="020F0502020204030203" pitchFamily="34" charset="0"/>
              </a:rPr>
              <a:t>2</a:t>
            </a:fld>
            <a:endParaRPr lang="en-US">
              <a:latin typeface="Lato" panose="020F050202020403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1097280" y="1541298"/>
            <a:ext cx="7699248" cy="4406898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  <a:buFont typeface="Wingdings 3" panose="05040102010807070707" pitchFamily="18" charset="2"/>
              <a:buChar char="}"/>
            </a:pPr>
            <a:r>
              <a:rPr lang="en-US" sz="1800" dirty="0">
                <a:solidFill>
                  <a:srgbClr val="40404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Overview of the Stakeholder Engagement Process</a:t>
            </a:r>
          </a:p>
          <a:p>
            <a:pPr>
              <a:spcAft>
                <a:spcPts val="1000"/>
              </a:spcAft>
              <a:buFont typeface="Wingdings 3" panose="05040102010807070707" pitchFamily="18" charset="2"/>
              <a:buChar char="}"/>
            </a:pPr>
            <a:r>
              <a:rPr lang="en-US" sz="1800" dirty="0">
                <a:solidFill>
                  <a:srgbClr val="40404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Developing Priority Questions for the Learning Agenda</a:t>
            </a:r>
          </a:p>
          <a:p>
            <a:pPr>
              <a:spcAft>
                <a:spcPts val="1000"/>
              </a:spcAft>
              <a:buFont typeface="Wingdings 3" panose="05040102010807070707" pitchFamily="18" charset="2"/>
              <a:buChar char="}"/>
            </a:pPr>
            <a:r>
              <a:rPr lang="en-US" sz="1800" dirty="0">
                <a:solidFill>
                  <a:srgbClr val="40404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Categories of Questions</a:t>
            </a:r>
          </a:p>
          <a:p>
            <a:pPr>
              <a:spcAft>
                <a:spcPts val="1000"/>
              </a:spcAft>
              <a:buFont typeface="Wingdings 3" panose="05040102010807070707" pitchFamily="18" charset="2"/>
              <a:buChar char="}"/>
            </a:pPr>
            <a:r>
              <a:rPr lang="en-US" sz="1800" dirty="0">
                <a:solidFill>
                  <a:srgbClr val="40404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Questions for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[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Insert Category #1]</a:t>
            </a:r>
          </a:p>
          <a:p>
            <a:pPr>
              <a:spcAft>
                <a:spcPts val="1000"/>
              </a:spcAft>
              <a:buFont typeface="Wingdings 3" panose="05040102010807070707" pitchFamily="18" charset="2"/>
              <a:buChar char="}"/>
            </a:pPr>
            <a:r>
              <a:rPr lang="en-US" sz="1800" dirty="0">
                <a:solidFill>
                  <a:srgbClr val="40404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Questions for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[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Insert Category #2]</a:t>
            </a:r>
          </a:p>
          <a:p>
            <a:pPr>
              <a:spcAft>
                <a:spcPts val="1000"/>
              </a:spcAft>
              <a:buFont typeface="Wingdings 3" panose="05040102010807070707" pitchFamily="18" charset="2"/>
              <a:buChar char="}"/>
            </a:pPr>
            <a:r>
              <a:rPr lang="en-US" sz="1800" dirty="0">
                <a:solidFill>
                  <a:srgbClr val="40404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Questions for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[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Insert Category #3]</a:t>
            </a:r>
          </a:p>
          <a:p>
            <a:pPr>
              <a:spcAft>
                <a:spcPts val="1000"/>
              </a:spcAft>
              <a:buFont typeface="Wingdings 3" panose="05040102010807070707" pitchFamily="18" charset="2"/>
              <a:buChar char="}"/>
            </a:pPr>
            <a:r>
              <a:rPr lang="en-US" sz="1800" dirty="0">
                <a:solidFill>
                  <a:srgbClr val="40404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Questions for [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Insert Category #4]</a:t>
            </a:r>
          </a:p>
          <a:p>
            <a:pPr>
              <a:spcAft>
                <a:spcPts val="1000"/>
              </a:spcAft>
              <a:buFont typeface="Wingdings 3" panose="05040102010807070707" pitchFamily="18" charset="2"/>
              <a:buChar char="}"/>
            </a:pPr>
            <a:r>
              <a:rPr lang="en-US" sz="1800" dirty="0">
                <a:solidFill>
                  <a:srgbClr val="40404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Questions for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[Insert Category #5]</a:t>
            </a:r>
          </a:p>
          <a:p>
            <a:pPr>
              <a:buFont typeface="Wingdings 3" panose="05040102010807070707" pitchFamily="18" charset="2"/>
              <a:buChar char="}"/>
            </a:pPr>
            <a:r>
              <a:rPr lang="en-US" sz="1800" dirty="0">
                <a:solidFill>
                  <a:srgbClr val="40404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Next Steps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061883" y="1168383"/>
            <a:ext cx="10058400" cy="8533"/>
          </a:xfrm>
          <a:prstGeom prst="line">
            <a:avLst/>
          </a:prstGeom>
          <a:ln w="57150">
            <a:solidFill>
              <a:srgbClr val="68DF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896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85284"/>
            <a:ext cx="1097280" cy="2194560"/>
            <a:chOff x="225290" y="4090365"/>
            <a:chExt cx="1097280" cy="2194560"/>
          </a:xfrm>
        </p:grpSpPr>
        <p:sp>
          <p:nvSpPr>
            <p:cNvPr id="27" name="Right Triangle 26"/>
            <p:cNvSpPr/>
            <p:nvPr/>
          </p:nvSpPr>
          <p:spPr>
            <a:xfrm>
              <a:off x="225290" y="4090365"/>
              <a:ext cx="1097280" cy="1097280"/>
            </a:xfrm>
            <a:prstGeom prst="rtTriangle">
              <a:avLst/>
            </a:prstGeom>
            <a:solidFill>
              <a:srgbClr val="F7D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Triangle 33"/>
            <p:cNvSpPr/>
            <p:nvPr/>
          </p:nvSpPr>
          <p:spPr>
            <a:xfrm flipV="1">
              <a:off x="225290" y="5187645"/>
              <a:ext cx="1097280" cy="1097280"/>
            </a:xfrm>
            <a:prstGeom prst="rtTriangle">
              <a:avLst/>
            </a:prstGeom>
            <a:solidFill>
              <a:srgbClr val="F7D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015" y="182462"/>
            <a:ext cx="9934754" cy="114121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404040"/>
                </a:solidFill>
                <a:latin typeface="Lato Black" panose="020F0A02020204030203" pitchFamily="34" charset="0"/>
              </a:rPr>
              <a:t>Overview of the Stakeholder Engagement Process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82" y="1748326"/>
            <a:ext cx="680341" cy="68034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6032-93CA-49A7-B7A2-B3B8AC91DE37}" type="slidenum">
              <a:rPr lang="en-US" smtClean="0">
                <a:latin typeface="Lato" panose="020F0502020204030203" pitchFamily="34" charset="0"/>
              </a:rPr>
              <a:t>3</a:t>
            </a:fld>
            <a:endParaRPr lang="en-US">
              <a:latin typeface="Lato" panose="020F050202020403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29076" y="1885382"/>
            <a:ext cx="2695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#</a:t>
            </a:r>
            <a:r>
              <a:rPr lang="en-US" dirty="0"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of Listening </a:t>
            </a:r>
            <a:r>
              <a:rPr lang="en-US" sz="2000" dirty="0">
                <a:solidFill>
                  <a:srgbClr val="40404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Sessions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24" y="3862193"/>
            <a:ext cx="676656" cy="6766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29075" y="2958405"/>
            <a:ext cx="269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#</a:t>
            </a:r>
            <a:r>
              <a:rPr lang="en-US" dirty="0"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of Roundtables</a:t>
            </a:r>
            <a:endParaRPr lang="en-US" sz="2000" dirty="0">
              <a:solidFill>
                <a:srgbClr val="404040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069" y="1748326"/>
            <a:ext cx="676656" cy="6766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28989" y="1899254"/>
            <a:ext cx="269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#</a:t>
            </a:r>
            <a:r>
              <a:rPr lang="en-US" dirty="0"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of E-mail Responses</a:t>
            </a:r>
            <a:endParaRPr lang="en-US" sz="2000" dirty="0">
              <a:solidFill>
                <a:srgbClr val="404040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069" y="2804743"/>
            <a:ext cx="676656" cy="67665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828989" y="2952297"/>
            <a:ext cx="269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#</a:t>
            </a:r>
            <a:r>
              <a:rPr lang="en-US" dirty="0"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of Survey Responses</a:t>
            </a:r>
            <a:endParaRPr lang="en-US" sz="2000" dirty="0">
              <a:solidFill>
                <a:srgbClr val="404040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069" y="3861160"/>
            <a:ext cx="676656" cy="67665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828989" y="4007392"/>
            <a:ext cx="269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#</a:t>
            </a:r>
            <a:r>
              <a:rPr lang="en-US" dirty="0"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of Public Comments</a:t>
            </a:r>
            <a:endParaRPr lang="en-US" sz="2000" dirty="0">
              <a:solidFill>
                <a:srgbClr val="404040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24" y="4921425"/>
            <a:ext cx="676656" cy="67665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328656" y="4897201"/>
            <a:ext cx="2729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#</a:t>
            </a:r>
            <a:r>
              <a:rPr lang="en-US" dirty="0"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of Internal Stakeholders Consulted</a:t>
            </a:r>
            <a:endParaRPr lang="en-US" sz="2000" dirty="0">
              <a:solidFill>
                <a:srgbClr val="404040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47917" y="3878770"/>
            <a:ext cx="26610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# </a:t>
            </a:r>
            <a:r>
              <a:rPr lang="en-US" sz="2000" dirty="0">
                <a:solidFill>
                  <a:srgbClr val="40404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Potential </a:t>
            </a:r>
          </a:p>
          <a:p>
            <a:pPr algn="ctr"/>
            <a:r>
              <a:rPr lang="en-US" sz="2000" dirty="0">
                <a:solidFill>
                  <a:srgbClr val="40404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Learning Agenda Questions</a:t>
            </a:r>
            <a:endParaRPr lang="en-US" sz="2400" dirty="0">
              <a:solidFill>
                <a:srgbClr val="404040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069" y="4886958"/>
            <a:ext cx="676656" cy="67665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828988" y="4936587"/>
            <a:ext cx="2695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#</a:t>
            </a:r>
            <a:r>
              <a:rPr lang="en-US" dirty="0"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of External Stakeholders Consulted</a:t>
            </a:r>
            <a:endParaRPr lang="en-US" sz="2000" dirty="0">
              <a:solidFill>
                <a:srgbClr val="404040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30499" y="4014822"/>
            <a:ext cx="269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#</a:t>
            </a:r>
            <a:r>
              <a:rPr lang="en-US" dirty="0"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of Interviews</a:t>
            </a:r>
            <a:endParaRPr lang="en-US" sz="2000" dirty="0">
              <a:solidFill>
                <a:srgbClr val="404040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8047456" y="3492014"/>
            <a:ext cx="745435" cy="386756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781" y="2528898"/>
            <a:ext cx="1277373" cy="127737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48" y="2807102"/>
            <a:ext cx="650609" cy="67665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069" y="5808558"/>
            <a:ext cx="676656" cy="67665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828988" y="5819615"/>
            <a:ext cx="2729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#</a:t>
            </a:r>
            <a:r>
              <a:rPr lang="en-US" dirty="0"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of Organizations Represented</a:t>
            </a:r>
            <a:endParaRPr lang="en-US" sz="2000" dirty="0">
              <a:solidFill>
                <a:srgbClr val="404040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1026397" y="1178225"/>
            <a:ext cx="10058400" cy="8533"/>
          </a:xfrm>
          <a:prstGeom prst="line">
            <a:avLst/>
          </a:prstGeom>
          <a:ln w="57150">
            <a:solidFill>
              <a:srgbClr val="F7D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922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2296" y="6492875"/>
            <a:ext cx="8357419" cy="365125"/>
          </a:xfrm>
        </p:spPr>
        <p:txBody>
          <a:bodyPr/>
          <a:lstStyle/>
          <a:p>
            <a:r>
              <a:rPr lang="en-US" dirty="0">
                <a:latin typeface="Lato" panose="020F0502020204030203" pitchFamily="34" charset="0"/>
              </a:rPr>
              <a:t>Note: This presentation is meant to serve as one example of a guide for Evaluation Officers and their technical teams.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115" y="6356349"/>
            <a:ext cx="2743200" cy="365125"/>
          </a:xfrm>
        </p:spPr>
        <p:txBody>
          <a:bodyPr/>
          <a:lstStyle/>
          <a:p>
            <a:fld id="{BC836032-93CA-49A7-B7A2-B3B8AC91DE37}" type="slidenum">
              <a:rPr lang="en-US" smtClean="0">
                <a:latin typeface="Lato" panose="020F0502020204030203" pitchFamily="34" charset="0"/>
              </a:rPr>
              <a:t>4</a:t>
            </a:fld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41373" y="214266"/>
            <a:ext cx="10668808" cy="102867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404040"/>
                </a:solidFill>
                <a:latin typeface="Lato Black" panose="020F0A02020204030203" pitchFamily="34" charset="0"/>
              </a:rPr>
              <a:t>Developing Priority Questions for the Learning Agenda</a:t>
            </a:r>
          </a:p>
        </p:txBody>
      </p:sp>
      <p:pic>
        <p:nvPicPr>
          <p:cNvPr id="181" name="Picture 1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22" y="1413700"/>
            <a:ext cx="10125456" cy="501091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83247"/>
            <a:ext cx="1097280" cy="2194560"/>
            <a:chOff x="6982257" y="4089732"/>
            <a:chExt cx="1097280" cy="2194560"/>
          </a:xfrm>
        </p:grpSpPr>
        <p:sp>
          <p:nvSpPr>
            <p:cNvPr id="10" name="Right Triangle 9"/>
            <p:cNvSpPr/>
            <p:nvPr/>
          </p:nvSpPr>
          <p:spPr>
            <a:xfrm flipV="1">
              <a:off x="6982257" y="5187012"/>
              <a:ext cx="1097280" cy="1097280"/>
            </a:xfrm>
            <a:prstGeom prst="rtTriangle">
              <a:avLst/>
            </a:prstGeom>
            <a:solidFill>
              <a:srgbClr val="82C2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/>
          </p:nvSpPr>
          <p:spPr>
            <a:xfrm>
              <a:off x="6982257" y="4089732"/>
              <a:ext cx="1097280" cy="1097280"/>
            </a:xfrm>
            <a:prstGeom prst="rtTriangle">
              <a:avLst/>
            </a:prstGeom>
            <a:solidFill>
              <a:srgbClr val="82C2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/>
          <p:cNvCxnSpPr/>
          <p:nvPr/>
        </p:nvCxnSpPr>
        <p:spPr>
          <a:xfrm flipV="1">
            <a:off x="1061883" y="1168383"/>
            <a:ext cx="10058400" cy="8533"/>
          </a:xfrm>
          <a:prstGeom prst="line">
            <a:avLst/>
          </a:prstGeom>
          <a:ln w="57150">
            <a:solidFill>
              <a:srgbClr val="82C2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97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5258867"/>
              </p:ext>
            </p:extLst>
          </p:nvPr>
        </p:nvGraphicFramePr>
        <p:xfrm>
          <a:off x="838200" y="1690688"/>
          <a:ext cx="10515600" cy="42782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937665">
                  <a:extLst>
                    <a:ext uri="{9D8B030D-6E8A-4147-A177-3AD203B41FA5}">
                      <a16:colId xmlns:a16="http://schemas.microsoft.com/office/drawing/2014/main" val="984038820"/>
                    </a:ext>
                  </a:extLst>
                </a:gridCol>
                <a:gridCol w="2577935">
                  <a:extLst>
                    <a:ext uri="{9D8B030D-6E8A-4147-A177-3AD203B41FA5}">
                      <a16:colId xmlns:a16="http://schemas.microsoft.com/office/drawing/2014/main" val="4219370755"/>
                    </a:ext>
                  </a:extLst>
                </a:gridCol>
              </a:tblGrid>
              <a:tr h="534787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cs typeface="Arial" panose="020B0604020202020204" pitchFamily="34" charset="0"/>
                        </a:rPr>
                        <a:t>[Category Type]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9A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cs typeface="Arial" panose="020B0604020202020204" pitchFamily="34" charset="0"/>
                        </a:rPr>
                        <a:t>Number of Questions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9A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975010"/>
                  </a:ext>
                </a:extLst>
              </a:tr>
              <a:tr h="534787"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208669"/>
                  </a:ext>
                </a:extLst>
              </a:tr>
              <a:tr h="534787"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66634813"/>
                  </a:ext>
                </a:extLst>
              </a:tr>
              <a:tr h="534787"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224553"/>
                  </a:ext>
                </a:extLst>
              </a:tr>
              <a:tr h="534787"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20567731"/>
                  </a:ext>
                </a:extLst>
              </a:tr>
              <a:tr h="534787"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814047"/>
                  </a:ext>
                </a:extLst>
              </a:tr>
              <a:tr h="534787"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63141390"/>
                  </a:ext>
                </a:extLst>
              </a:tr>
              <a:tr h="534787"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97409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6032-93CA-49A7-B7A2-B3B8AC91DE37}" type="slidenum">
              <a:rPr lang="en-US" smtClean="0">
                <a:latin typeface="Lato" panose="020F0502020204030203" pitchFamily="34" charset="0"/>
              </a:rPr>
              <a:t>5</a:t>
            </a:fld>
            <a:endParaRPr lang="en-US">
              <a:latin typeface="Lato" panose="020F0502020204030203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09660" y="242818"/>
            <a:ext cx="10533992" cy="86209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Lato Black" panose="020F0A02020204030203" pitchFamily="34" charset="0"/>
                <a:ea typeface="Times New Roman" panose="02020603050405020304" pitchFamily="18" charset="0"/>
              </a:rPr>
              <a:t>[Category Type]</a:t>
            </a:r>
            <a:endParaRPr lang="en-US" sz="4000" dirty="0">
              <a:latin typeface="Lato Black" panose="020F0A02020204030203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80739"/>
            <a:ext cx="1097913" cy="2194559"/>
            <a:chOff x="4737879" y="4090366"/>
            <a:chExt cx="1097913" cy="2194559"/>
          </a:xfrm>
        </p:grpSpPr>
        <p:sp>
          <p:nvSpPr>
            <p:cNvPr id="11" name="Right Triangle 10"/>
            <p:cNvSpPr/>
            <p:nvPr/>
          </p:nvSpPr>
          <p:spPr>
            <a:xfrm rot="16200000" flipV="1">
              <a:off x="4738512" y="4090366"/>
              <a:ext cx="1097280" cy="1097280"/>
            </a:xfrm>
            <a:prstGeom prst="rtTriangle">
              <a:avLst/>
            </a:prstGeom>
            <a:solidFill>
              <a:srgbClr val="F29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Triangle 11"/>
            <p:cNvSpPr/>
            <p:nvPr/>
          </p:nvSpPr>
          <p:spPr>
            <a:xfrm rot="16200000" flipH="1" flipV="1">
              <a:off x="4737879" y="5187645"/>
              <a:ext cx="1097280" cy="1097280"/>
            </a:xfrm>
            <a:prstGeom prst="rtTriangle">
              <a:avLst/>
            </a:prstGeom>
            <a:solidFill>
              <a:srgbClr val="F29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V="1">
            <a:off x="1061883" y="1168383"/>
            <a:ext cx="10058400" cy="8533"/>
          </a:xfrm>
          <a:prstGeom prst="line">
            <a:avLst/>
          </a:prstGeom>
          <a:ln w="57150">
            <a:solidFill>
              <a:srgbClr val="F290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44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427" y="94891"/>
            <a:ext cx="10515600" cy="13255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rgbClr val="404040"/>
                </a:solidFill>
                <a:latin typeface="Lato Black" panose="020F0A02020204030203" pitchFamily="34" charset="0"/>
              </a:rPr>
              <a:t>Draft Priority Questions by </a:t>
            </a:r>
            <a:r>
              <a:rPr lang="en-US" sz="3800" dirty="0">
                <a:solidFill>
                  <a:schemeClr val="bg1">
                    <a:lumMod val="50000"/>
                  </a:schemeClr>
                </a:solidFill>
                <a:latin typeface="Lato Black" panose="020F0A02020204030203" pitchFamily="34" charset="0"/>
                <a:ea typeface="Times New Roman" panose="02020603050405020304" pitchFamily="18" charset="0"/>
              </a:rPr>
              <a:t>[Category Name]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6032-93CA-49A7-B7A2-B3B8AC91DE37}" type="slidenum">
              <a:rPr lang="en-US" smtClean="0">
                <a:latin typeface="Lato" panose="020F0502020204030203" pitchFamily="34" charset="0"/>
              </a:rPr>
              <a:t>6</a:t>
            </a:fld>
            <a:endParaRPr lang="en-US">
              <a:latin typeface="Lato" panose="020F0502020204030203" pitchFamily="34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3291383"/>
              </p:ext>
            </p:extLst>
          </p:nvPr>
        </p:nvGraphicFramePr>
        <p:xfrm>
          <a:off x="1024940" y="1349384"/>
          <a:ext cx="4584785" cy="5019089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439268">
                  <a:extLst>
                    <a:ext uri="{9D8B030D-6E8A-4147-A177-3AD203B41FA5}">
                      <a16:colId xmlns:a16="http://schemas.microsoft.com/office/drawing/2014/main" val="2663688472"/>
                    </a:ext>
                  </a:extLst>
                </a:gridCol>
                <a:gridCol w="1616446">
                  <a:extLst>
                    <a:ext uri="{9D8B030D-6E8A-4147-A177-3AD203B41FA5}">
                      <a16:colId xmlns:a16="http://schemas.microsoft.com/office/drawing/2014/main" val="4130995727"/>
                    </a:ext>
                  </a:extLst>
                </a:gridCol>
                <a:gridCol w="1529071">
                  <a:extLst>
                    <a:ext uri="{9D8B030D-6E8A-4147-A177-3AD203B41FA5}">
                      <a16:colId xmlns:a16="http://schemas.microsoft.com/office/drawing/2014/main" val="2777830808"/>
                    </a:ext>
                  </a:extLst>
                </a:gridCol>
              </a:tblGrid>
              <a:tr h="468906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/>
                          <a:latin typeface="Lato" panose="020F0502020204030203" pitchFamily="34" charset="0"/>
                          <a:cs typeface="Arial" panose="020B0604020202020204" pitchFamily="34" charset="0"/>
                        </a:rPr>
                        <a:t>[Category Name]</a:t>
                      </a:r>
                      <a:endParaRPr lang="en-US" sz="1600" b="1" i="0" dirty="0">
                        <a:solidFill>
                          <a:schemeClr val="bg1"/>
                        </a:solidFill>
                        <a:effectLst/>
                        <a:latin typeface="Lato" panose="020F0502020204030203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170" marR="4317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9A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962603"/>
                  </a:ext>
                </a:extLst>
              </a:tr>
              <a:tr h="602940">
                <a:tc gridSpan="3"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0" i="1" dirty="0">
                          <a:solidFill>
                            <a:srgbClr val="2E9AC4"/>
                          </a:solidFill>
                          <a:effectLst/>
                          <a:latin typeface="Lato" panose="020F050202020403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0" i="1" dirty="0">
                          <a:solidFill>
                            <a:srgbClr val="2E9AC4"/>
                          </a:solidFill>
                          <a:effectLst/>
                          <a:latin typeface="Lato" panose="020F0502020204030203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b="0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Question 1…</a:t>
                      </a: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0" i="1" dirty="0">
                          <a:solidFill>
                            <a:srgbClr val="2E9AC4"/>
                          </a:solidFill>
                          <a:effectLst/>
                          <a:latin typeface="Lato" panose="020F0502020204030203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 b="0" i="1" dirty="0">
                        <a:solidFill>
                          <a:srgbClr val="2E9AC4"/>
                        </a:solidFill>
                        <a:effectLst/>
                        <a:latin typeface="Lato" panose="020F0502020204030203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170" marR="431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70" marR="4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70" marR="4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430475"/>
                  </a:ext>
                </a:extLst>
              </a:tr>
              <a:tr h="664032">
                <a:tc gridSpan="3"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400" b="0" i="1" dirty="0">
                        <a:solidFill>
                          <a:srgbClr val="2E9AC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170" marR="431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972387"/>
                  </a:ext>
                </a:extLst>
              </a:tr>
              <a:tr h="622073">
                <a:tc gridSpan="3"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400" b="0" i="1" dirty="0">
                        <a:solidFill>
                          <a:srgbClr val="2E9AC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170" marR="431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362091"/>
                  </a:ext>
                </a:extLst>
              </a:tr>
              <a:tr h="650677">
                <a:tc gridSpan="3"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400" b="0" i="1" dirty="0">
                        <a:solidFill>
                          <a:srgbClr val="2E9AC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170" marR="431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081874"/>
                  </a:ext>
                </a:extLst>
              </a:tr>
              <a:tr h="650677">
                <a:tc gridSpan="3"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400" b="0" i="1" dirty="0">
                        <a:solidFill>
                          <a:srgbClr val="2E9AC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170" marR="431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55915"/>
                  </a:ext>
                </a:extLst>
              </a:tr>
              <a:tr h="628201">
                <a:tc gridSpan="3"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400" b="0" i="1" dirty="0">
                        <a:solidFill>
                          <a:srgbClr val="2E9AC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170" marR="431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34109"/>
                  </a:ext>
                </a:extLst>
              </a:tr>
              <a:tr h="724923">
                <a:tc gridSpan="3"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400" b="0" i="1" dirty="0">
                        <a:solidFill>
                          <a:srgbClr val="2E9AC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170" marR="431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62486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4447336"/>
              </p:ext>
            </p:extLst>
          </p:nvPr>
        </p:nvGraphicFramePr>
        <p:xfrm>
          <a:off x="6290009" y="1343377"/>
          <a:ext cx="4584785" cy="4980555"/>
        </p:xfrm>
        <a:graphic>
          <a:graphicData uri="http://schemas.openxmlformats.org/drawingml/2006/table">
            <a:tbl>
              <a:tblPr firstRow="1" firstCol="1" bandRow="1"/>
              <a:tblGrid>
                <a:gridCol w="4584785">
                  <a:extLst>
                    <a:ext uri="{9D8B030D-6E8A-4147-A177-3AD203B41FA5}">
                      <a16:colId xmlns:a16="http://schemas.microsoft.com/office/drawing/2014/main" val="2663688472"/>
                    </a:ext>
                  </a:extLst>
                </a:gridCol>
              </a:tblGrid>
              <a:tr h="2319309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i="1" dirty="0">
                        <a:solidFill>
                          <a:srgbClr val="2E9AC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>
                          <a:solidFill>
                            <a:srgbClr val="2E9AC4"/>
                          </a:solidFill>
                          <a:effectLst/>
                          <a:latin typeface="Lato" panose="020F0502020204030203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Existing Evidence and Recent Studies</a:t>
                      </a:r>
                    </a:p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b="0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Include any information relevant to the focus area and questions.</a:t>
                      </a:r>
                    </a:p>
                  </a:txBody>
                  <a:tcPr marL="43170" marR="4317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962603"/>
                  </a:ext>
                </a:extLst>
              </a:tr>
              <a:tr h="2661246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400" b="1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i="0" dirty="0">
                          <a:solidFill>
                            <a:srgbClr val="2E9AC4"/>
                          </a:solidFill>
                          <a:effectLst/>
                          <a:latin typeface="Lato" panose="020F0502020204030203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Strategic Goals</a:t>
                      </a:r>
                      <a:r>
                        <a:rPr lang="en-US" sz="1400" b="1" i="0" baseline="0" dirty="0">
                          <a:solidFill>
                            <a:srgbClr val="2E9AC4"/>
                          </a:solidFill>
                          <a:effectLst/>
                          <a:latin typeface="Lato" panose="020F0502020204030203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and Leadership </a:t>
                      </a:r>
                      <a:r>
                        <a:rPr lang="en-US" sz="1400" b="1" i="0" dirty="0">
                          <a:solidFill>
                            <a:srgbClr val="2E9AC4"/>
                          </a:solidFill>
                          <a:effectLst/>
                          <a:latin typeface="Lato" panose="020F0502020204030203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Priorities</a:t>
                      </a:r>
                    </a:p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Use this space to show alignment between the focus area and agency priorities.</a:t>
                      </a:r>
                    </a:p>
                  </a:txBody>
                  <a:tcPr marL="43170" marR="4317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9081874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0" y="84364"/>
            <a:ext cx="1097913" cy="2194559"/>
            <a:chOff x="9230496" y="4090366"/>
            <a:chExt cx="1097913" cy="2194559"/>
          </a:xfrm>
        </p:grpSpPr>
        <p:sp>
          <p:nvSpPr>
            <p:cNvPr id="6" name="Right Triangle 5"/>
            <p:cNvSpPr/>
            <p:nvPr/>
          </p:nvSpPr>
          <p:spPr>
            <a:xfrm rot="16200000" flipV="1">
              <a:off x="9231129" y="4090366"/>
              <a:ext cx="1097280" cy="1097280"/>
            </a:xfrm>
            <a:prstGeom prst="rtTriangle">
              <a:avLst/>
            </a:prstGeom>
            <a:solidFill>
              <a:srgbClr val="F1AB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Triangle 6"/>
            <p:cNvSpPr/>
            <p:nvPr/>
          </p:nvSpPr>
          <p:spPr>
            <a:xfrm rot="16200000" flipH="1" flipV="1">
              <a:off x="9230496" y="5187645"/>
              <a:ext cx="1097280" cy="1097280"/>
            </a:xfrm>
            <a:prstGeom prst="rtTriangle">
              <a:avLst/>
            </a:prstGeom>
            <a:solidFill>
              <a:srgbClr val="F1AB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 flipV="1">
            <a:off x="1061883" y="1168383"/>
            <a:ext cx="10058400" cy="8533"/>
          </a:xfrm>
          <a:prstGeom prst="line">
            <a:avLst/>
          </a:prstGeom>
          <a:ln w="57150">
            <a:solidFill>
              <a:srgbClr val="F1AB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763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1061883" y="1168383"/>
            <a:ext cx="10058400" cy="8533"/>
          </a:xfrm>
          <a:prstGeom prst="line">
            <a:avLst/>
          </a:prstGeom>
          <a:ln w="57150">
            <a:solidFill>
              <a:srgbClr val="68DF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246" y="228053"/>
            <a:ext cx="10515600" cy="896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404040"/>
                </a:solidFill>
                <a:latin typeface="Lato Black" panose="020F0A02020204030203" pitchFamily="34" charset="0"/>
              </a:rPr>
              <a:t>Next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6032-93CA-49A7-B7A2-B3B8AC91DE37}" type="slidenum">
              <a:rPr lang="en-US" smtClean="0">
                <a:latin typeface="Lato" panose="020F0502020204030203" pitchFamily="34" charset="0"/>
              </a:rPr>
              <a:t>7</a:t>
            </a:fld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52" name="Text Placeholder 3"/>
          <p:cNvSpPr txBox="1">
            <a:spLocks/>
          </p:cNvSpPr>
          <p:nvPr/>
        </p:nvSpPr>
        <p:spPr>
          <a:xfrm>
            <a:off x="533401" y="1818480"/>
            <a:ext cx="10489095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85534"/>
            <a:ext cx="1097280" cy="2194561"/>
            <a:chOff x="0" y="27336"/>
            <a:chExt cx="1097280" cy="2194561"/>
          </a:xfrm>
        </p:grpSpPr>
        <p:sp>
          <p:nvSpPr>
            <p:cNvPr id="7" name="Right Triangle 6"/>
            <p:cNvSpPr/>
            <p:nvPr/>
          </p:nvSpPr>
          <p:spPr>
            <a:xfrm flipV="1">
              <a:off x="0" y="1124617"/>
              <a:ext cx="1097280" cy="1097280"/>
            </a:xfrm>
            <a:prstGeom prst="rtTriangle">
              <a:avLst/>
            </a:prstGeom>
            <a:solidFill>
              <a:srgbClr val="68DF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>
              <a:off x="0" y="27336"/>
              <a:ext cx="1097280" cy="1097280"/>
            </a:xfrm>
            <a:prstGeom prst="rtTriangle">
              <a:avLst/>
            </a:prstGeom>
            <a:solidFill>
              <a:srgbClr val="68DF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1193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5052</TotalTime>
  <Words>247</Words>
  <Application>Microsoft Office PowerPoint</Application>
  <PresentationFormat>Widescreen</PresentationFormat>
  <Paragraphs>54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Lato</vt:lpstr>
      <vt:lpstr>Lato Black</vt:lpstr>
      <vt:lpstr>Wingdings 3</vt:lpstr>
      <vt:lpstr>Office Theme</vt:lpstr>
      <vt:lpstr>PowerPoint Presentation</vt:lpstr>
      <vt:lpstr>Agenda</vt:lpstr>
      <vt:lpstr>Overview of the Stakeholder Engagement Process</vt:lpstr>
      <vt:lpstr>Developing Priority Questions for the Learning Agenda</vt:lpstr>
      <vt:lpstr>[Category Type]</vt:lpstr>
      <vt:lpstr>Draft Priority Questions by [Category Name]</vt:lpstr>
      <vt:lpstr>Next Steps</vt:lpstr>
    </vt:vector>
  </TitlesOfParts>
  <Company>Grant Thornton LLP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Presenting Priority Learning Agenda Questions to Leadership</dc:title>
  <dc:creator>Couch, Kennedy</dc:creator>
  <cp:lastModifiedBy>Levy, Deborah</cp:lastModifiedBy>
  <cp:revision>76</cp:revision>
  <dcterms:created xsi:type="dcterms:W3CDTF">2019-10-31T17:46:28Z</dcterms:created>
  <dcterms:modified xsi:type="dcterms:W3CDTF">2020-05-07T19:57:03Z</dcterms:modified>
</cp:coreProperties>
</file>