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1" r:id="rId3"/>
    <p:sldId id="289" r:id="rId4"/>
    <p:sldId id="308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  <p:sldId id="302" r:id="rId16"/>
    <p:sldId id="301" r:id="rId17"/>
    <p:sldId id="303" r:id="rId18"/>
    <p:sldId id="304" r:id="rId19"/>
    <p:sldId id="305" r:id="rId20"/>
    <p:sldId id="306" r:id="rId21"/>
    <p:sldId id="312" r:id="rId22"/>
    <p:sldId id="310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9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tensor-sensor/blob/master/talks/demo.ipynb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tensor-sensor" TargetMode="External"/><Relationship Id="rId2" Type="http://schemas.openxmlformats.org/officeDocument/2006/relationships/hyperlink" Target="https://explained.ai/tensor-senso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Clarifying matrix algebra issues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Examples and implementation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EA86D-470E-6144-BCE6-AB7283DFED69}"/>
              </a:ext>
            </a:extLst>
          </p:cNvPr>
          <p:cNvSpPr txBox="1"/>
          <p:nvPr/>
        </p:nvSpPr>
        <p:spPr>
          <a:xfrm>
            <a:off x="14342" y="6488668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engineering</a:t>
            </a:r>
            <a:br>
              <a:rPr lang="en-US" dirty="0"/>
            </a:br>
            <a:r>
              <a:rPr lang="en-US" dirty="0"/>
              <a:t>related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But, that might require a separate tool and a preprocessing step,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have: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line, piece-by-piece, in proper order,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find and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/>
              <a:t>Uses </a:t>
            </a:r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its AST is same work as  rolling my own "</a:t>
            </a:r>
            <a:r>
              <a:rPr lang="en-US" dirty="0" err="1"/>
              <a:t>parrser</a:t>
            </a:r>
            <a:r>
              <a:rPr lang="en-US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4C3C1-F0F7-4C4F-B069-ED50342BA779}"/>
              </a:ext>
            </a:extLst>
          </p:cNvPr>
          <p:cNvSpPr txBox="1"/>
          <p:nvPr/>
        </p:nvSpPr>
        <p:spPr>
          <a:xfrm>
            <a:off x="5203596" y="44904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F523-A5A5-9C40-A885-FA7BC77C7326}"/>
              </a:ext>
            </a:extLst>
          </p:cNvPr>
          <p:cNvSpPr txBox="1"/>
          <p:nvPr/>
        </p:nvSpPr>
        <p:spPr>
          <a:xfrm>
            <a:off x="8832916" y="5442543"/>
            <a:ext cx="306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from </a:t>
            </a:r>
            <a:r>
              <a:rPr lang="en-US" dirty="0" err="1"/>
              <a:t>TensorSensor</a:t>
            </a:r>
            <a:r>
              <a:rPr lang="en-US" dirty="0"/>
              <a:t> lib)</a:t>
            </a:r>
          </a:p>
        </p:txBody>
      </p:sp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Python source of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exception,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(eventually) triggers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</a:t>
            </a:r>
            <a:r>
              <a:rPr lang="en-US" b="1" dirty="0"/>
              <a:t>clarify</a:t>
            </a:r>
            <a:r>
              <a:rPr lang="en-US" dirty="0"/>
              <a:t>()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…/lib/python3.8/site-packages/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/…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is in</a:t>
            </a:r>
            <a:br>
              <a:rPr lang="en-US" dirty="0"/>
            </a:br>
            <a:r>
              <a:rPr lang="en-US" dirty="0"/>
              <a:t>{</a:t>
            </a:r>
            <a:r>
              <a:rPr lang="en-US" i="1" dirty="0" err="1"/>
              <a:t>numpy</a:t>
            </a:r>
            <a:r>
              <a:rPr lang="en-US" dirty="0"/>
              <a:t>, </a:t>
            </a:r>
            <a:r>
              <a:rPr lang="en-US" i="1" dirty="0"/>
              <a:t>torch</a:t>
            </a:r>
            <a:r>
              <a:rPr lang="en-US" dirty="0"/>
              <a:t>, </a:t>
            </a:r>
            <a:r>
              <a:rPr lang="en-US" i="1" dirty="0" err="1"/>
              <a:t>tensorflow</a:t>
            </a:r>
            <a:r>
              <a:rPr lang="en-US" dirty="0"/>
              <a:t>, </a:t>
            </a:r>
            <a:r>
              <a:rPr lang="en-US" i="1" dirty="0" err="1"/>
              <a:t>jax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the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   (in </a:t>
            </a:r>
            <a:r>
              <a:rPr lang="en-US" sz="2800" b="1" dirty="0"/>
              <a:t>main</a:t>
            </a:r>
            <a:r>
              <a:rPr lang="en-US" sz="2800" dirty="0"/>
              <a:t>)</a:t>
            </a:r>
          </a:p>
          <a:p>
            <a:r>
              <a:rPr lang="en-US" sz="2800" dirty="0"/>
              <a:t>t.py:4   (in </a:t>
            </a:r>
            <a:r>
              <a:rPr lang="en-US" sz="2800" b="1" dirty="0"/>
              <a:t>f</a:t>
            </a:r>
            <a:r>
              <a:rPr lang="en-US" sz="2800" dirty="0"/>
              <a:t>)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0814821" cy="4630967"/>
          </a:xfrm>
        </p:spPr>
        <p:txBody>
          <a:bodyPr/>
          <a:lstStyle/>
          <a:p>
            <a:r>
              <a:rPr lang="en-US" dirty="0"/>
              <a:t>My prototype used try/except but was unwieldy for the user</a:t>
            </a:r>
          </a:p>
          <a:p>
            <a:r>
              <a:rPr lang="en-US" dirty="0"/>
              <a:t>And, the code looked like error handling, which obscured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2EC85-983D-DA4F-8A20-FFCD6B2ECEDA}"/>
              </a:ext>
            </a:extLst>
          </p:cNvPr>
          <p:cNvSpPr txBox="1"/>
          <p:nvPr/>
        </p:nvSpPr>
        <p:spPr>
          <a:xfrm>
            <a:off x="806760" y="6421622"/>
            <a:ext cx="5477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(might not be able to hide everything here, like reraising </a:t>
            </a:r>
            <a:r>
              <a:rPr lang="en-US" sz="1600" b="1" dirty="0"/>
              <a:t>e</a:t>
            </a:r>
            <a:r>
              <a:rPr lang="en-US" sz="1600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AE550-CC4F-B74C-B7A5-9901E643B76C}"/>
              </a:ext>
            </a:extLst>
          </p:cNvPr>
          <p:cNvCxnSpPr>
            <a:cxnSpLocks/>
          </p:cNvCxnSpPr>
          <p:nvPr/>
        </p:nvCxnSpPr>
        <p:spPr>
          <a:xfrm flipV="1">
            <a:off x="3884497" y="6197294"/>
            <a:ext cx="0" cy="2925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32B5EE-3945-5F48-9AA4-495E224EE86A}"/>
              </a:ext>
            </a:extLst>
          </p:cNvPr>
          <p:cNvSpPr txBox="1"/>
          <p:nvPr/>
        </p:nvSpPr>
        <p:spPr>
          <a:xfrm>
            <a:off x="8955465" y="5874305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(From within a </a:t>
            </a:r>
            <a:r>
              <a:rPr lang="en-US" sz="1600" dirty="0" err="1"/>
              <a:t>Jupyter</a:t>
            </a:r>
            <a:r>
              <a:rPr lang="en-US" sz="1600" dirty="0"/>
              <a:t> notebook)</a:t>
            </a:r>
          </a:p>
        </p:txBody>
      </p: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7384-4454-E54A-80EC-D299E902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EC0E-ACE6-1344-8562-BF84CDF30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https://github.com/parrt/tensor-sensor/blob/master/talks/demo.ipynb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423"/>
            <a:ext cx="10643647" cy="4621540"/>
          </a:xfrm>
        </p:spPr>
        <p:txBody>
          <a:bodyPr/>
          <a:lstStyle/>
          <a:p>
            <a:r>
              <a:rPr lang="en-US" b="1" dirty="0"/>
              <a:t>explain</a:t>
            </a:r>
            <a:r>
              <a:rPr lang="en-US" dirty="0"/>
              <a:t>() object's </a:t>
            </a:r>
            <a:r>
              <a:rPr lang="en-US" b="1" dirty="0"/>
              <a:t>__enter__()</a:t>
            </a:r>
            <a:r>
              <a:rPr lang="en-US" dirty="0"/>
              <a:t> method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 [1]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</a:t>
            </a:r>
            <a:r>
              <a:rPr lang="en-US" b="1" dirty="0"/>
              <a:t>clarify</a:t>
            </a:r>
            <a:r>
              <a:rPr lang="en-US" dirty="0"/>
              <a:t>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prints "hi" 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27F5E-5CFE-F746-9673-ECCB3AD12C8F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D132-44A6-764D-B524-D315994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81AC-73EF-5349-9FEF-73D407E0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3980" cy="4351338"/>
          </a:xfrm>
        </p:spPr>
        <p:txBody>
          <a:bodyPr>
            <a:normAutofit/>
          </a:bodyPr>
          <a:lstStyle/>
          <a:p>
            <a:r>
              <a:rPr lang="en-US" dirty="0"/>
              <a:t>Lots of meat still on the bone</a:t>
            </a:r>
          </a:p>
          <a:p>
            <a:r>
              <a:rPr lang="en-US" dirty="0"/>
              <a:t>Add tensor element type to messages and visualizations</a:t>
            </a:r>
          </a:p>
          <a:p>
            <a:pPr lvl="1"/>
            <a:r>
              <a:rPr lang="en-US" dirty="0"/>
              <a:t>we don’t want integers becoming floats if they are used as indexes</a:t>
            </a:r>
          </a:p>
          <a:p>
            <a:pPr lvl="1"/>
            <a:r>
              <a:rPr lang="en-US" dirty="0"/>
              <a:t>might need to restrict to 32 bits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Viz errors in predefined layers; currently highlights </a:t>
            </a:r>
            <a:r>
              <a:rPr lang="en-US" b="1" dirty="0"/>
              <a:t>model(X)</a:t>
            </a:r>
            <a:r>
              <a:rPr lang="en-US" dirty="0"/>
              <a:t> not layer in </a:t>
            </a:r>
            <a:r>
              <a:rPr lang="en-US" b="1" dirty="0" err="1"/>
              <a:t>nn.Sequential</a:t>
            </a:r>
            <a:endParaRPr lang="en-US" b="1" dirty="0"/>
          </a:p>
        </p:txBody>
      </p:sp>
      <p:pic>
        <p:nvPicPr>
          <p:cNvPr id="1026" name="Picture 2" descr="Screenshot 2021-09-20 at 20 00 33">
            <a:extLst>
              <a:ext uri="{FF2B5EF4-FFF2-40B4-BE49-F238E27FC236}">
                <a16:creationId xmlns:a16="http://schemas.microsoft.com/office/drawing/2014/main" id="{A204512C-502E-0A4F-9DF0-2F1ABC68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4" y="2461271"/>
            <a:ext cx="4951479" cy="107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1E953EE-2318-164D-9703-7552707B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866" y="4949687"/>
            <a:ext cx="5140134" cy="19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A96-DAD2-594D-8736-5AB3E5BD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3E1-3352-D241-BB3C-CB115038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Language engineering is useful far beyond building compilers and interpreters</a:t>
            </a:r>
          </a:p>
          <a:p>
            <a:r>
              <a:rPr lang="en-US" dirty="0" err="1"/>
              <a:t>TensorSensor</a:t>
            </a:r>
            <a:r>
              <a:rPr lang="en-US" dirty="0"/>
              <a:t> users think that visualization was the hard part, but that was just painful not hard (I abused matplotlib horribly!)</a:t>
            </a:r>
          </a:p>
          <a:p>
            <a:r>
              <a:rPr lang="en-US" dirty="0"/>
              <a:t>The tricky bit was getting fine-grained exceptions from Python</a:t>
            </a:r>
          </a:p>
          <a:p>
            <a:pPr lvl="1"/>
            <a:r>
              <a:rPr lang="en-US" dirty="0"/>
              <a:t>The key idea is to reevaluate the offending line operator-by-operator and wait for the exception to happen again</a:t>
            </a:r>
          </a:p>
          <a:p>
            <a:pPr lvl="1"/>
            <a:r>
              <a:rPr lang="en-US" dirty="0"/>
              <a:t>Involves extracting source line, parsing into an AST, then calling </a:t>
            </a:r>
            <a:r>
              <a:rPr lang="en-US" b="1" dirty="0"/>
              <a:t>eval</a:t>
            </a:r>
            <a:r>
              <a:rPr lang="en-US" dirty="0"/>
              <a:t>()</a:t>
            </a:r>
          </a:p>
          <a:p>
            <a:r>
              <a:rPr lang="en-US" dirty="0"/>
              <a:t>Finding and implementing an unobtrusive mechanism also took a lot of experimentation</a:t>
            </a:r>
          </a:p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https://explained.ai/tensor-sensor/index.html</a:t>
            </a:r>
            <a:r>
              <a:rPr lang="en-US" dirty="0"/>
              <a:t> </a:t>
            </a:r>
          </a:p>
          <a:p>
            <a:r>
              <a:rPr lang="en-US" dirty="0"/>
              <a:t>Code: </a:t>
            </a:r>
            <a:r>
              <a:rPr lang="en-US" dirty="0">
                <a:hlinkClick r:id="rId3"/>
              </a:rPr>
              <a:t>https://github.com/parrt/tensor-sensor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8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Current programmer aids are weak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often get less than helpful exception messages</a:t>
            </a:r>
          </a:p>
          <a:p>
            <a:r>
              <a:rPr lang="en-US" dirty="0"/>
              <a:t>E.g., here's a sample NumPy message: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80" y="3586163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288811" y="4328242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CDE2-8B6C-6346-B9A6-E3346FE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could rerun using the debugger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B2C1-19DD-414C-9CDB-8EDFE922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debuggers seem much slower than normal execution</a:t>
            </a:r>
          </a:p>
          <a:p>
            <a:r>
              <a:rPr lang="en-US" dirty="0"/>
              <a:t>Even regular execution could take hours before faulting</a:t>
            </a:r>
          </a:p>
          <a:p>
            <a:r>
              <a:rPr lang="en-US" dirty="0"/>
              <a:t>Sometimes it's hard to set a breakpoint on the right statement when it's in a loop</a:t>
            </a:r>
          </a:p>
          <a:p>
            <a:r>
              <a:rPr lang="en-US" dirty="0"/>
              <a:t>Conditional breakpoints are challenging when the values are high-dimension matrices</a:t>
            </a:r>
          </a:p>
          <a:p>
            <a:r>
              <a:rPr lang="en-US" dirty="0"/>
              <a:t>Debugger does not tell us which subexpression caused an exception, due to line-level granularity Python</a:t>
            </a:r>
            <a:br>
              <a:rPr lang="en-US" dirty="0"/>
            </a:br>
            <a:r>
              <a:rPr lang="en-US" dirty="0"/>
              <a:t>(Must write down shape of all operands and lineup dimensions)</a:t>
            </a:r>
          </a:p>
        </p:txBody>
      </p:sp>
    </p:spTree>
    <p:extLst>
      <p:ext uri="{BB962C8B-B14F-4D97-AF65-F5344CB8AC3E}">
        <p14:creationId xmlns:p14="http://schemas.microsoft.com/office/powerpoint/2010/main" val="289770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1344001">
            <a:off x="3775995" y="25219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60890" y="191708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AB5FF-703B-2D46-816F-8884997C77F6}"/>
              </a:ext>
            </a:extLst>
          </p:cNvPr>
          <p:cNvSpPr txBox="1"/>
          <p:nvPr/>
        </p:nvSpPr>
        <p:spPr>
          <a:xfrm>
            <a:off x="2673242" y="5130883"/>
            <a:ext cx="327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dirty="0" err="1"/>
              <a:t>TensorSensor</a:t>
            </a:r>
            <a:r>
              <a:rPr lang="en-US" dirty="0"/>
              <a:t> augments</a:t>
            </a:r>
          </a:p>
          <a:p>
            <a:pPr lvl="1" algn="r"/>
            <a:r>
              <a:rPr lang="en-US" dirty="0"/>
              <a:t>exception 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29132-28FE-354C-A4A1-AA8A348A6A8C}"/>
              </a:ext>
            </a:extLst>
          </p:cNvPr>
          <p:cNvSpPr txBox="1"/>
          <p:nvPr/>
        </p:nvSpPr>
        <p:spPr>
          <a:xfrm>
            <a:off x="8807040" y="2105837"/>
            <a:ext cx="327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err="1"/>
              <a:t>TensorSensor</a:t>
            </a:r>
            <a:r>
              <a:rPr lang="en-US" dirty="0"/>
              <a:t> generates visual cues to matrix dimensions and offending operator / operands</a:t>
            </a:r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2282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(1D 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5" y="1737970"/>
            <a:ext cx="195176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we should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3935"/>
            <a:ext cx="9981676" cy="15044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7954128" y="3676454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239023" y="5916150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54427"/>
            <a:ext cx="0" cy="5522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EF574-B296-CC4D-823B-6F51ABE8A4AF}"/>
              </a:ext>
            </a:extLst>
          </p:cNvPr>
          <p:cNvSpPr txBox="1"/>
          <p:nvPr/>
        </p:nvSpPr>
        <p:spPr>
          <a:xfrm>
            <a:off x="2659926" y="6150842"/>
            <a:ext cx="4243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TensorSensor</a:t>
            </a:r>
            <a:r>
              <a:rPr lang="en-US" sz="2000" dirty="0"/>
              <a:t> augments message)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3CD1B-39ED-2A4D-A626-415E11984577}"/>
              </a:ext>
            </a:extLst>
          </p:cNvPr>
          <p:cNvCxnSpPr>
            <a:cxnSpLocks/>
          </p:cNvCxnSpPr>
          <p:nvPr/>
        </p:nvCxnSpPr>
        <p:spPr>
          <a:xfrm flipV="1">
            <a:off x="4469876" y="5663201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962A7-65AA-674E-BA51-F8F563D3F624}"/>
              </a:ext>
            </a:extLst>
          </p:cNvPr>
          <p:cNvSpPr/>
          <p:nvPr/>
        </p:nvSpPr>
        <p:spPr>
          <a:xfrm>
            <a:off x="4034672" y="5392135"/>
            <a:ext cx="6457361" cy="271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E79A98-C646-1D4A-A18D-A0A07DC95041}"/>
              </a:ext>
            </a:extLst>
          </p:cNvPr>
          <p:cNvCxnSpPr>
            <a:cxnSpLocks/>
          </p:cNvCxnSpPr>
          <p:nvPr/>
        </p:nvCxnSpPr>
        <p:spPr>
          <a:xfrm>
            <a:off x="6815581" y="1555423"/>
            <a:ext cx="0" cy="427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1F30B4-E073-E04A-83C1-98D6FBB2C3CB}"/>
              </a:ext>
            </a:extLst>
          </p:cNvPr>
          <p:cNvSpPr txBox="1"/>
          <p:nvPr/>
        </p:nvSpPr>
        <p:spPr>
          <a:xfrm>
            <a:off x="7358335" y="5230257"/>
            <a:ext cx="4355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helpful when trying to read (even correct) code</a:t>
            </a:r>
          </a:p>
        </p:txBody>
      </p: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23139</TotalTime>
  <Words>1438</Words>
  <Application>Microsoft Macintosh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Clarifying matrix algebra issues visually with TensorSensor </vt:lpstr>
      <vt:lpstr>Demo in notebook</vt:lpstr>
      <vt:lpstr>Current programmer aids are weak</vt:lpstr>
      <vt:lpstr>We could rerun using the debugger but…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Language engineering related 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Example: Picking the execution frame boundary</vt:lpstr>
      <vt:lpstr>Simplifying the user code interface</vt:lpstr>
      <vt:lpstr>Explaining correct matrix code</vt:lpstr>
      <vt:lpstr>Visualizing Python code on-the-fly</vt:lpstr>
      <vt:lpstr>Examples of future work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135</cp:revision>
  <cp:lastPrinted>2019-02-12T19:51:14Z</cp:lastPrinted>
  <dcterms:created xsi:type="dcterms:W3CDTF">2021-04-11T18:04:24Z</dcterms:created>
  <dcterms:modified xsi:type="dcterms:W3CDTF">2021-09-21T23:13:19Z</dcterms:modified>
</cp:coreProperties>
</file>