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8" r:id="rId11"/>
    <p:sldId id="299" r:id="rId12"/>
    <p:sldId id="300" r:id="rId13"/>
    <p:sldId id="302" r:id="rId14"/>
    <p:sldId id="301" r:id="rId15"/>
    <p:sldId id="303" r:id="rId16"/>
    <p:sldId id="304" r:id="rId17"/>
    <p:sldId id="305" r:id="rId18"/>
    <p:sldId id="306" r:id="rId19"/>
    <p:sldId id="297" r:id="rId2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754F"/>
    <a:srgbClr val="923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09"/>
    <p:restoredTop sz="94740"/>
  </p:normalViewPr>
  <p:slideViewPr>
    <p:cSldViewPr snapToGrid="0" snapToObjects="1">
      <p:cViewPr>
        <p:scale>
          <a:sx n="135" d="100"/>
          <a:sy n="135" d="100"/>
        </p:scale>
        <p:origin x="3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2" d="100"/>
          <a:sy n="132" d="100"/>
        </p:scale>
        <p:origin x="139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B613A-EFF1-404F-BEE8-EFAE84A4E5E2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3B3-2E28-5740-9C58-1576E230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0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847EA-AC25-3D4E-89E1-FD3F6A9702B6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C4948-0B79-D842-B740-510D192983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3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CE00E-B2E2-4D43-8A21-E17BBDC017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C7E7C-3478-264C-BF00-D75996D63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EB94-602A-4843-8753-4DB51430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36E26-0E46-B848-BBFC-A0D2BFA17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D4217-442E-6C4A-8D0F-CADFE9EA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C72F-B1B5-6442-B3EF-170DEDF8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82C6A-7EA1-C840-86BB-65DF578F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D3C4B-E6D4-B140-8126-90FD013D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D8A5-25AB-2742-9333-F1864AA9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FBFCA-F2F7-544E-BB46-A8872739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18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4E5286-71CD-184D-922F-2C587370C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D7-83D1-8740-A256-2B405524A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CB8DC-90E9-1D49-B70B-5103FBBD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7D847-8768-9843-9B66-E6B3989B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CB94-E0A6-3E47-9F30-8DEB64C2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2375-E5EF-4D4E-AFD0-A94090E7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6F610-FF9B-2A4B-8E35-314B0D7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E808-F7D2-E84B-8CD4-83F18272E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AD9A1-B1EC-984E-A23E-0ECF6F65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D94D-9604-2A43-AADF-14B0876B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1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89AC-2242-B445-BBEA-95D50059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D194C-D171-4B45-BA38-8D16CD1C3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38244-2F9E-AB4A-B300-48846238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A7B5A-1475-C94F-AD18-1726D2B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9DDF6-CCE5-3946-8A72-14D318AB4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2791-2196-8F4F-AD62-59B19A88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2F23A-0A28-6141-B0BF-D7B92C213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DF3E7-529D-1C40-B815-3C505F4D1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EE966-F172-8C42-A9F6-013C2A368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DED73-DCFA-6648-B65F-CBEDB1D3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072AD-ADC5-2943-B36C-F14AE6555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3FB4-66D6-9040-98CF-3DE68ABAA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9CBA2-D589-E342-B02C-AFD0528E3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0E95A-9A57-7F42-A0D4-A9C36B16D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72F40-C7A9-CC45-82FB-CCCE1FE08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A6D2A-2E9D-714C-B9CB-D0F9D788F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7F3C0C-4D75-9C49-9075-FA8B3D33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8C8FA-359A-5447-AA0E-98D16ECC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9C8CD-0DF6-4E4C-A412-31B03845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8C8E-A743-0B4F-AB6E-AB828F121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AB17F-6D86-B147-9346-A9B5242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A6F49-DCD7-7B4B-8496-2547B2A8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1F89D-8541-BB4B-A145-D0DC6660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68AA44-A589-744E-AB85-5B6ED8E7D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0E6D3-947A-FA4D-8626-2883D14E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0953F-E6D0-2240-B174-03015D08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D677-FF02-3E4E-8E32-44D146E24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170F-E10D-1348-86CE-8E869B80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772D86-2794-394C-A208-2D3E234A3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4D31-901A-D944-B06D-3D8106F2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6519-9D04-AC45-BB37-9DD413CC7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ACFF3-3C93-FA41-80F3-4708944F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13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D6A8-4C7A-ED44-A821-97E76FB5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AABB-AB65-FB40-8DCA-227F017E16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C3EE9-FB8F-F642-BB10-A468CFF85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EC8A2-C616-8B40-8C9C-A1544235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29EC7-73FC-4D43-8916-C76404AC3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4430E4-67BB-3342-B2B8-DFBE758C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4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530927-E202-4648-95ED-A701F648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1E3E-B2FE-5A47-8C43-849DE8427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822C1-C9FC-554F-B744-0FF8DD0A6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295ED-3BAF-1140-8495-3D368771D6B1}" type="datetimeFigureOut">
              <a:rPr lang="en-US" smtClean="0"/>
              <a:t>4/11/21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916E3-9D5B-B647-A5DA-A5B78525E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72E83-B77B-9647-AE80-95985B60F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545B8-38BF-F141-8E23-EAB74A45CCE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6825-E66D-B247-B71A-C4842420759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43577" y="6327977"/>
            <a:ext cx="4075793" cy="42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#sys.settrac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plained.ai/tensor-sensor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4A5C5-CE37-5241-A9FF-85F98EF1E9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Language engineering applied to matrix algebra debugging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75859-F09F-414F-8571-4D3854CD3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428922" cy="489316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Clarifying and explaining matrix algebra visually with </a:t>
            </a:r>
            <a:r>
              <a:rPr lang="en-US" dirty="0" err="1"/>
              <a:t>TensorSensor</a:t>
            </a:r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D37F11-0EC0-C645-ADE9-CE8BFDF0B2D4}"/>
              </a:ext>
            </a:extLst>
          </p:cNvPr>
          <p:cNvSpPr/>
          <p:nvPr/>
        </p:nvSpPr>
        <p:spPr>
          <a:xfrm>
            <a:off x="1524000" y="418342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Terence Parr</a:t>
            </a:r>
            <a:br>
              <a:rPr lang="en-US" dirty="0"/>
            </a:br>
            <a:r>
              <a:rPr lang="en-US" b="1" dirty="0"/>
              <a:t>University of San Francisco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66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E396-B085-E245-AB6B-2C5E398C0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Screams for code instrumentation,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9509-26D1-7046-A349-9EE4BD835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considered injecting Python bytecode to track subexpression evaluation and to get finer-grained exception handling</a:t>
            </a:r>
          </a:p>
          <a:p>
            <a:r>
              <a:rPr lang="en-US" dirty="0"/>
              <a:t>That might require a separate tool and preprocessing, rather than simply importing a library</a:t>
            </a:r>
          </a:p>
          <a:p>
            <a:r>
              <a:rPr lang="en-US" dirty="0"/>
              <a:t>Injected code could slow down entire program execution significantly</a:t>
            </a:r>
          </a:p>
          <a:p>
            <a:r>
              <a:rPr lang="en-US" dirty="0"/>
              <a:t>Injected code might affect Python optimization / concurrency</a:t>
            </a:r>
          </a:p>
          <a:p>
            <a:r>
              <a:rPr lang="en-US" dirty="0"/>
              <a:t>It seemed like a lot of work to learn and implement for a skill I probably would never need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3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6A9A-0A6B-B94F-8B91-6C23BBC5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6250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Getting operator-level exceptions w/o bytecode instrumentation requires a total hack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F48FA-29F3-7C45-AEC9-CDAD6EE5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can get (1) the full execution stack and (2) the offending line of source code</a:t>
            </a:r>
          </a:p>
          <a:p>
            <a:r>
              <a:rPr lang="en-US" dirty="0"/>
              <a:t>To identify the individual operator and operands that triggered an exception use brute-force:</a:t>
            </a:r>
          </a:p>
          <a:p>
            <a:pPr lvl="1"/>
            <a:r>
              <a:rPr lang="en-US" dirty="0"/>
              <a:t>reevaluate each operation in the line piece-by-piece in proper order and in the correct execution context (must pick correct stack frame)</a:t>
            </a:r>
          </a:p>
          <a:p>
            <a:r>
              <a:rPr lang="en-US" dirty="0"/>
              <a:t>Wait for an operator to cause an exception, report op/</a:t>
            </a:r>
            <a:r>
              <a:rPr lang="en-US" dirty="0" err="1"/>
              <a:t>opnds</a:t>
            </a:r>
            <a:endParaRPr lang="en-US" dirty="0"/>
          </a:p>
          <a:p>
            <a:r>
              <a:rPr lang="en-US" dirty="0"/>
              <a:t>Zero cost until error, but assumes side-effect free functions</a:t>
            </a:r>
          </a:p>
          <a:p>
            <a:r>
              <a:rPr lang="en-US" dirty="0"/>
              <a:t>Even if side-effecting, who cares (usually)? Program is about to terminate</a:t>
            </a:r>
          </a:p>
        </p:txBody>
      </p:sp>
    </p:spTree>
    <p:extLst>
      <p:ext uri="{BB962C8B-B14F-4D97-AF65-F5344CB8AC3E}">
        <p14:creationId xmlns:p14="http://schemas.microsoft.com/office/powerpoint/2010/main" val="414524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44" y="1230792"/>
            <a:ext cx="5684363" cy="52620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First, check if exception is tensor-related or if exec stack descends into a known tensor lib</a:t>
            </a:r>
          </a:p>
          <a:p>
            <a:r>
              <a:rPr lang="en-US" dirty="0"/>
              <a:t>If so, parse deepest </a:t>
            </a:r>
            <a:r>
              <a:rPr lang="en-US" i="1" dirty="0"/>
              <a:t>user-level</a:t>
            </a:r>
            <a:r>
              <a:rPr lang="en-US" dirty="0"/>
              <a:t> offending statement and build an appropriate AST with operators as subtree roots</a:t>
            </a:r>
          </a:p>
          <a:p>
            <a:r>
              <a:rPr lang="en-US" dirty="0"/>
              <a:t>Uses built-in Python tokenizer</a:t>
            </a:r>
          </a:p>
          <a:p>
            <a:r>
              <a:rPr lang="en-US" dirty="0" err="1"/>
              <a:t>Handbuilt</a:t>
            </a:r>
            <a:r>
              <a:rPr lang="en-US" dirty="0"/>
              <a:t> Python parser for subset of statements / </a:t>
            </a:r>
            <a:r>
              <a:rPr lang="en-US" dirty="0" err="1"/>
              <a:t>exprs</a:t>
            </a:r>
            <a:endParaRPr lang="en-US" dirty="0"/>
          </a:p>
          <a:p>
            <a:r>
              <a:rPr lang="en-US" dirty="0"/>
              <a:t>Avoided ANTLR to avoid introducing a lib dependency</a:t>
            </a:r>
          </a:p>
          <a:p>
            <a:r>
              <a:rPr lang="en-US" dirty="0"/>
              <a:t>Avoided built-in Python parser since reorg'ing AST is same work as  rolling my own parser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1233-6082-A34D-891B-53543890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285"/>
          </a:xfrm>
        </p:spPr>
        <p:txBody>
          <a:bodyPr/>
          <a:lstStyle/>
          <a:p>
            <a:r>
              <a:rPr lang="en-US" dirty="0"/>
              <a:t>Reevaluation mechanism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B924-17ED-DE4C-80CE-C6506A32A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2" y="1230791"/>
            <a:ext cx="5854045" cy="5222934"/>
          </a:xfrm>
        </p:spPr>
        <p:txBody>
          <a:bodyPr>
            <a:normAutofit/>
          </a:bodyPr>
          <a:lstStyle/>
          <a:p>
            <a:r>
              <a:rPr lang="en-US" dirty="0"/>
              <a:t>Evaluate operators of AST bottom-up in proper exec order</a:t>
            </a:r>
          </a:p>
          <a:p>
            <a:r>
              <a:rPr lang="en-US" dirty="0"/>
              <a:t>Call </a:t>
            </a:r>
            <a:r>
              <a:rPr lang="en-US" b="1" dirty="0"/>
              <a:t>eval()</a:t>
            </a:r>
            <a:r>
              <a:rPr lang="en-US" dirty="0"/>
              <a:t> on source subexpressions using the appropriate execution contexts, saving results in associated nodes</a:t>
            </a:r>
          </a:p>
          <a:p>
            <a:r>
              <a:rPr lang="en-US" dirty="0"/>
              <a:t>Trap and absorb exception from </a:t>
            </a:r>
            <a:r>
              <a:rPr lang="en-US" b="1" dirty="0"/>
              <a:t>eval()</a:t>
            </a:r>
            <a:r>
              <a:rPr lang="en-US" dirty="0"/>
              <a:t>, record that exception and offending AST node</a:t>
            </a:r>
          </a:p>
          <a:p>
            <a:r>
              <a:rPr lang="en-US" dirty="0"/>
              <a:t>Augment original exception message with info derived this new exception and op, operands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CB3F87-D4DE-1940-8589-A9F959BA4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507" y="1230791"/>
            <a:ext cx="5684363" cy="5084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3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4823-71C6-5D49-A244-5A5599A9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right execution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DC17F-5C07-CB41-B24C-7BF90E2E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is to identify user code not library code that resulted in a tensor-related exception</a:t>
            </a:r>
          </a:p>
          <a:p>
            <a:r>
              <a:rPr lang="en-US" dirty="0" err="1"/>
              <a:t>TensorSensor</a:t>
            </a:r>
            <a:r>
              <a:rPr lang="en-US" dirty="0"/>
              <a:t> descends into any user code function calls, stopping only when it reaches a tensor library function</a:t>
            </a:r>
          </a:p>
          <a:p>
            <a:r>
              <a:rPr lang="en-US" dirty="0"/>
              <a:t>Source file prefix indicates user code boundary, such as:</a:t>
            </a:r>
            <a:br>
              <a:rPr lang="en-US" dirty="0"/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.../lib/python3.8/site-packages/</a:t>
            </a:r>
            <a:r>
              <a:rPr lang="en-US" sz="24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tensorflow</a:t>
            </a:r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Boundary frame is any whose package in ['</a:t>
            </a:r>
            <a:r>
              <a:rPr lang="en-US" dirty="0" err="1"/>
              <a:t>numpy</a:t>
            </a:r>
            <a:r>
              <a:rPr lang="en-US" dirty="0"/>
              <a:t>','torch','</a:t>
            </a:r>
            <a:r>
              <a:rPr lang="en-US" dirty="0" err="1"/>
              <a:t>tensorflow</a:t>
            </a:r>
            <a:r>
              <a:rPr lang="en-US" dirty="0"/>
              <a:t>','</a:t>
            </a:r>
            <a:r>
              <a:rPr lang="en-US" dirty="0" err="1"/>
              <a:t>jax</a:t>
            </a:r>
            <a:r>
              <a:rPr lang="en-US" dirty="0"/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1719787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ACF9-C2F5-5245-82B7-705F9997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picking</a:t>
            </a:r>
            <a:br>
              <a:rPr lang="en-US" dirty="0"/>
            </a:br>
            <a:r>
              <a:rPr lang="en-US" dirty="0"/>
              <a:t>execution frame boundary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7F531-AC17-E546-A704-2D78071390FE}"/>
              </a:ext>
            </a:extLst>
          </p:cNvPr>
          <p:cNvSpPr/>
          <p:nvPr/>
        </p:nvSpPr>
        <p:spPr>
          <a:xfrm>
            <a:off x="262238" y="2668610"/>
            <a:ext cx="75025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f(x):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W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], 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b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W @ x + b # line 4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x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tf.reshape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tf.constant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([[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]]),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y = f(x) # line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E3E5C-4078-5E49-AD73-8D5CC9C43E01}"/>
              </a:ext>
            </a:extLst>
          </p:cNvPr>
          <p:cNvSpPr txBox="1"/>
          <p:nvPr/>
        </p:nvSpPr>
        <p:spPr>
          <a:xfrm>
            <a:off x="7982848" y="2659762"/>
            <a:ext cx="3946914" cy="310854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t.py:8</a:t>
            </a:r>
          </a:p>
          <a:p>
            <a:r>
              <a:rPr lang="en-US" sz="2800" dirty="0"/>
              <a:t>t.py:4</a:t>
            </a:r>
          </a:p>
          <a:p>
            <a:r>
              <a:rPr lang="en-US" sz="2800" dirty="0"/>
              <a:t>math_ops.py:1124</a:t>
            </a:r>
          </a:p>
          <a:p>
            <a:r>
              <a:rPr lang="en-US" sz="2800" dirty="0"/>
              <a:t>dispatch.py:201</a:t>
            </a:r>
          </a:p>
          <a:p>
            <a:r>
              <a:rPr lang="en-US" sz="2800" dirty="0"/>
              <a:t>math_ops.py:3253</a:t>
            </a:r>
          </a:p>
          <a:p>
            <a:r>
              <a:rPr lang="en-US" sz="2800" dirty="0"/>
              <a:t>gen_math_ops.py:5624</a:t>
            </a:r>
          </a:p>
          <a:p>
            <a:r>
              <a:rPr lang="en-US" sz="2800" dirty="0"/>
              <a:t>ops.py:6843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8BD15D-8E7A-664A-937C-9974692A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04" y="170769"/>
            <a:ext cx="3739657" cy="1519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3A628-0ED2-154F-88A7-0CA6E9DDC62B}"/>
              </a:ext>
            </a:extLst>
          </p:cNvPr>
          <p:cNvSpPr txBox="1"/>
          <p:nvPr/>
        </p:nvSpPr>
        <p:spPr>
          <a:xfrm>
            <a:off x="8785952" y="2200239"/>
            <a:ext cx="27013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Execution 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4FDED-B580-AA41-8FDC-D2B7DD4038E8}"/>
              </a:ext>
            </a:extLst>
          </p:cNvPr>
          <p:cNvSpPr txBox="1"/>
          <p:nvPr/>
        </p:nvSpPr>
        <p:spPr>
          <a:xfrm>
            <a:off x="2608805" y="222852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t.py</a:t>
            </a:r>
            <a:r>
              <a:rPr lang="en-US" sz="2800" dirty="0"/>
              <a:t> source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7F14E-4134-484B-AA7E-FB48FA0E6CD5}"/>
              </a:ext>
            </a:extLst>
          </p:cNvPr>
          <p:cNvSpPr txBox="1"/>
          <p:nvPr/>
        </p:nvSpPr>
        <p:spPr>
          <a:xfrm>
            <a:off x="5248893" y="6020790"/>
            <a:ext cx="2138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Raises exception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EBAF8F-EF81-9C4D-8B77-92616CD966F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7387620" y="5603164"/>
            <a:ext cx="687601" cy="6176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7FC270BE-5C68-114F-BEE8-EE18DDB858A6}"/>
              </a:ext>
            </a:extLst>
          </p:cNvPr>
          <p:cNvSpPr/>
          <p:nvPr/>
        </p:nvSpPr>
        <p:spPr>
          <a:xfrm>
            <a:off x="2280062" y="3823855"/>
            <a:ext cx="5747657" cy="391885"/>
          </a:xfrm>
          <a:custGeom>
            <a:avLst/>
            <a:gdLst>
              <a:gd name="connsiteX0" fmla="*/ 0 w 5747657"/>
              <a:gd name="connsiteY0" fmla="*/ 178129 h 629392"/>
              <a:gd name="connsiteX1" fmla="*/ 249382 w 5747657"/>
              <a:gd name="connsiteY1" fmla="*/ 273132 h 629392"/>
              <a:gd name="connsiteX2" fmla="*/ 308759 w 5747657"/>
              <a:gd name="connsiteY2" fmla="*/ 285007 h 629392"/>
              <a:gd name="connsiteX3" fmla="*/ 641268 w 5747657"/>
              <a:gd name="connsiteY3" fmla="*/ 368135 h 629392"/>
              <a:gd name="connsiteX4" fmla="*/ 783772 w 5747657"/>
              <a:gd name="connsiteY4" fmla="*/ 403761 h 629392"/>
              <a:gd name="connsiteX5" fmla="*/ 890650 w 5747657"/>
              <a:gd name="connsiteY5" fmla="*/ 439387 h 629392"/>
              <a:gd name="connsiteX6" fmla="*/ 1033154 w 5747657"/>
              <a:gd name="connsiteY6" fmla="*/ 475013 h 629392"/>
              <a:gd name="connsiteX7" fmla="*/ 1365663 w 5747657"/>
              <a:gd name="connsiteY7" fmla="*/ 498763 h 629392"/>
              <a:gd name="connsiteX8" fmla="*/ 1698172 w 5747657"/>
              <a:gd name="connsiteY8" fmla="*/ 522514 h 629392"/>
              <a:gd name="connsiteX9" fmla="*/ 1745673 w 5747657"/>
              <a:gd name="connsiteY9" fmla="*/ 534389 h 629392"/>
              <a:gd name="connsiteX10" fmla="*/ 1805050 w 5747657"/>
              <a:gd name="connsiteY10" fmla="*/ 546264 h 629392"/>
              <a:gd name="connsiteX11" fmla="*/ 1840676 w 5747657"/>
              <a:gd name="connsiteY11" fmla="*/ 558140 h 629392"/>
              <a:gd name="connsiteX12" fmla="*/ 2125683 w 5747657"/>
              <a:gd name="connsiteY12" fmla="*/ 593766 h 629392"/>
              <a:gd name="connsiteX13" fmla="*/ 2256312 w 5747657"/>
              <a:gd name="connsiteY13" fmla="*/ 617516 h 629392"/>
              <a:gd name="connsiteX14" fmla="*/ 2470068 w 5747657"/>
              <a:gd name="connsiteY14" fmla="*/ 605641 h 629392"/>
              <a:gd name="connsiteX15" fmla="*/ 2873829 w 5747657"/>
              <a:gd name="connsiteY15" fmla="*/ 629392 h 629392"/>
              <a:gd name="connsiteX16" fmla="*/ 3016333 w 5747657"/>
              <a:gd name="connsiteY16" fmla="*/ 617516 h 629392"/>
              <a:gd name="connsiteX17" fmla="*/ 3562598 w 5747657"/>
              <a:gd name="connsiteY17" fmla="*/ 593766 h 629392"/>
              <a:gd name="connsiteX18" fmla="*/ 3966359 w 5747657"/>
              <a:gd name="connsiteY18" fmla="*/ 570015 h 629392"/>
              <a:gd name="connsiteX19" fmla="*/ 4061361 w 5747657"/>
              <a:gd name="connsiteY19" fmla="*/ 558140 h 629392"/>
              <a:gd name="connsiteX20" fmla="*/ 4108863 w 5747657"/>
              <a:gd name="connsiteY20" fmla="*/ 546264 h 629392"/>
              <a:gd name="connsiteX21" fmla="*/ 4180115 w 5747657"/>
              <a:gd name="connsiteY21" fmla="*/ 522514 h 629392"/>
              <a:gd name="connsiteX22" fmla="*/ 4263242 w 5747657"/>
              <a:gd name="connsiteY22" fmla="*/ 510639 h 629392"/>
              <a:gd name="connsiteX23" fmla="*/ 4346369 w 5747657"/>
              <a:gd name="connsiteY23" fmla="*/ 486888 h 629392"/>
              <a:gd name="connsiteX24" fmla="*/ 4405746 w 5747657"/>
              <a:gd name="connsiteY24" fmla="*/ 475013 h 629392"/>
              <a:gd name="connsiteX25" fmla="*/ 4476998 w 5747657"/>
              <a:gd name="connsiteY25" fmla="*/ 451262 h 629392"/>
              <a:gd name="connsiteX26" fmla="*/ 4619502 w 5747657"/>
              <a:gd name="connsiteY26" fmla="*/ 427511 h 629392"/>
              <a:gd name="connsiteX27" fmla="*/ 4690754 w 5747657"/>
              <a:gd name="connsiteY27" fmla="*/ 403761 h 629392"/>
              <a:gd name="connsiteX28" fmla="*/ 4773881 w 5747657"/>
              <a:gd name="connsiteY28" fmla="*/ 368135 h 629392"/>
              <a:gd name="connsiteX29" fmla="*/ 4845133 w 5747657"/>
              <a:gd name="connsiteY29" fmla="*/ 320633 h 629392"/>
              <a:gd name="connsiteX30" fmla="*/ 4928260 w 5747657"/>
              <a:gd name="connsiteY30" fmla="*/ 285007 h 629392"/>
              <a:gd name="connsiteX31" fmla="*/ 5011387 w 5747657"/>
              <a:gd name="connsiteY31" fmla="*/ 261257 h 629392"/>
              <a:gd name="connsiteX32" fmla="*/ 5047013 w 5747657"/>
              <a:gd name="connsiteY32" fmla="*/ 249381 h 629392"/>
              <a:gd name="connsiteX33" fmla="*/ 5082639 w 5747657"/>
              <a:gd name="connsiteY33" fmla="*/ 225631 h 629392"/>
              <a:gd name="connsiteX34" fmla="*/ 5237019 w 5747657"/>
              <a:gd name="connsiteY34" fmla="*/ 178129 h 629392"/>
              <a:gd name="connsiteX35" fmla="*/ 5284520 w 5747657"/>
              <a:gd name="connsiteY35" fmla="*/ 154379 h 629392"/>
              <a:gd name="connsiteX36" fmla="*/ 5320146 w 5747657"/>
              <a:gd name="connsiteY36" fmla="*/ 142503 h 629392"/>
              <a:gd name="connsiteX37" fmla="*/ 5355772 w 5747657"/>
              <a:gd name="connsiteY37" fmla="*/ 118753 h 629392"/>
              <a:gd name="connsiteX38" fmla="*/ 5403273 w 5747657"/>
              <a:gd name="connsiteY38" fmla="*/ 106877 h 629392"/>
              <a:gd name="connsiteX39" fmla="*/ 5474525 w 5747657"/>
              <a:gd name="connsiteY39" fmla="*/ 83127 h 629392"/>
              <a:gd name="connsiteX40" fmla="*/ 5545777 w 5747657"/>
              <a:gd name="connsiteY40" fmla="*/ 71251 h 629392"/>
              <a:gd name="connsiteX41" fmla="*/ 5617029 w 5747657"/>
              <a:gd name="connsiteY41" fmla="*/ 47501 h 629392"/>
              <a:gd name="connsiteX42" fmla="*/ 5688281 w 5747657"/>
              <a:gd name="connsiteY42" fmla="*/ 23750 h 629392"/>
              <a:gd name="connsiteX43" fmla="*/ 5723907 w 5747657"/>
              <a:gd name="connsiteY43" fmla="*/ 11875 h 629392"/>
              <a:gd name="connsiteX44" fmla="*/ 5747657 w 5747657"/>
              <a:gd name="connsiteY44" fmla="*/ 0 h 62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5747657" h="629392">
                <a:moveTo>
                  <a:pt x="0" y="178129"/>
                </a:moveTo>
                <a:cubicBezTo>
                  <a:pt x="83127" y="209797"/>
                  <a:pt x="165321" y="244034"/>
                  <a:pt x="249382" y="273132"/>
                </a:cubicBezTo>
                <a:cubicBezTo>
                  <a:pt x="268456" y="279734"/>
                  <a:pt x="289143" y="280252"/>
                  <a:pt x="308759" y="285007"/>
                </a:cubicBezTo>
                <a:cubicBezTo>
                  <a:pt x="419790" y="311924"/>
                  <a:pt x="539081" y="317043"/>
                  <a:pt x="641268" y="368135"/>
                </a:cubicBezTo>
                <a:cubicBezTo>
                  <a:pt x="725119" y="410059"/>
                  <a:pt x="657133" y="382654"/>
                  <a:pt x="783772" y="403761"/>
                </a:cubicBezTo>
                <a:cubicBezTo>
                  <a:pt x="833646" y="412073"/>
                  <a:pt x="840031" y="420980"/>
                  <a:pt x="890650" y="439387"/>
                </a:cubicBezTo>
                <a:cubicBezTo>
                  <a:pt x="949995" y="460967"/>
                  <a:pt x="970629" y="468431"/>
                  <a:pt x="1033154" y="475013"/>
                </a:cubicBezTo>
                <a:cubicBezTo>
                  <a:pt x="1089939" y="480990"/>
                  <a:pt x="1316973" y="495517"/>
                  <a:pt x="1365663" y="498763"/>
                </a:cubicBezTo>
                <a:cubicBezTo>
                  <a:pt x="1550533" y="529576"/>
                  <a:pt x="1312833" y="492873"/>
                  <a:pt x="1698172" y="522514"/>
                </a:cubicBezTo>
                <a:cubicBezTo>
                  <a:pt x="1714445" y="523766"/>
                  <a:pt x="1729741" y="530849"/>
                  <a:pt x="1745673" y="534389"/>
                </a:cubicBezTo>
                <a:cubicBezTo>
                  <a:pt x="1765377" y="538767"/>
                  <a:pt x="1785468" y="541369"/>
                  <a:pt x="1805050" y="546264"/>
                </a:cubicBezTo>
                <a:cubicBezTo>
                  <a:pt x="1817194" y="549300"/>
                  <a:pt x="1828401" y="555685"/>
                  <a:pt x="1840676" y="558140"/>
                </a:cubicBezTo>
                <a:cubicBezTo>
                  <a:pt x="1976038" y="585212"/>
                  <a:pt x="1988797" y="582358"/>
                  <a:pt x="2125683" y="593766"/>
                </a:cubicBezTo>
                <a:cubicBezTo>
                  <a:pt x="2144988" y="597627"/>
                  <a:pt x="2241119" y="617516"/>
                  <a:pt x="2256312" y="617516"/>
                </a:cubicBezTo>
                <a:cubicBezTo>
                  <a:pt x="2327674" y="617516"/>
                  <a:pt x="2398816" y="609599"/>
                  <a:pt x="2470068" y="605641"/>
                </a:cubicBezTo>
                <a:cubicBezTo>
                  <a:pt x="2632028" y="623636"/>
                  <a:pt x="2660911" y="629392"/>
                  <a:pt x="2873829" y="629392"/>
                </a:cubicBezTo>
                <a:cubicBezTo>
                  <a:pt x="2921495" y="629392"/>
                  <a:pt x="2968766" y="620585"/>
                  <a:pt x="3016333" y="617516"/>
                </a:cubicBezTo>
                <a:cubicBezTo>
                  <a:pt x="3204973" y="605345"/>
                  <a:pt x="3370898" y="600866"/>
                  <a:pt x="3562598" y="593766"/>
                </a:cubicBezTo>
                <a:cubicBezTo>
                  <a:pt x="3772999" y="563707"/>
                  <a:pt x="3535994" y="594607"/>
                  <a:pt x="3966359" y="570015"/>
                </a:cubicBezTo>
                <a:cubicBezTo>
                  <a:pt x="3998221" y="568194"/>
                  <a:pt x="4029694" y="562098"/>
                  <a:pt x="4061361" y="558140"/>
                </a:cubicBezTo>
                <a:cubicBezTo>
                  <a:pt x="4077195" y="554181"/>
                  <a:pt x="4093230" y="550954"/>
                  <a:pt x="4108863" y="546264"/>
                </a:cubicBezTo>
                <a:cubicBezTo>
                  <a:pt x="4132843" y="539070"/>
                  <a:pt x="4155331" y="526054"/>
                  <a:pt x="4180115" y="522514"/>
                </a:cubicBezTo>
                <a:lnTo>
                  <a:pt x="4263242" y="510639"/>
                </a:lnTo>
                <a:cubicBezTo>
                  <a:pt x="4302917" y="497413"/>
                  <a:pt x="4301632" y="496829"/>
                  <a:pt x="4346369" y="486888"/>
                </a:cubicBezTo>
                <a:cubicBezTo>
                  <a:pt x="4366073" y="482510"/>
                  <a:pt x="4386273" y="480324"/>
                  <a:pt x="4405746" y="475013"/>
                </a:cubicBezTo>
                <a:cubicBezTo>
                  <a:pt x="4429899" y="468426"/>
                  <a:pt x="4452303" y="455378"/>
                  <a:pt x="4476998" y="451262"/>
                </a:cubicBezTo>
                <a:cubicBezTo>
                  <a:pt x="4524499" y="443345"/>
                  <a:pt x="4573817" y="442739"/>
                  <a:pt x="4619502" y="427511"/>
                </a:cubicBezTo>
                <a:lnTo>
                  <a:pt x="4690754" y="403761"/>
                </a:lnTo>
                <a:cubicBezTo>
                  <a:pt x="4820431" y="317308"/>
                  <a:pt x="4620512" y="444820"/>
                  <a:pt x="4773881" y="368135"/>
                </a:cubicBezTo>
                <a:cubicBezTo>
                  <a:pt x="4799412" y="355369"/>
                  <a:pt x="4818053" y="329659"/>
                  <a:pt x="4845133" y="320633"/>
                </a:cubicBezTo>
                <a:cubicBezTo>
                  <a:pt x="4928682" y="292784"/>
                  <a:pt x="4825540" y="329030"/>
                  <a:pt x="4928260" y="285007"/>
                </a:cubicBezTo>
                <a:cubicBezTo>
                  <a:pt x="4956732" y="272805"/>
                  <a:pt x="4981258" y="269865"/>
                  <a:pt x="5011387" y="261257"/>
                </a:cubicBezTo>
                <a:cubicBezTo>
                  <a:pt x="5023423" y="257818"/>
                  <a:pt x="5035817" y="254979"/>
                  <a:pt x="5047013" y="249381"/>
                </a:cubicBezTo>
                <a:cubicBezTo>
                  <a:pt x="5059778" y="242998"/>
                  <a:pt x="5069226" y="230508"/>
                  <a:pt x="5082639" y="225631"/>
                </a:cubicBezTo>
                <a:cubicBezTo>
                  <a:pt x="5285472" y="151874"/>
                  <a:pt x="5090422" y="243283"/>
                  <a:pt x="5237019" y="178129"/>
                </a:cubicBezTo>
                <a:cubicBezTo>
                  <a:pt x="5253196" y="170939"/>
                  <a:pt x="5268249" y="161352"/>
                  <a:pt x="5284520" y="154379"/>
                </a:cubicBezTo>
                <a:cubicBezTo>
                  <a:pt x="5296026" y="149448"/>
                  <a:pt x="5308950" y="148101"/>
                  <a:pt x="5320146" y="142503"/>
                </a:cubicBezTo>
                <a:cubicBezTo>
                  <a:pt x="5332911" y="136120"/>
                  <a:pt x="5342654" y="124375"/>
                  <a:pt x="5355772" y="118753"/>
                </a:cubicBezTo>
                <a:cubicBezTo>
                  <a:pt x="5370773" y="112324"/>
                  <a:pt x="5387640" y="111567"/>
                  <a:pt x="5403273" y="106877"/>
                </a:cubicBezTo>
                <a:cubicBezTo>
                  <a:pt x="5427252" y="99683"/>
                  <a:pt x="5449830" y="87243"/>
                  <a:pt x="5474525" y="83127"/>
                </a:cubicBezTo>
                <a:cubicBezTo>
                  <a:pt x="5498276" y="79168"/>
                  <a:pt x="5522418" y="77091"/>
                  <a:pt x="5545777" y="71251"/>
                </a:cubicBezTo>
                <a:cubicBezTo>
                  <a:pt x="5570065" y="65179"/>
                  <a:pt x="5593278" y="55418"/>
                  <a:pt x="5617029" y="47501"/>
                </a:cubicBezTo>
                <a:lnTo>
                  <a:pt x="5688281" y="23750"/>
                </a:lnTo>
                <a:cubicBezTo>
                  <a:pt x="5700156" y="19792"/>
                  <a:pt x="5712711" y="17473"/>
                  <a:pt x="5723907" y="11875"/>
                </a:cubicBezTo>
                <a:lnTo>
                  <a:pt x="5747657" y="0"/>
                </a:ln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DF80EF-4097-944E-BE04-FBDD450E1A7A}"/>
              </a:ext>
            </a:extLst>
          </p:cNvPr>
          <p:cNvCxnSpPr>
            <a:cxnSpLocks/>
          </p:cNvCxnSpPr>
          <p:nvPr/>
        </p:nvCxnSpPr>
        <p:spPr>
          <a:xfrm>
            <a:off x="7974018" y="315868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FA270E-4C18-1C4D-9770-0ED32C2F16D6}"/>
              </a:ext>
            </a:extLst>
          </p:cNvPr>
          <p:cNvCxnSpPr>
            <a:cxnSpLocks/>
          </p:cNvCxnSpPr>
          <p:nvPr/>
        </p:nvCxnSpPr>
        <p:spPr>
          <a:xfrm>
            <a:off x="7974018" y="3603311"/>
            <a:ext cx="3955744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17196E7-1F8C-4A48-8F2F-7501953E784A}"/>
              </a:ext>
            </a:extLst>
          </p:cNvPr>
          <p:cNvCxnSpPr>
            <a:cxnSpLocks/>
          </p:cNvCxnSpPr>
          <p:nvPr/>
        </p:nvCxnSpPr>
        <p:spPr>
          <a:xfrm>
            <a:off x="7982848" y="404092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168F59-67E9-614C-BDB1-F472508FAC97}"/>
              </a:ext>
            </a:extLst>
          </p:cNvPr>
          <p:cNvCxnSpPr>
            <a:cxnSpLocks/>
          </p:cNvCxnSpPr>
          <p:nvPr/>
        </p:nvCxnSpPr>
        <p:spPr>
          <a:xfrm>
            <a:off x="7982848" y="4451724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7EE6F-339D-2A4E-833C-609CFA76591A}"/>
              </a:ext>
            </a:extLst>
          </p:cNvPr>
          <p:cNvCxnSpPr>
            <a:cxnSpLocks/>
          </p:cNvCxnSpPr>
          <p:nvPr/>
        </p:nvCxnSpPr>
        <p:spPr>
          <a:xfrm>
            <a:off x="7974018" y="4904211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1817EBE-03E9-2C4B-BCC3-AD8FD1B6D3A3}"/>
              </a:ext>
            </a:extLst>
          </p:cNvPr>
          <p:cNvCxnSpPr>
            <a:cxnSpLocks/>
          </p:cNvCxnSpPr>
          <p:nvPr/>
        </p:nvCxnSpPr>
        <p:spPr>
          <a:xfrm>
            <a:off x="7982848" y="5300843"/>
            <a:ext cx="39557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>
            <a:extLst>
              <a:ext uri="{FF2B5EF4-FFF2-40B4-BE49-F238E27FC236}">
                <a16:creationId xmlns:a16="http://schemas.microsoft.com/office/drawing/2014/main" id="{FDA31293-A6BC-6A4C-85C3-5F4FAB84B2BA}"/>
              </a:ext>
            </a:extLst>
          </p:cNvPr>
          <p:cNvSpPr/>
          <p:nvPr/>
        </p:nvSpPr>
        <p:spPr>
          <a:xfrm>
            <a:off x="463548" y="3678153"/>
            <a:ext cx="374652" cy="212638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414BAE-70C4-C54E-8061-022B54042F85}"/>
              </a:ext>
            </a:extLst>
          </p:cNvPr>
          <p:cNvCxnSpPr>
            <a:cxnSpLocks/>
          </p:cNvCxnSpPr>
          <p:nvPr/>
        </p:nvCxnSpPr>
        <p:spPr>
          <a:xfrm>
            <a:off x="12061439" y="3429000"/>
            <a:ext cx="0" cy="110552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550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906B-2A4C-C44D-A3BD-5391EB63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the user code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78310-8BCC-2840-82DD-12A50FDD4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630967"/>
          </a:xfrm>
        </p:spPr>
        <p:txBody>
          <a:bodyPr/>
          <a:lstStyle/>
          <a:p>
            <a:r>
              <a:rPr lang="en-US" dirty="0"/>
              <a:t>My prototype used try/except but it was unwieldy for the user</a:t>
            </a:r>
          </a:p>
          <a:p>
            <a:r>
              <a:rPr lang="en-US" dirty="0"/>
              <a:t>And, the code looks like error handling, which obscures purpose</a:t>
            </a:r>
          </a:p>
          <a:p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</a:t>
            </a:r>
            <a:r>
              <a:rPr lang="en-US" b="1" dirty="0"/>
              <a:t>__enter__</a:t>
            </a:r>
            <a:r>
              <a:rPr lang="en-US" dirty="0"/>
              <a:t>(), </a:t>
            </a:r>
            <a:r>
              <a:rPr lang="en-US" b="1" dirty="0"/>
              <a:t>__exit__</a:t>
            </a:r>
            <a:r>
              <a:rPr lang="en-US" dirty="0"/>
              <a:t>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</a:t>
            </a:r>
          </a:p>
          <a:p>
            <a:r>
              <a:rPr lang="en-US" dirty="0"/>
              <a:t>Exception handling code can automatically gen visualization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A1E4F6-1F44-B94F-ADAE-39534C4C165D}"/>
              </a:ext>
            </a:extLst>
          </p:cNvPr>
          <p:cNvSpPr/>
          <p:nvPr/>
        </p:nvSpPr>
        <p:spPr>
          <a:xfrm>
            <a:off x="6828149" y="4524838"/>
            <a:ext cx="4729113" cy="9541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22F74-0B6B-7045-9B6D-3E13D024788E}"/>
              </a:ext>
            </a:extLst>
          </p:cNvPr>
          <p:cNvSpPr/>
          <p:nvPr/>
        </p:nvSpPr>
        <p:spPr>
          <a:xfrm>
            <a:off x="719579" y="4522509"/>
            <a:ext cx="5681221" cy="181588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except Exception as e:</a:t>
            </a:r>
          </a:p>
          <a:p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tsensor.do_everything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(e)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4137DE-8F64-EE43-BFC8-6855EDCE7C84}"/>
              </a:ext>
            </a:extLst>
          </p:cNvPr>
          <p:cNvSpPr txBox="1"/>
          <p:nvPr/>
        </p:nvSpPr>
        <p:spPr>
          <a:xfrm>
            <a:off x="2856322" y="4153177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Prototype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85AC6-08FA-C746-B169-345B3A20F332}"/>
              </a:ext>
            </a:extLst>
          </p:cNvPr>
          <p:cNvSpPr txBox="1"/>
          <p:nvPr/>
        </p:nvSpPr>
        <p:spPr>
          <a:xfrm>
            <a:off x="8552145" y="4163355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27618566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0F11-DB38-DD4F-A5A9-30B2DBDF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0674"/>
          </a:xfrm>
        </p:spPr>
        <p:txBody>
          <a:bodyPr/>
          <a:lstStyle/>
          <a:p>
            <a:r>
              <a:rPr lang="en-US" dirty="0"/>
              <a:t>Explaining correct matrix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4F21-7281-AA48-A6A2-4A996F6DF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718" y="1457145"/>
            <a:ext cx="3939309" cy="4719818"/>
          </a:xfrm>
        </p:spPr>
        <p:txBody>
          <a:bodyPr>
            <a:normAutofit/>
          </a:bodyPr>
          <a:lstStyle/>
          <a:p>
            <a:r>
              <a:rPr lang="en-US" b="1" dirty="0"/>
              <a:t>clarify</a:t>
            </a:r>
            <a:r>
              <a:rPr lang="en-US" dirty="0"/>
              <a:t>() has no effect unless tensor code triggers an exception</a:t>
            </a:r>
          </a:p>
          <a:p>
            <a:r>
              <a:rPr lang="en-US" dirty="0"/>
              <a:t>To aid reading matrix code, </a:t>
            </a:r>
            <a:r>
              <a:rPr lang="en-US" b="1" dirty="0"/>
              <a:t>explain</a:t>
            </a:r>
            <a:r>
              <a:rPr lang="en-US" dirty="0"/>
              <a:t>() gens a visualization for each statement within the block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83C4E-8003-6248-81B6-1F8B3E7AD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608" y="1323765"/>
            <a:ext cx="7582807" cy="471981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AD9F4D-7105-9E48-8095-DE74A2C68C3F}"/>
              </a:ext>
            </a:extLst>
          </p:cNvPr>
          <p:cNvCxnSpPr>
            <a:cxnSpLocks/>
          </p:cNvCxnSpPr>
          <p:nvPr/>
        </p:nvCxnSpPr>
        <p:spPr>
          <a:xfrm flipH="1">
            <a:off x="7720553" y="3157979"/>
            <a:ext cx="1159496" cy="0"/>
          </a:xfrm>
          <a:prstGeom prst="straightConnector1">
            <a:avLst/>
          </a:prstGeom>
          <a:ln w="412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456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3F4E-990D-2A4C-9237-9182994CF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Python code on-the-fly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336A-C4CB-634D-B9E8-B66638B1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/>
          <a:lstStyle/>
          <a:p>
            <a:r>
              <a:rPr lang="en-US" dirty="0"/>
              <a:t>Method </a:t>
            </a:r>
            <a:r>
              <a:rPr lang="en-US" b="1" dirty="0"/>
              <a:t>explain</a:t>
            </a:r>
            <a:r>
              <a:rPr lang="en-US" dirty="0"/>
              <a:t>() creates a tracer object and registers it with Python via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</a:p>
          <a:p>
            <a:r>
              <a:rPr lang="en-US" dirty="0"/>
              <a:t>The tracer is notified upon each source line execution</a:t>
            </a:r>
          </a:p>
          <a:p>
            <a:r>
              <a:rPr lang="en-US" dirty="0"/>
              <a:t>Using the same mechanism as clarify(): parse source line, build AST, evaluate AST subexpressions to identify operand shapes</a:t>
            </a:r>
          </a:p>
          <a:p>
            <a:r>
              <a:rPr lang="en-US" dirty="0"/>
              <a:t>Even in loop within </a:t>
            </a:r>
            <a:r>
              <a:rPr lang="en-US" b="1" dirty="0"/>
              <a:t>with</a:t>
            </a:r>
            <a:r>
              <a:rPr lang="en-US" dirty="0"/>
              <a:t> block, statements visualized just once</a:t>
            </a:r>
          </a:p>
          <a:p>
            <a:r>
              <a:rPr lang="en-US" dirty="0"/>
              <a:t>Slows down execution (a lot) but it's still useful</a:t>
            </a:r>
          </a:p>
          <a:p>
            <a:r>
              <a:rPr lang="en-US" dirty="0"/>
              <a:t>Watch out for side effects; this </a:t>
            </a:r>
            <a:r>
              <a:rPr lang="en-US"/>
              <a:t>prints "hi" </a:t>
            </a:r>
            <a:r>
              <a:rPr lang="en-US" dirty="0"/>
              <a:t>twice:</a:t>
            </a:r>
            <a:br>
              <a:rPr lang="en-US" dirty="0"/>
            </a:b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AA5690-1EE5-E544-BAB3-77052A1A6C1B}"/>
              </a:ext>
            </a:extLst>
          </p:cNvPr>
          <p:cNvSpPr/>
          <p:nvPr/>
        </p:nvSpPr>
        <p:spPr>
          <a:xfrm>
            <a:off x="2859465" y="5443682"/>
            <a:ext cx="4163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tsensor.explain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print("hi")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39508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8E6EC-8FE2-8342-A7FD-902F84F3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ingredients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5451E-05C1-3D46-B468-B0DC8B872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825625"/>
            <a:ext cx="1122732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"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b="1" dirty="0"/>
              <a:t>b</a:t>
            </a:r>
            <a:r>
              <a:rPr lang="en-US" dirty="0"/>
              <a:t>" blocks call __enter__(), __exit__() on object </a:t>
            </a:r>
            <a:r>
              <a:rPr lang="en-US" b="1" dirty="0"/>
              <a:t>b</a:t>
            </a:r>
            <a:r>
              <a:rPr lang="en-US" dirty="0"/>
              <a:t> and exit method receives exception object and execution stack; exception handling code can automatically generate visualization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</a:t>
            </a:r>
            <a:r>
              <a:rPr lang="en-US" b="1" dirty="0"/>
              <a:t>eval()</a:t>
            </a:r>
            <a:r>
              <a:rPr lang="en-US" dirty="0"/>
              <a:t> to evaluate snippets of source code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Python </a:t>
            </a:r>
            <a:r>
              <a:rPr lang="en-US" b="1" dirty="0" err="1"/>
              <a:t>sys.settrace</a:t>
            </a:r>
            <a:r>
              <a:rPr lang="en-US" b="1" dirty="0"/>
              <a:t>()</a:t>
            </a:r>
            <a:r>
              <a:rPr lang="en-US" dirty="0"/>
              <a:t>; notifies listener upon each source line exec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B8A57E-642E-EB46-A4FC-98D5EB500F7E}"/>
              </a:ext>
            </a:extLst>
          </p:cNvPr>
          <p:cNvSpPr/>
          <p:nvPr/>
        </p:nvSpPr>
        <p:spPr>
          <a:xfrm>
            <a:off x="3519340" y="3429000"/>
            <a:ext cx="47291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tsensor.clarify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myprogram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0BAC8-BB73-DF41-91C9-E3426E65A0DB}"/>
              </a:ext>
            </a:extLst>
          </p:cNvPr>
          <p:cNvSpPr txBox="1"/>
          <p:nvPr/>
        </p:nvSpPr>
        <p:spPr>
          <a:xfrm>
            <a:off x="0" y="6488668"/>
            <a:ext cx="72586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See </a:t>
            </a:r>
            <a:r>
              <a:rPr lang="en-US" sz="1400" dirty="0">
                <a:hlinkClick r:id="rId2"/>
              </a:rPr>
              <a:t>https://docs.python.org/3/library/sys.html#sys.settrace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419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80514-D98A-3E4F-9079-AFFCE29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6292"/>
          </a:xfrm>
        </p:spPr>
        <p:txBody>
          <a:bodyPr/>
          <a:lstStyle/>
          <a:p>
            <a:r>
              <a:rPr lang="en-US" dirty="0"/>
              <a:t>What's the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60634-1AE0-B648-AF40-9AABCB0E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7"/>
            <a:ext cx="10515600" cy="4775546"/>
          </a:xfrm>
        </p:spPr>
        <p:txBody>
          <a:bodyPr/>
          <a:lstStyle/>
          <a:p>
            <a:r>
              <a:rPr lang="en-US" dirty="0"/>
              <a:t>Implementing deep learning neural networks means matching dimensions of layers and, more generally, matrix dimensions</a:t>
            </a:r>
          </a:p>
          <a:p>
            <a:r>
              <a:rPr lang="en-US" dirty="0"/>
              <a:t>It's easy to lose track of matrix/tensor dimensionality in even simple expressions (even in statically-typed languages)</a:t>
            </a:r>
          </a:p>
          <a:p>
            <a:r>
              <a:rPr lang="en-US" dirty="0"/>
              <a:t>Upon error, we get less than helpful exception messages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9FB6D-05CB-704F-B08F-AC5234F99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526" y="3711161"/>
            <a:ext cx="7340600" cy="2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36D1D9-357E-4F4E-85B6-52AB2A14B629}"/>
              </a:ext>
            </a:extLst>
          </p:cNvPr>
          <p:cNvSpPr txBox="1"/>
          <p:nvPr/>
        </p:nvSpPr>
        <p:spPr>
          <a:xfrm>
            <a:off x="9724957" y="4453240"/>
            <a:ext cx="20649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Which operator?</a:t>
            </a:r>
          </a:p>
          <a:p>
            <a:endParaRPr lang="en-US" sz="2000" i="1" dirty="0"/>
          </a:p>
          <a:p>
            <a:r>
              <a:rPr lang="en-US" sz="2000" i="1" dirty="0"/>
              <a:t>Which operand?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4809C8-A6D4-EB4E-812B-13C1969973E2}"/>
              </a:ext>
            </a:extLst>
          </p:cNvPr>
          <p:cNvSpPr txBox="1"/>
          <p:nvPr/>
        </p:nvSpPr>
        <p:spPr>
          <a:xfrm>
            <a:off x="118615" y="47764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</a:t>
            </a:r>
            <a:r>
              <a:rPr lang="en-US" i="1" dirty="0" err="1"/>
              <a:t>numpy</a:t>
            </a:r>
            <a:r>
              <a:rPr lang="en-US" i="1" dirty="0"/>
              <a:t> message)</a:t>
            </a:r>
          </a:p>
        </p:txBody>
      </p:sp>
    </p:spTree>
    <p:extLst>
      <p:ext uri="{BB962C8B-B14F-4D97-AF65-F5344CB8AC3E}">
        <p14:creationId xmlns:p14="http://schemas.microsoft.com/office/powerpoint/2010/main" val="311057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4DD6E-ECEF-5549-A412-0E23470C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Clarifying errors</a:t>
            </a:r>
            <a:br>
              <a:rPr lang="en-US" dirty="0"/>
            </a:br>
            <a:r>
              <a:rPr lang="en-US" dirty="0"/>
              <a:t>visually &amp; textually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7EF07-5536-B847-A3F4-85DD7161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47" y="2676746"/>
            <a:ext cx="4626665" cy="20551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A50E6B-4659-2049-A19B-0DF81CB12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31" y="681037"/>
            <a:ext cx="6045200" cy="5384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3159D01-63B7-7E4D-AE7E-C267F70BB539}"/>
              </a:ext>
            </a:extLst>
          </p:cNvPr>
          <p:cNvSpPr/>
          <p:nvPr/>
        </p:nvSpPr>
        <p:spPr>
          <a:xfrm>
            <a:off x="27057" y="6426625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https://explained.ai/tensor-sensor/index.html</a:t>
            </a:r>
            <a:r>
              <a:rPr lang="en-US" dirty="0"/>
              <a:t> 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B12D685-6B1A-604C-B2EA-FB6EE4739ACE}"/>
              </a:ext>
            </a:extLst>
          </p:cNvPr>
          <p:cNvSpPr/>
          <p:nvPr/>
        </p:nvSpPr>
        <p:spPr>
          <a:xfrm rot="1748416">
            <a:off x="4773217" y="4414309"/>
            <a:ext cx="1218510" cy="484632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D4CC8C8-A56F-0646-BBEA-F7E29FDA4EF9}"/>
              </a:ext>
            </a:extLst>
          </p:cNvPr>
          <p:cNvSpPr/>
          <p:nvPr/>
        </p:nvSpPr>
        <p:spPr>
          <a:xfrm rot="20996032">
            <a:off x="3727953" y="2372264"/>
            <a:ext cx="2217199" cy="484632"/>
          </a:xfrm>
          <a:prstGeom prst="rightArrow">
            <a:avLst>
              <a:gd name="adj1" fmla="val 53831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A699DF-84B8-3541-97E5-7CBAE02B9D22}"/>
              </a:ext>
            </a:extLst>
          </p:cNvPr>
          <p:cNvSpPr/>
          <p:nvPr/>
        </p:nvSpPr>
        <p:spPr>
          <a:xfrm>
            <a:off x="10731596" y="121028"/>
            <a:ext cx="14604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 dirty="0"/>
              <a:t>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4F2669-F6F1-D647-8FDE-0D3E2D463C0D}"/>
              </a:ext>
            </a:extLst>
          </p:cNvPr>
          <p:cNvSpPr txBox="1"/>
          <p:nvPr/>
        </p:nvSpPr>
        <p:spPr>
          <a:xfrm>
            <a:off x="-111723" y="1828680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/>
              <a:t>😿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F85CD5-F246-CD48-AD14-72EEA7F4824E}"/>
              </a:ext>
            </a:extLst>
          </p:cNvPr>
          <p:cNvSpPr/>
          <p:nvPr/>
        </p:nvSpPr>
        <p:spPr>
          <a:xfrm>
            <a:off x="5970442" y="1096186"/>
            <a:ext cx="3697666" cy="409229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2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4AC9-6D68-B847-8432-35493E96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multiple libraries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47BABE-7A01-F341-8455-592CFA5A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11" y="4170557"/>
            <a:ext cx="5924464" cy="20714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FAAC5-76ED-994C-9D2D-B0132110E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11" y="1780884"/>
            <a:ext cx="5837086" cy="231161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F23A89-C5A6-BB4E-85E5-1548EF9C3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302665" y="1479938"/>
            <a:ext cx="6775964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2E60A5-D452-ED43-BC7D-591A77D1B969}"/>
              </a:ext>
            </a:extLst>
          </p:cNvPr>
          <p:cNvSpPr txBox="1"/>
          <p:nvPr/>
        </p:nvSpPr>
        <p:spPr>
          <a:xfrm>
            <a:off x="3712730" y="40924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A0D2B-CD69-5142-BA08-2CA47B87614F}"/>
              </a:ext>
            </a:extLst>
          </p:cNvPr>
          <p:cNvSpPr txBox="1"/>
          <p:nvPr/>
        </p:nvSpPr>
        <p:spPr>
          <a:xfrm>
            <a:off x="3484878" y="2143076"/>
            <a:ext cx="1111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PyTorch</a:t>
            </a:r>
            <a:endParaRPr 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11DCF-9AEF-3747-BC6D-5988187F63AB}"/>
              </a:ext>
            </a:extLst>
          </p:cNvPr>
          <p:cNvSpPr txBox="1"/>
          <p:nvPr/>
        </p:nvSpPr>
        <p:spPr>
          <a:xfrm>
            <a:off x="2935240" y="1399416"/>
            <a:ext cx="19863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(Vectors are yellow)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225EDD-FD6B-D04C-B2A5-A10FAADCAEEB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24973" y="1737970"/>
            <a:ext cx="1803424" cy="514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7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03F30-D5AE-2840-A719-5DAA707A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Requirement</a:t>
            </a:r>
            <a:r>
              <a:rPr lang="en-US" sz="3900" dirty="0"/>
              <a:t>: support complex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AA235-7B6A-574D-81AE-DAE77D7E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know which operator and operands failed so let's highlight the offending elements: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(Oops: The columns of </a:t>
            </a:r>
            <a:r>
              <a:rPr lang="en-US" dirty="0" err="1"/>
              <a:t>Uxh</a:t>
            </a:r>
            <a:r>
              <a:rPr lang="en-US" dirty="0"/>
              <a:t>_ must match the rows of X.T)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EB4345-191D-1941-827D-07D7C6865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3119553"/>
            <a:ext cx="10617200" cy="1600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7E79222-DA8B-664E-8073-9760043FF492}"/>
              </a:ext>
            </a:extLst>
          </p:cNvPr>
          <p:cNvCxnSpPr>
            <a:cxnSpLocks/>
          </p:cNvCxnSpPr>
          <p:nvPr/>
        </p:nvCxnSpPr>
        <p:spPr>
          <a:xfrm>
            <a:off x="8323868" y="3742441"/>
            <a:ext cx="424206" cy="32051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0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B5EA-3CA5-3A4F-AA86-13916C56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support prebuilt layers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9270D4-2C43-A942-B59D-105C0C8BC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555" y="2015765"/>
            <a:ext cx="11430000" cy="3810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8159BF-D9BD-C646-8CF4-26F3587FA465}"/>
              </a:ext>
            </a:extLst>
          </p:cNvPr>
          <p:cNvSpPr txBox="1"/>
          <p:nvPr/>
        </p:nvSpPr>
        <p:spPr>
          <a:xfrm>
            <a:off x="8436989" y="5944431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(Note unhelpful C++ reference)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B00707-C191-1748-9F05-CAF700936A42}"/>
              </a:ext>
            </a:extLst>
          </p:cNvPr>
          <p:cNvCxnSpPr>
            <a:cxnSpLocks/>
          </p:cNvCxnSpPr>
          <p:nvPr/>
        </p:nvCxnSpPr>
        <p:spPr>
          <a:xfrm flipV="1">
            <a:off x="10624008" y="5392135"/>
            <a:ext cx="0" cy="552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E3970E6-EDF8-7249-9D44-57518ACAF043}"/>
              </a:ext>
            </a:extLst>
          </p:cNvPr>
          <p:cNvSpPr txBox="1"/>
          <p:nvPr/>
        </p:nvSpPr>
        <p:spPr>
          <a:xfrm>
            <a:off x="2441541" y="1341164"/>
            <a:ext cx="7069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highlight error in user code not library code</a:t>
            </a:r>
          </a:p>
        </p:txBody>
      </p:sp>
    </p:spTree>
    <p:extLst>
      <p:ext uri="{BB962C8B-B14F-4D97-AF65-F5344CB8AC3E}">
        <p14:creationId xmlns:p14="http://schemas.microsoft.com/office/powerpoint/2010/main" val="3618322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8CDF-97F8-BA4F-995B-9E79802D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Requirement: explain code w/o errors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2B8AAC-7B21-4946-A6A9-8B21D5E03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494" y="1690688"/>
            <a:ext cx="3733800" cy="2120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08205B-45C4-2349-BC49-9E88A9AC5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504" y="3082302"/>
            <a:ext cx="2578100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6D3E3A-529F-734E-A101-BA4130C4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254" y="1804447"/>
            <a:ext cx="4038600" cy="812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DF4ACC-206E-644A-ABE0-2F61642F6F62}"/>
              </a:ext>
            </a:extLst>
          </p:cNvPr>
          <p:cNvSpPr/>
          <p:nvPr/>
        </p:nvSpPr>
        <p:spPr>
          <a:xfrm>
            <a:off x="510100" y="1690688"/>
            <a:ext cx="3585194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0D7AB4-496D-C34D-AFB3-46ACAA75E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4" y="4081807"/>
            <a:ext cx="6155581" cy="27345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3509D6-EC6F-A347-8DD4-BC83D7071C34}"/>
              </a:ext>
            </a:extLst>
          </p:cNvPr>
          <p:cNvSpPr txBox="1"/>
          <p:nvPr/>
        </p:nvSpPr>
        <p:spPr>
          <a:xfrm>
            <a:off x="3346515" y="6018041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Greater than 2 and 3 dimensions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F31D14-AB77-A74D-BE71-97035E03188A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39507" y="6202707"/>
            <a:ext cx="707008" cy="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7FBF7FF-F5F0-A04E-B572-2FA59D73EF33}"/>
              </a:ext>
            </a:extLst>
          </p:cNvPr>
          <p:cNvSpPr/>
          <p:nvPr/>
        </p:nvSpPr>
        <p:spPr>
          <a:xfrm>
            <a:off x="426370" y="4541781"/>
            <a:ext cx="3544560" cy="330257"/>
          </a:xfrm>
          <a:prstGeom prst="rect">
            <a:avLst/>
          </a:prstGeom>
          <a:noFill/>
          <a:ln w="19050">
            <a:solidFill>
              <a:srgbClr val="E475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08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C2E6-F25E-6B46-B522-C154A29F4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9B935-55FE-E744-8EB6-2AE7B9545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2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B71A-3678-DA44-8A7B-69B0EC06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335"/>
          </a:xfrm>
        </p:spPr>
        <p:txBody>
          <a:bodyPr/>
          <a:lstStyle/>
          <a:p>
            <a:r>
              <a:rPr lang="en-US" dirty="0"/>
              <a:t>Key 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07BF5-7163-BB43-9BA1-C1728BB28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62"/>
            <a:ext cx="10515600" cy="46781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Python traps exceptions at the statement level, so how can we identify offending operators and operand values?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trap exceptions without requiring try/except blocks around statements with potential dimension problems?</a:t>
            </a:r>
            <a:br>
              <a:rPr lang="en-US" dirty="0"/>
            </a:br>
            <a:r>
              <a:rPr lang="en-US" dirty="0"/>
              <a:t>(Also want to ignore non-matrix related exceptions; user shouldn't need to know Python internal execution details)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can we generate matrix visualizations w/o explicit calls?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Can we make use of library zero cost until an exception?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404B0-BCDF-9C45-BF71-14219B10FE33}"/>
              </a:ext>
            </a:extLst>
          </p:cNvPr>
          <p:cNvSpPr txBox="1"/>
          <p:nvPr/>
        </p:nvSpPr>
        <p:spPr>
          <a:xfrm>
            <a:off x="404459" y="5264715"/>
            <a:ext cx="11524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other words, how do we make this precise and unobtrusive?</a:t>
            </a:r>
          </a:p>
        </p:txBody>
      </p:sp>
    </p:spTree>
    <p:extLst>
      <p:ext uri="{BB962C8B-B14F-4D97-AF65-F5344CB8AC3E}">
        <p14:creationId xmlns:p14="http://schemas.microsoft.com/office/powerpoint/2010/main" val="3440886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f" id="{A291714E-D792-6043-B4EF-65EF2F87B769}" vid="{96EE3A04-EE60-9E4C-8038-064EAFFB50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7416</TotalTime>
  <Words>1135</Words>
  <Application>Microsoft Macintosh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Language engineering applied to matrix algebra debugging in Python</vt:lpstr>
      <vt:lpstr>What's the problem?</vt:lpstr>
      <vt:lpstr>Clarifying errors visually &amp; textually</vt:lpstr>
      <vt:lpstr>Requirement: support multiple libraries</vt:lpstr>
      <vt:lpstr>Requirement: support complex expressions</vt:lpstr>
      <vt:lpstr>Requirement: support prebuilt layers</vt:lpstr>
      <vt:lpstr>Requirement: explain code w/o errors</vt:lpstr>
      <vt:lpstr>Implementation</vt:lpstr>
      <vt:lpstr>Key questions to answer</vt:lpstr>
      <vt:lpstr>Screams for code instrumentation, right?</vt:lpstr>
      <vt:lpstr>Getting operator-level exceptions w/o bytecode instrumentation requires a total hack</vt:lpstr>
      <vt:lpstr>Reevaluation mechanism</vt:lpstr>
      <vt:lpstr>Reevaluation mechanism continued</vt:lpstr>
      <vt:lpstr>Picking the right execution context</vt:lpstr>
      <vt:lpstr>Example picking execution frame boundary</vt:lpstr>
      <vt:lpstr>Simplifying the user code interface</vt:lpstr>
      <vt:lpstr>Explaining correct matrix code</vt:lpstr>
      <vt:lpstr>Visualizing Python code on-the-fly</vt:lpstr>
      <vt:lpstr>Key ingredients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Walking data structures</dc:title>
  <dc:creator>Terence Parr</dc:creator>
  <cp:lastModifiedBy>Terence Parr</cp:lastModifiedBy>
  <cp:revision>78</cp:revision>
  <cp:lastPrinted>2019-02-12T19:51:14Z</cp:lastPrinted>
  <dcterms:created xsi:type="dcterms:W3CDTF">2021-04-11T18:04:24Z</dcterms:created>
  <dcterms:modified xsi:type="dcterms:W3CDTF">2021-04-16T21:40:28Z</dcterms:modified>
</cp:coreProperties>
</file>