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1" r:id="rId3"/>
    <p:sldId id="313" r:id="rId4"/>
    <p:sldId id="308" r:id="rId5"/>
    <p:sldId id="314" r:id="rId6"/>
    <p:sldId id="316" r:id="rId7"/>
    <p:sldId id="317" r:id="rId8"/>
    <p:sldId id="319" r:id="rId9"/>
    <p:sldId id="318" r:id="rId10"/>
    <p:sldId id="315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12" r:id="rId29"/>
    <p:sldId id="310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55"/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/blob/master/talks/demo.ipyn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issues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368D-B99D-D14A-B23D-A67B65AF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automated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FF5B-A91F-F940-AAEF-430917D3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replicate the print injection</a:t>
            </a:r>
          </a:p>
          <a:p>
            <a:r>
              <a:rPr lang="en-US" dirty="0"/>
              <a:t>Exceptions are usually triggered in C++ lib, which cannot easily indicated Python variable names in error messages</a:t>
            </a:r>
          </a:p>
          <a:p>
            <a:r>
              <a:rPr lang="en-US" dirty="0"/>
              <a:t>Python exceptions also occur at the line level rather than the operator level so error messages cannot identify offending subexpressions within complicated matrix algebra statements</a:t>
            </a:r>
          </a:p>
          <a:p>
            <a:r>
              <a:rPr lang="en-US" dirty="0"/>
              <a:t>What’s the best programmer interface?</a:t>
            </a:r>
          </a:p>
        </p:txBody>
      </p:sp>
    </p:spTree>
    <p:extLst>
      <p:ext uri="{BB962C8B-B14F-4D97-AF65-F5344CB8AC3E}">
        <p14:creationId xmlns:p14="http://schemas.microsoft.com/office/powerpoint/2010/main" val="27723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Current programmer aids are weak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often get less than helpful exception messages</a:t>
            </a:r>
          </a:p>
          <a:p>
            <a:r>
              <a:rPr lang="en-US" dirty="0"/>
              <a:t>E.g., here's a sample NumPy message: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80" y="3586163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288811" y="4328242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1344001">
            <a:off x="3775995" y="25219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60890" y="191708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AB5FF-703B-2D46-816F-8884997C77F6}"/>
              </a:ext>
            </a:extLst>
          </p:cNvPr>
          <p:cNvSpPr txBox="1"/>
          <p:nvPr/>
        </p:nvSpPr>
        <p:spPr>
          <a:xfrm>
            <a:off x="2673242" y="5130883"/>
            <a:ext cx="32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TensorSensor</a:t>
            </a:r>
            <a:r>
              <a:rPr lang="en-US" dirty="0"/>
              <a:t> augments</a:t>
            </a:r>
          </a:p>
          <a:p>
            <a:pPr lvl="1" algn="r"/>
            <a:r>
              <a:rPr lang="en-US" dirty="0"/>
              <a:t>exception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29132-28FE-354C-A4A1-AA8A348A6A8C}"/>
              </a:ext>
            </a:extLst>
          </p:cNvPr>
          <p:cNvSpPr txBox="1"/>
          <p:nvPr/>
        </p:nvSpPr>
        <p:spPr>
          <a:xfrm>
            <a:off x="8807040" y="2105837"/>
            <a:ext cx="32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TensorSensor</a:t>
            </a:r>
            <a:r>
              <a:rPr lang="en-US" dirty="0"/>
              <a:t> generates visual cues to matrix dimensions and offending operator / operands</a:t>
            </a:r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we should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935"/>
            <a:ext cx="9981676" cy="1504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7954128" y="3676454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239023" y="59161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54427"/>
            <a:ext cx="0" cy="552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EF574-B296-CC4D-823B-6F51ABE8A4AF}"/>
              </a:ext>
            </a:extLst>
          </p:cNvPr>
          <p:cNvSpPr txBox="1"/>
          <p:nvPr/>
        </p:nvSpPr>
        <p:spPr>
          <a:xfrm>
            <a:off x="2659926" y="6150842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TensorSensor</a:t>
            </a:r>
            <a:r>
              <a:rPr lang="en-US" sz="2000" dirty="0"/>
              <a:t> augments message)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3CD1B-39ED-2A4D-A626-415E11984577}"/>
              </a:ext>
            </a:extLst>
          </p:cNvPr>
          <p:cNvCxnSpPr>
            <a:cxnSpLocks/>
          </p:cNvCxnSpPr>
          <p:nvPr/>
        </p:nvCxnSpPr>
        <p:spPr>
          <a:xfrm flipV="1">
            <a:off x="4469876" y="5663201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962A7-65AA-674E-BA51-F8F563D3F624}"/>
              </a:ext>
            </a:extLst>
          </p:cNvPr>
          <p:cNvSpPr/>
          <p:nvPr/>
        </p:nvSpPr>
        <p:spPr>
          <a:xfrm>
            <a:off x="4034672" y="5392135"/>
            <a:ext cx="6457361" cy="271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815581" y="1555423"/>
            <a:ext cx="0" cy="42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358335" y="5230257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</a:t>
            </a:r>
            <a:br>
              <a:rPr lang="en-US" dirty="0"/>
            </a:br>
            <a:r>
              <a:rPr lang="en-US" dirty="0"/>
              <a:t>related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But, that might require a separate tool and a preprocessing step,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7384-4454-E54A-80EC-D299E902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EC0E-ACE6-1344-8562-BF84CDF3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https://github.com/parrt/tensor-sensor/blob/master/talks/demo.ipynb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0814821" cy="4630967"/>
          </a:xfrm>
        </p:spPr>
        <p:txBody>
          <a:bodyPr/>
          <a:lstStyle/>
          <a:p>
            <a:r>
              <a:rPr lang="en-US" dirty="0"/>
              <a:t>My prototype used try/except but was unwieldy for the user</a:t>
            </a:r>
          </a:p>
          <a:p>
            <a:r>
              <a:rPr lang="en-US" dirty="0"/>
              <a:t>And, the code looked like error handling, which obscured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2EC85-983D-DA4F-8A20-FFCD6B2ECEDA}"/>
              </a:ext>
            </a:extLst>
          </p:cNvPr>
          <p:cNvSpPr txBox="1"/>
          <p:nvPr/>
        </p:nvSpPr>
        <p:spPr>
          <a:xfrm>
            <a:off x="806760" y="6421622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AE550-CC4F-B74C-B7A5-9901E643B76C}"/>
              </a:ext>
            </a:extLst>
          </p:cNvPr>
          <p:cNvCxnSpPr>
            <a:cxnSpLocks/>
          </p:cNvCxnSpPr>
          <p:nvPr/>
        </p:nvCxnSpPr>
        <p:spPr>
          <a:xfrm flipV="1">
            <a:off x="3884497" y="6197294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2B5EE-3945-5F48-9AA4-495E224EE86A}"/>
              </a:ext>
            </a:extLst>
          </p:cNvPr>
          <p:cNvSpPr txBox="1"/>
          <p:nvPr/>
        </p:nvSpPr>
        <p:spPr>
          <a:xfrm>
            <a:off x="8955465" y="5874305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980" cy="4351338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1026" name="Picture 2" descr="Screenshot 2021-09-20 at 20 00 33">
            <a:extLst>
              <a:ext uri="{FF2B5EF4-FFF2-40B4-BE49-F238E27FC236}">
                <a16:creationId xmlns:a16="http://schemas.microsoft.com/office/drawing/2014/main" id="{A204512C-502E-0A4F-9DF0-2F1ABC68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4" y="2461271"/>
            <a:ext cx="4951479" cy="107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66" y="4949687"/>
            <a:ext cx="5140134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Finding and implementing an unobtrusive mechanism also took a lot of experimentation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9B4-E162-6F4A-BB1F-9F13BC0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81DA5-11F8-F84C-AF14-F859B3F7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346"/>
            <a:ext cx="10515600" cy="4697529"/>
          </a:xfrm>
        </p:spPr>
        <p:txBody>
          <a:bodyPr>
            <a:normAutofit/>
          </a:bodyPr>
          <a:lstStyle/>
          <a:p>
            <a:r>
              <a:rPr lang="en-US" dirty="0"/>
              <a:t>It's easy to lose track of matrix/tensor dimensionality in matrix algebra expressions (even in statically-typed languages)</a:t>
            </a:r>
          </a:p>
          <a:p>
            <a:r>
              <a:rPr lang="en-US" dirty="0"/>
              <a:t>Upon error, we often get less than helpful exception messages, such as this (</a:t>
            </a:r>
            <a:r>
              <a:rPr lang="en-US" dirty="0" err="1"/>
              <a:t>PyTorch</a:t>
            </a:r>
            <a:r>
              <a:rPr lang="en-US" dirty="0"/>
              <a:t>) message: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offending operator and operands are not identified, since Python exceptions occur at the line level rather than the operator level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252864-C658-CF4B-B4AA-5816A030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3785394"/>
            <a:ext cx="10544944" cy="915814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7DCD08B-E8A0-DC4D-8DEE-20E214DD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34" y="4008"/>
            <a:ext cx="4229266" cy="1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debuggers seem much slower than normal execution</a:t>
            </a:r>
          </a:p>
          <a:p>
            <a:r>
              <a:rPr lang="en-US" dirty="0"/>
              <a:t>Even regular execution could take hours before faulting</a:t>
            </a:r>
          </a:p>
          <a:p>
            <a:r>
              <a:rPr lang="en-US" dirty="0"/>
              <a:t>Sometimes it's hard to set a breakpoint on the right statement when it's in a loop</a:t>
            </a:r>
          </a:p>
          <a:p>
            <a:r>
              <a:rPr lang="en-US" dirty="0"/>
              <a:t>Conditional breakpoints are challenging when the values are high-dimension matrices</a:t>
            </a:r>
          </a:p>
          <a:p>
            <a:r>
              <a:rPr lang="en-US" dirty="0">
                <a:solidFill>
                  <a:schemeClr val="accent1"/>
                </a:solidFill>
              </a:rPr>
              <a:t>Debugger still does not tell us which subexpression caused the exception</a:t>
            </a:r>
            <a:r>
              <a:rPr lang="en-US" dirty="0"/>
              <a:t>, due to line-level granularity of Python exceptions</a:t>
            </a:r>
            <a:br>
              <a:rPr lang="en-US" dirty="0"/>
            </a:br>
            <a:r>
              <a:rPr lang="en-US" dirty="0"/>
              <a:t>(Must write down shape of all operands and lineup dimensions)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8E7-ACD4-B347-964C-F4FDE2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298DF-FA56-AD45-BCE3-5A7CF07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Most data scientists laboriously inject code and rerun to isolate: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C28C86-3DFC-3044-960E-262F6832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0738"/>
            <a:ext cx="8940800" cy="20701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8273A2F-49A2-C64A-9269-7504B1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" y="4437218"/>
            <a:ext cx="11156996" cy="23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FF-49F9-E34F-B329-E9D3EFC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B7A-46C2-1F4F-8A3A-EEA9E9C3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augment the exception message to identify operation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can help programmers even more…</a:t>
            </a:r>
          </a:p>
          <a:p>
            <a:r>
              <a:rPr lang="en-US" dirty="0"/>
              <a:t>We need to line up dimensions so let’s do that visually!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E4926CC-B985-E046-9D6D-57DD261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11" y="4586150"/>
            <a:ext cx="9172560" cy="15908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FC99-4998-B840-B9E5-D63214567F67}"/>
              </a:ext>
            </a:extLst>
          </p:cNvPr>
          <p:cNvCxnSpPr>
            <a:cxnSpLocks/>
          </p:cNvCxnSpPr>
          <p:nvPr/>
        </p:nvCxnSpPr>
        <p:spPr>
          <a:xfrm>
            <a:off x="7994369" y="5256805"/>
            <a:ext cx="364924" cy="2495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039054-8509-A54B-9CA4-582220E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426715"/>
            <a:ext cx="12168809" cy="6091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7608E-595E-054C-83FF-FDE2A00BC81C}"/>
              </a:ext>
            </a:extLst>
          </p:cNvPr>
          <p:cNvSpPr/>
          <p:nvPr/>
        </p:nvSpPr>
        <p:spPr>
          <a:xfrm>
            <a:off x="1212" y="2731685"/>
            <a:ext cx="12192000" cy="304133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493E7D-78DE-614C-B5CA-4DBBF82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4" y="1471973"/>
            <a:ext cx="8852626" cy="249828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B76390-D102-364D-A29B-53B7A41C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4507836"/>
            <a:ext cx="3114592" cy="1426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nice-to-have feature: viz correct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82" y="4637133"/>
            <a:ext cx="25781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1739208" y="621916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56901" y="5934267"/>
            <a:ext cx="0" cy="3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536800" y="4436508"/>
            <a:ext cx="0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086455" y="1586054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A9ACEC-D4AB-B649-A999-E1F0001210EF}"/>
              </a:ext>
            </a:extLst>
          </p:cNvPr>
          <p:cNvCxnSpPr>
            <a:cxnSpLocks/>
          </p:cNvCxnSpPr>
          <p:nvPr/>
        </p:nvCxnSpPr>
        <p:spPr>
          <a:xfrm>
            <a:off x="599605" y="4197267"/>
            <a:ext cx="1089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and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13C54A-96D4-6B42-9017-F103FF5AC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342" y="-354361"/>
            <a:ext cx="4584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330-775B-5942-B0F9-BB00336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right programmer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EDDF-B0D0-C942-AF7C-FDB201B8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8278" cy="4351338"/>
          </a:xfrm>
        </p:spPr>
        <p:txBody>
          <a:bodyPr/>
          <a:lstStyle/>
          <a:p>
            <a:r>
              <a:rPr lang="en-US" dirty="0"/>
              <a:t>Should be as unobtrusive as possible with least programmer effort</a:t>
            </a:r>
          </a:p>
          <a:p>
            <a:r>
              <a:rPr lang="en-US" dirty="0"/>
              <a:t>(Ideally, implementation would be simple)</a:t>
            </a:r>
          </a:p>
          <a:p>
            <a:r>
              <a:rPr lang="en-US" dirty="0"/>
              <a:t>How can we generate matrix visualizations w/o explicit calls?</a:t>
            </a:r>
          </a:p>
          <a:p>
            <a:r>
              <a:rPr lang="en-US" dirty="0"/>
              <a:t>Can we make use of library zero cost until an exception?</a:t>
            </a:r>
          </a:p>
        </p:txBody>
      </p:sp>
    </p:spTree>
    <p:extLst>
      <p:ext uri="{BB962C8B-B14F-4D97-AF65-F5344CB8AC3E}">
        <p14:creationId xmlns:p14="http://schemas.microsoft.com/office/powerpoint/2010/main" val="4998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23227</TotalTime>
  <Words>1700</Words>
  <Application>Microsoft Macintosh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Clarifying matrix algebra issues visually with TensorSensor </vt:lpstr>
      <vt:lpstr>Demo in notebook</vt:lpstr>
      <vt:lpstr>The problem</vt:lpstr>
      <vt:lpstr>We could rerun using the debugger but…</vt:lpstr>
      <vt:lpstr>Most common solution</vt:lpstr>
      <vt:lpstr>What we need</vt:lpstr>
      <vt:lpstr>A nice-to-have feature: viz correct code</vt:lpstr>
      <vt:lpstr>Oh, and support multiple libraries</vt:lpstr>
      <vt:lpstr>What’s the right programmer interface?</vt:lpstr>
      <vt:lpstr>We need an automated solution</vt:lpstr>
      <vt:lpstr>Current programmer aids are weak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Language engineering related 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Simplifying the user code interface</vt:lpstr>
      <vt:lpstr>Explaining correct matrix code</vt:lpstr>
      <vt:lpstr>Visualizing Python code on-the-fly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158</cp:revision>
  <cp:lastPrinted>2019-02-12T19:51:14Z</cp:lastPrinted>
  <dcterms:created xsi:type="dcterms:W3CDTF">2021-04-11T18:04:24Z</dcterms:created>
  <dcterms:modified xsi:type="dcterms:W3CDTF">2021-09-25T16:53:40Z</dcterms:modified>
</cp:coreProperties>
</file>