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3" r:id="rId3"/>
    <p:sldId id="308" r:id="rId4"/>
    <p:sldId id="314" r:id="rId5"/>
    <p:sldId id="316" r:id="rId6"/>
    <p:sldId id="317" r:id="rId7"/>
    <p:sldId id="324" r:id="rId8"/>
    <p:sldId id="319" r:id="rId9"/>
    <p:sldId id="318" r:id="rId10"/>
    <p:sldId id="321" r:id="rId11"/>
    <p:sldId id="305" r:id="rId12"/>
    <p:sldId id="320" r:id="rId13"/>
    <p:sldId id="322" r:id="rId14"/>
    <p:sldId id="323" r:id="rId15"/>
    <p:sldId id="306" r:id="rId16"/>
    <p:sldId id="299" r:id="rId17"/>
    <p:sldId id="300" r:id="rId18"/>
    <p:sldId id="302" r:id="rId19"/>
    <p:sldId id="301" r:id="rId20"/>
    <p:sldId id="303" r:id="rId21"/>
    <p:sldId id="312" r:id="rId22"/>
    <p:sldId id="310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555"/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4740"/>
  </p:normalViewPr>
  <p:slideViewPr>
    <p:cSldViewPr snapToGrid="0" snapToObjects="1">
      <p:cViewPr varScale="1">
        <p:scale>
          <a:sx n="135" d="100"/>
          <a:sy n="135" d="100"/>
        </p:scale>
        <p:origin x="1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ed.ai/" TargetMode="External"/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exceptions in Python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https://explained.ai/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BC2C-EEEA-D645-828E-95575943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programmer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3CD8-BE99-7E4E-A1C3-3FE1EDAF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/>
          <a:lstStyle/>
          <a:p>
            <a:r>
              <a:rPr lang="en-US" dirty="0"/>
              <a:t>The Python </a:t>
            </a:r>
            <a:r>
              <a:rPr lang="en-US" b="1" dirty="0"/>
              <a:t>with</a:t>
            </a:r>
            <a:r>
              <a:rPr lang="en-US" dirty="0"/>
              <a:t> statement gives us the hooks we need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7E8E52-296A-354F-A95D-2ECC32E6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00" y="1964715"/>
            <a:ext cx="7223676" cy="27761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D4D2A8-E8B3-DB4F-871E-E4D37EFA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1" y="4926089"/>
            <a:ext cx="8211205" cy="1805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8A9077-CC9B-8B48-ABC2-5E9A97330717}"/>
              </a:ext>
            </a:extLst>
          </p:cNvPr>
          <p:cNvSpPr/>
          <p:nvPr/>
        </p:nvSpPr>
        <p:spPr>
          <a:xfrm>
            <a:off x="2058318" y="2724346"/>
            <a:ext cx="3305534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CD9C2-3E0C-634A-B7E8-AE3A03BFCB5D}"/>
              </a:ext>
            </a:extLst>
          </p:cNvPr>
          <p:cNvSpPr/>
          <p:nvPr/>
        </p:nvSpPr>
        <p:spPr>
          <a:xfrm>
            <a:off x="9766626" y="5875290"/>
            <a:ext cx="2082867" cy="91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74152-6662-3640-92BA-F234E1519596}"/>
              </a:ext>
            </a:extLst>
          </p:cNvPr>
          <p:cNvSpPr txBox="1"/>
          <p:nvPr/>
        </p:nvSpPr>
        <p:spPr>
          <a:xfrm>
            <a:off x="8765932" y="2470612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115649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But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07496E-1AE6-A445-BB3E-B3A5C518C89C}"/>
              </a:ext>
            </a:extLst>
          </p:cNvPr>
          <p:cNvSpPr/>
          <p:nvPr/>
        </p:nvSpPr>
        <p:spPr>
          <a:xfrm>
            <a:off x="4704943" y="2983842"/>
            <a:ext cx="2968476" cy="348273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37BD-F6B4-D44B-9203-AAEB21D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I rejected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C835-BF2B-1843-BE57-05A33B8F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0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decorators: would require wrapping user code in functions</a:t>
            </a:r>
          </a:p>
          <a:p>
            <a:r>
              <a:rPr lang="en-US" dirty="0"/>
              <a:t>Try/except blocks</a:t>
            </a:r>
          </a:p>
          <a:p>
            <a:r>
              <a:rPr lang="en-US" dirty="0"/>
              <a:t>Program rewriting is complex and requires a separate tool</a:t>
            </a:r>
          </a:p>
          <a:p>
            <a:r>
              <a:rPr lang="en-US" dirty="0"/>
              <a:t>Bytecode injection:</a:t>
            </a:r>
          </a:p>
          <a:p>
            <a:pPr lvl="1"/>
            <a:r>
              <a:rPr lang="en-US" dirty="0"/>
              <a:t>slows down entire program </a:t>
            </a:r>
          </a:p>
          <a:p>
            <a:pPr lvl="1"/>
            <a:r>
              <a:rPr lang="en-US" dirty="0"/>
              <a:t>could require huge cache of subexpression partial results</a:t>
            </a:r>
          </a:p>
          <a:p>
            <a:pPr lvl="1"/>
            <a:r>
              <a:rPr lang="en-US" dirty="0"/>
              <a:t>function-level granularity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AD3AED-FE8C-104D-A07E-A5FF9FCDC772}"/>
              </a:ext>
            </a:extLst>
          </p:cNvPr>
          <p:cNvSpPr/>
          <p:nvPr/>
        </p:nvSpPr>
        <p:spPr>
          <a:xfrm>
            <a:off x="6432222" y="2297783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… </a:t>
            </a:r>
            <a:r>
              <a:rPr 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my code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FEBC-D901-AE47-A3BE-02013090ACB4}"/>
              </a:ext>
            </a:extLst>
          </p:cNvPr>
          <p:cNvSpPr txBox="1"/>
          <p:nvPr/>
        </p:nvSpPr>
        <p:spPr>
          <a:xfrm>
            <a:off x="6519403" y="4196896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534B90-BBA8-E642-B611-3E3BE8833E31}"/>
              </a:ext>
            </a:extLst>
          </p:cNvPr>
          <p:cNvCxnSpPr>
            <a:cxnSpLocks/>
          </p:cNvCxnSpPr>
          <p:nvPr/>
        </p:nvCxnSpPr>
        <p:spPr>
          <a:xfrm flipV="1">
            <a:off x="9597140" y="3972568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6C9322-75A1-EA43-8AD5-A7D0CEFF2AE0}"/>
              </a:ext>
            </a:extLst>
          </p:cNvPr>
          <p:cNvCxnSpPr>
            <a:cxnSpLocks/>
          </p:cNvCxnSpPr>
          <p:nvPr/>
        </p:nvCxnSpPr>
        <p:spPr>
          <a:xfrm>
            <a:off x="4008616" y="3210879"/>
            <a:ext cx="23073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546F54-06DF-6E41-AA3F-7CADCD70DA0D}"/>
              </a:ext>
            </a:extLst>
          </p:cNvPr>
          <p:cNvSpPr txBox="1"/>
          <p:nvPr/>
        </p:nvSpPr>
        <p:spPr>
          <a:xfrm>
            <a:off x="11588618" y="2017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🤢</a:t>
            </a:r>
          </a:p>
        </p:txBody>
      </p:sp>
    </p:spTree>
    <p:extLst>
      <p:ext uri="{BB962C8B-B14F-4D97-AF65-F5344CB8AC3E}">
        <p14:creationId xmlns:p14="http://schemas.microsoft.com/office/powerpoint/2010/main" val="65834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6C72-B548-D541-9EFF-0667A6C9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TensorSensor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92F-C2B6-E04E-8A5A-F28EF3EA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39FB-9A1C-5A4E-B920-A5114A54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. relies on “context manager”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09A6-32D3-734C-819A-877656E3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/>
          <a:lstStyle/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b="1" dirty="0"/>
              <a:t>clarify() </a:t>
            </a:r>
            <a:r>
              <a:rPr lang="en-US" dirty="0"/>
              <a:t>needs the exception object to augment messages and the execution stack to obtain subexpression values, identify offending operator</a:t>
            </a:r>
          </a:p>
          <a:p>
            <a:r>
              <a:rPr lang="en-US" b="1" dirty="0"/>
              <a:t>__exit__</a:t>
            </a:r>
            <a:r>
              <a:rPr lang="en-US" dirty="0"/>
              <a:t>() can automatically gen visualization in notebook or pop-up a window if run outside a notebook</a:t>
            </a:r>
          </a:p>
          <a:p>
            <a:r>
              <a:rPr lang="en-US" dirty="0"/>
              <a:t>There’s no cost unless</a:t>
            </a:r>
            <a:br>
              <a:rPr lang="en-US" dirty="0"/>
            </a:br>
            <a:r>
              <a:rPr lang="en-US" dirty="0"/>
              <a:t>exception occurs within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with</a:t>
            </a:r>
            <a:r>
              <a:rPr lang="en-US" dirty="0"/>
              <a:t> block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40D0C1-3ACB-9947-8F41-2783B855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50" y="4487159"/>
            <a:ext cx="6169150" cy="2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7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30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TensorSensor’s</a:t>
            </a:r>
            <a:r>
              <a:rPr lang="en-US" dirty="0"/>
              <a:t> explain() mechanism</a:t>
            </a:r>
            <a:br>
              <a:rPr lang="en-US" dirty="0"/>
            </a:br>
            <a:r>
              <a:rPr lang="en-US" sz="2400" dirty="0"/>
              <a:t>(Visualizing correct Python code on-the-fly)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same mechanism as </a:t>
            </a:r>
            <a:r>
              <a:rPr lang="en-US" b="1" dirty="0"/>
              <a:t>clarify</a:t>
            </a:r>
            <a:r>
              <a:rPr lang="en-US" dirty="0"/>
              <a:t>() to identify operand shapes</a:t>
            </a:r>
          </a:p>
          <a:p>
            <a:r>
              <a:rPr lang="en-US" dirty="0"/>
              <a:t>Even in a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e.g.,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3377939" y="5189158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from which we can get (2) the offending line of source code (</a:t>
            </a:r>
            <a:r>
              <a:rPr lang="en-US" b="1" dirty="0" err="1"/>
              <a:t>inspect.getframeinfo</a:t>
            </a:r>
            <a:r>
              <a:rPr lang="en-US" b="1" dirty="0"/>
              <a:t>()</a:t>
            </a:r>
            <a:r>
              <a:rPr lang="en-US" dirty="0"/>
              <a:t>)</a:t>
            </a:r>
          </a:p>
          <a:p>
            <a:r>
              <a:rPr lang="en-US" dirty="0"/>
              <a:t>To identify the individual operator and operands that triggered an exception,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Assumes side-effect free operations</a:t>
            </a:r>
          </a:p>
          <a:p>
            <a:r>
              <a:rPr lang="en-US" dirty="0"/>
              <a:t>Even if side-effecting, who cares (usually)?</a:t>
            </a:r>
            <a:br>
              <a:rPr lang="en-US" dirty="0"/>
            </a:br>
            <a:r>
              <a:rPr lang="en-US" dirty="0"/>
              <a:t>The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scan stack to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9B4-E162-6F4A-BB1F-9F13BC0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E81DA5-11F8-F84C-AF14-F859B3F7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346"/>
            <a:ext cx="10515600" cy="4697529"/>
          </a:xfrm>
        </p:spPr>
        <p:txBody>
          <a:bodyPr>
            <a:normAutofit/>
          </a:bodyPr>
          <a:lstStyle/>
          <a:p>
            <a:r>
              <a:rPr lang="en-US" dirty="0"/>
              <a:t>It's easy to lose track of matrix/tensor dimensionality in matrix algebra expressions (even in statically-typed languages)</a:t>
            </a:r>
          </a:p>
          <a:p>
            <a:r>
              <a:rPr lang="en-US" dirty="0"/>
              <a:t>Upon error, we often get less than helpful exception messages, such as this (</a:t>
            </a:r>
            <a:r>
              <a:rPr lang="en-US" dirty="0" err="1"/>
              <a:t>PyTorch</a:t>
            </a:r>
            <a:r>
              <a:rPr lang="en-US" dirty="0"/>
              <a:t>) message: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offending operator and operands are not identified, since Python exceptions occur at the line level rather than the operator level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8252864-C658-CF4B-B4AA-5816A030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6" y="3785394"/>
            <a:ext cx="10544944" cy="915814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7DCD08B-E8A0-DC4D-8DEE-20E214DD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734" y="4008"/>
            <a:ext cx="4229266" cy="16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5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7221" cy="4667250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</a:t>
            </a:r>
          </a:p>
          <a:p>
            <a:pPr lvl="1"/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21" y="4713403"/>
            <a:ext cx="5776579" cy="2144598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BB73C0-EE49-1541-8660-75CC053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21" y="2594057"/>
            <a:ext cx="30734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6F7B2-72D5-AC47-8565-254376BAB6C5}"/>
              </a:ext>
            </a:extLst>
          </p:cNvPr>
          <p:cNvSpPr txBox="1"/>
          <p:nvPr/>
        </p:nvSpPr>
        <p:spPr>
          <a:xfrm>
            <a:off x="6531816" y="353303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FFDCA-7D37-514C-855E-864EC2713A3E}"/>
              </a:ext>
            </a:extLst>
          </p:cNvPr>
          <p:cNvSpPr txBox="1"/>
          <p:nvPr/>
        </p:nvSpPr>
        <p:spPr>
          <a:xfrm>
            <a:off x="9057654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95A6E-499E-CA4A-A37D-521F14F4290B}"/>
              </a:ext>
            </a:extLst>
          </p:cNvPr>
          <p:cNvSpPr txBox="1"/>
          <p:nvPr/>
        </p:nvSpPr>
        <p:spPr>
          <a:xfrm>
            <a:off x="8321305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2B1FC-A595-C645-A7E3-A0826F32C12F}"/>
              </a:ext>
            </a:extLst>
          </p:cNvPr>
          <p:cNvSpPr txBox="1"/>
          <p:nvPr/>
        </p:nvSpPr>
        <p:spPr>
          <a:xfrm>
            <a:off x="7439146" y="353303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float32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54AC8-842E-9548-8688-329D4006C264}"/>
              </a:ext>
            </a:extLst>
          </p:cNvPr>
          <p:cNvSpPr txBox="1"/>
          <p:nvPr/>
        </p:nvSpPr>
        <p:spPr>
          <a:xfrm>
            <a:off x="10426046" y="2594057"/>
            <a:ext cx="1408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promotes all to float64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ED28D5-4CA1-BD44-B11F-5B410578700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9702382" y="3194222"/>
            <a:ext cx="723664" cy="47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and implementing an unobtrusive mechanism took a lot of experimentation (and had to learn about Python’s rich runtime)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the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95244-C820-B446-BD4B-719141EDB789}"/>
              </a:ext>
            </a:extLst>
          </p:cNvPr>
          <p:cNvSpPr txBox="1"/>
          <p:nvPr/>
        </p:nvSpPr>
        <p:spPr>
          <a:xfrm>
            <a:off x="9817632" y="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parrt</a:t>
            </a:r>
            <a:r>
              <a:rPr lang="en-US" sz="2400" i="1" dirty="0"/>
              <a:t>: run demo!</a:t>
            </a:r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debugger still does not tell us which subexpression caused the exception</a:t>
            </a:r>
            <a:r>
              <a:rPr lang="en-US" dirty="0"/>
              <a:t>, due to line-level granularity of Python exceptions</a:t>
            </a:r>
          </a:p>
          <a:p>
            <a:r>
              <a:rPr lang="en-US" dirty="0"/>
              <a:t>We must write down shape of all operands then line up and compare dimensions on all subexpressions manually</a:t>
            </a:r>
          </a:p>
          <a:p>
            <a:r>
              <a:rPr lang="en-US" dirty="0"/>
              <a:t>Besides</a:t>
            </a:r>
          </a:p>
          <a:p>
            <a:pPr lvl="1"/>
            <a:r>
              <a:rPr lang="en-US" dirty="0"/>
              <a:t>Python debuggers seem much slower than normal execution</a:t>
            </a:r>
          </a:p>
          <a:p>
            <a:pPr lvl="1"/>
            <a:r>
              <a:rPr lang="en-US" dirty="0"/>
              <a:t>Even regular execution could take hours before faulting</a:t>
            </a:r>
          </a:p>
          <a:p>
            <a:pPr lvl="1"/>
            <a:r>
              <a:rPr lang="en-US" dirty="0"/>
              <a:t>Sometimes it's hard to set a breakpoint on the right statement when it's in a loop</a:t>
            </a:r>
          </a:p>
          <a:p>
            <a:pPr lvl="1"/>
            <a:r>
              <a:rPr lang="en-US" dirty="0"/>
              <a:t>Conditional breakpoints are challenging when the values are high-dimension matrices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8E7-ACD4-B347-964C-F4FDE235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most people 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298DF-FA56-AD45-BCE3-5A7CF072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Most data scientists laboriously inject code and rerun to isolate:</a:t>
            </a:r>
          </a:p>
        </p:txBody>
      </p:sp>
      <p:pic>
        <p:nvPicPr>
          <p:cNvPr id="8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1C28C86-3DFC-3044-960E-262F6832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0738"/>
            <a:ext cx="8940800" cy="20701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8273A2F-49A2-C64A-9269-7504B158B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" y="4437218"/>
            <a:ext cx="11156996" cy="2309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C0C46A-0D61-6243-B08A-72B5C849975C}"/>
              </a:ext>
            </a:extLst>
          </p:cNvPr>
          <p:cNvSpPr txBox="1"/>
          <p:nvPr/>
        </p:nvSpPr>
        <p:spPr>
          <a:xfrm>
            <a:off x="188843" y="2196547"/>
            <a:ext cx="115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Or, they stop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12FFCF-2EB0-D248-8E9C-C4CB84F4BC50}"/>
              </a:ext>
            </a:extLst>
          </p:cNvPr>
          <p:cNvCxnSpPr>
            <a:cxnSpLocks/>
          </p:cNvCxnSpPr>
          <p:nvPr/>
        </p:nvCxnSpPr>
        <p:spPr>
          <a:xfrm flipV="1">
            <a:off x="1212574" y="2276062"/>
            <a:ext cx="413026" cy="14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F26F0-78D2-484D-A4CC-F1FB21F21510}"/>
              </a:ext>
            </a:extLst>
          </p:cNvPr>
          <p:cNvSpPr txBox="1"/>
          <p:nvPr/>
        </p:nvSpPr>
        <p:spPr>
          <a:xfrm>
            <a:off x="10811909" y="148137"/>
            <a:ext cx="1263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</p:spTree>
    <p:extLst>
      <p:ext uri="{BB962C8B-B14F-4D97-AF65-F5344CB8AC3E}">
        <p14:creationId xmlns:p14="http://schemas.microsoft.com/office/powerpoint/2010/main" val="25134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08FF-49F9-E34F-B329-E9D3EFCC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TensorSensor</a:t>
            </a:r>
            <a:r>
              <a:rPr lang="en-US" dirty="0"/>
              <a:t> proposes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B7A-46C2-1F4F-8A3A-EEA9E9C3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augment the exception message to identify the op/</a:t>
            </a:r>
            <a:r>
              <a:rPr lang="en-US" dirty="0" err="1"/>
              <a:t>opnds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we can help programmers even more…</a:t>
            </a:r>
          </a:p>
          <a:p>
            <a:r>
              <a:rPr lang="en-US" dirty="0"/>
              <a:t>The key is to line up dimensions, so let’s show that visually!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E4926CC-B985-E046-9D6D-57DD2612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09" y="4526516"/>
            <a:ext cx="9172560" cy="15908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88FC99-4998-B840-B9E5-D63214567F67}"/>
              </a:ext>
            </a:extLst>
          </p:cNvPr>
          <p:cNvCxnSpPr>
            <a:cxnSpLocks/>
          </p:cNvCxnSpPr>
          <p:nvPr/>
        </p:nvCxnSpPr>
        <p:spPr>
          <a:xfrm>
            <a:off x="7815467" y="5197171"/>
            <a:ext cx="364924" cy="2495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039054-8509-A54B-9CA4-582220E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426715"/>
            <a:ext cx="12168809" cy="6091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7608E-595E-054C-83FF-FDE2A00BC81C}"/>
              </a:ext>
            </a:extLst>
          </p:cNvPr>
          <p:cNvSpPr/>
          <p:nvPr/>
        </p:nvSpPr>
        <p:spPr>
          <a:xfrm>
            <a:off x="1212" y="2731685"/>
            <a:ext cx="12192000" cy="304133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FD023-7E16-4C49-A59B-DC21C1811A82}"/>
              </a:ext>
            </a:extLst>
          </p:cNvPr>
          <p:cNvSpPr/>
          <p:nvPr/>
        </p:nvSpPr>
        <p:spPr>
          <a:xfrm>
            <a:off x="10731596" y="143172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BBAC6-87DD-D649-B999-069C3F6DB357}"/>
              </a:ext>
            </a:extLst>
          </p:cNvPr>
          <p:cNvSpPr/>
          <p:nvPr/>
        </p:nvSpPr>
        <p:spPr>
          <a:xfrm>
            <a:off x="564940" y="6089701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Believe it or not, this is all </a:t>
            </a:r>
            <a:r>
              <a:rPr lang="en-US" sz="2000" b="1" dirty="0"/>
              <a:t>matplotlib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08D13-5473-C648-9F38-11E24BA9340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35047" y="5321922"/>
            <a:ext cx="1160508" cy="9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87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493E7D-78DE-614C-B5CA-4DBBF82B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74" y="1471973"/>
            <a:ext cx="8852626" cy="249828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B76390-D102-364D-A29B-53B7A41C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4507836"/>
            <a:ext cx="3114592" cy="1426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nice-to-have feature: viz correct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182" y="4637133"/>
            <a:ext cx="25781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1739208" y="621916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56901" y="5934267"/>
            <a:ext cx="0" cy="31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536800" y="4436508"/>
            <a:ext cx="0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086455" y="1586054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A9ACEC-D4AB-B649-A999-E1F0001210EF}"/>
              </a:ext>
            </a:extLst>
          </p:cNvPr>
          <p:cNvCxnSpPr>
            <a:cxnSpLocks/>
          </p:cNvCxnSpPr>
          <p:nvPr/>
        </p:nvCxnSpPr>
        <p:spPr>
          <a:xfrm>
            <a:off x="599605" y="4197267"/>
            <a:ext cx="10897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nice-to-have feature:</a:t>
            </a:r>
            <a:br>
              <a:rPr lang="en-US" dirty="0"/>
            </a:br>
            <a:r>
              <a:rPr lang="en-US" dirty="0"/>
              <a:t>Abstract syntax trees with dimensions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536800" y="4436508"/>
            <a:ext cx="0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EE2BF71-4BD4-8E40-98F6-506E625F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66" y="1690688"/>
            <a:ext cx="5684363" cy="5084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56055-0617-F945-94A6-1A14E279B513}"/>
              </a:ext>
            </a:extLst>
          </p:cNvPr>
          <p:cNvSpPr txBox="1"/>
          <p:nvPr/>
        </p:nvSpPr>
        <p:spPr>
          <a:xfrm>
            <a:off x="1159498" y="2598003"/>
            <a:ext cx="503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tensor dimensions for all subexpression partial results</a:t>
            </a:r>
          </a:p>
          <a:p>
            <a:r>
              <a:rPr lang="en-US" sz="2400" dirty="0"/>
              <a:t>(currently must call explicit function)</a:t>
            </a:r>
          </a:p>
        </p:txBody>
      </p:sp>
    </p:spTree>
    <p:extLst>
      <p:ext uri="{BB962C8B-B14F-4D97-AF65-F5344CB8AC3E}">
        <p14:creationId xmlns:p14="http://schemas.microsoft.com/office/powerpoint/2010/main" val="163016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CA8EA7FD-A1C8-8944-8B27-79CA1C3E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5" y="1938108"/>
            <a:ext cx="2654300" cy="1079500"/>
          </a:xfrm>
          <a:prstGeom prst="rect">
            <a:avLst/>
          </a:prstGeom>
        </p:spPr>
      </p:pic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867BBA78-1C42-5148-B115-A663E8CC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4582" y="3970777"/>
            <a:ext cx="5549892" cy="96519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13C54A-96D4-6B42-9017-F103FF5AC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744" y="2859961"/>
            <a:ext cx="4584700" cy="96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Oh, and support multiple libraries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4875609" y="424158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4647757" y="2179191"/>
            <a:ext cx="119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PyTorch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743200" y="1737970"/>
            <a:ext cx="1333539" cy="76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2B3BFC-47C6-2544-BFBE-E184532B1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" y="3090355"/>
            <a:ext cx="5308600" cy="876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DE42E4-A8DD-184B-A3B0-D541FA93BE4B}"/>
              </a:ext>
            </a:extLst>
          </p:cNvPr>
          <p:cNvSpPr txBox="1"/>
          <p:nvPr/>
        </p:nvSpPr>
        <p:spPr>
          <a:xfrm>
            <a:off x="8569051" y="2182832"/>
            <a:ext cx="160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TensorFlow</a:t>
            </a:r>
          </a:p>
        </p:txBody>
      </p:sp>
      <p:pic>
        <p:nvPicPr>
          <p:cNvPr id="27" name="Picture 2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E5B32D-1B8F-B647-BF83-19C8C8B81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4" y="4276419"/>
            <a:ext cx="3340100" cy="1066800"/>
          </a:xfrm>
          <a:prstGeom prst="rect">
            <a:avLst/>
          </a:prstGeom>
        </p:spPr>
      </p:pic>
      <p:pic>
        <p:nvPicPr>
          <p:cNvPr id="29" name="Picture 28" descr="Chart&#10;&#10;Description automatically generated with low confidence">
            <a:extLst>
              <a:ext uri="{FF2B5EF4-FFF2-40B4-BE49-F238E27FC236}">
                <a16:creationId xmlns:a16="http://schemas.microsoft.com/office/drawing/2014/main" id="{629D5CB1-7C78-0541-8AE5-F12CCD7CF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764" y="5458584"/>
            <a:ext cx="7023100" cy="1104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7EAE92C-B3EF-204B-B320-2CA6CDD6F283}"/>
              </a:ext>
            </a:extLst>
          </p:cNvPr>
          <p:cNvSpPr/>
          <p:nvPr/>
        </p:nvSpPr>
        <p:spPr>
          <a:xfrm>
            <a:off x="603082" y="3681781"/>
            <a:ext cx="5237822" cy="284874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7C42C6-ECB0-2D48-94B9-DFEBAEA7045B}"/>
              </a:ext>
            </a:extLst>
          </p:cNvPr>
          <p:cNvSpPr/>
          <p:nvPr/>
        </p:nvSpPr>
        <p:spPr>
          <a:xfrm>
            <a:off x="229764" y="6017674"/>
            <a:ext cx="7023100" cy="545810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CCDD78-E28D-E140-99C0-37CF17A4026D}"/>
              </a:ext>
            </a:extLst>
          </p:cNvPr>
          <p:cNvSpPr/>
          <p:nvPr/>
        </p:nvSpPr>
        <p:spPr>
          <a:xfrm>
            <a:off x="6483182" y="4459498"/>
            <a:ext cx="5541291" cy="476477"/>
          </a:xfrm>
          <a:prstGeom prst="rect">
            <a:avLst/>
          </a:prstGeom>
          <a:noFill/>
          <a:ln w="19050">
            <a:solidFill>
              <a:srgbClr val="89D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330-775B-5942-B0F9-BB003366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  <a:br>
              <a:rPr lang="en-US" dirty="0"/>
            </a:br>
            <a:r>
              <a:rPr lang="en-US" sz="2800" dirty="0"/>
              <a:t>(knowing what to build is as important as knowing how to build)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EDDF-B0D0-C942-AF7C-FDB201B8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8278" cy="4351338"/>
          </a:xfrm>
        </p:spPr>
        <p:txBody>
          <a:bodyPr>
            <a:normAutofit/>
          </a:bodyPr>
          <a:lstStyle/>
          <a:p>
            <a:r>
              <a:rPr lang="en-US" dirty="0"/>
              <a:t>Should be as unobtrusive as possible with least user effort</a:t>
            </a:r>
          </a:p>
          <a:p>
            <a:r>
              <a:rPr lang="en-US" dirty="0"/>
              <a:t>Users shouldn’t have to reorganize code</a:t>
            </a:r>
          </a:p>
          <a:p>
            <a:r>
              <a:rPr lang="en-US" dirty="0"/>
              <a:t>Trap just matrix-related exceptions</a:t>
            </a:r>
          </a:p>
          <a:p>
            <a:r>
              <a:rPr lang="en-US" dirty="0"/>
              <a:t>Avoid need for an external tool or translator  </a:t>
            </a:r>
          </a:p>
          <a:p>
            <a:r>
              <a:rPr lang="en-US" dirty="0"/>
              <a:t>Avoid spewing output until exception occurs</a:t>
            </a:r>
          </a:p>
          <a:p>
            <a:r>
              <a:rPr lang="en-US" dirty="0"/>
              <a:t>Can we avoid CPU cost until an exception?</a:t>
            </a:r>
          </a:p>
          <a:p>
            <a:r>
              <a:rPr lang="en-US" dirty="0"/>
              <a:t>Ideally, implementation would be small and straightforward</a:t>
            </a:r>
            <a:br>
              <a:rPr lang="en-US" dirty="0"/>
            </a:br>
            <a:r>
              <a:rPr lang="en-US" dirty="0"/>
              <a:t>(at least to language engineers)</a:t>
            </a:r>
          </a:p>
        </p:txBody>
      </p:sp>
    </p:spTree>
    <p:extLst>
      <p:ext uri="{BB962C8B-B14F-4D97-AF65-F5344CB8AC3E}">
        <p14:creationId xmlns:p14="http://schemas.microsoft.com/office/powerpoint/2010/main" val="4998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23434</TotalTime>
  <Words>1439</Words>
  <Application>Microsoft Macintosh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Clarifying matrix algebra exceptions in Python visually with TensorSensor </vt:lpstr>
      <vt:lpstr>The problem</vt:lpstr>
      <vt:lpstr>We could rerun using the debugger but…</vt:lpstr>
      <vt:lpstr>What most people do</vt:lpstr>
      <vt:lpstr>What TensorSensor proposes</vt:lpstr>
      <vt:lpstr>A nice-to-have feature: viz correct code</vt:lpstr>
      <vt:lpstr>A nice-to-have feature: Abstract syntax trees with dimensions</vt:lpstr>
      <vt:lpstr>Oh, and support multiple libraries</vt:lpstr>
      <vt:lpstr>Design goals (knowing what to build is as important as knowing how to build)</vt:lpstr>
      <vt:lpstr>TensorSensor programmer interface</vt:lpstr>
      <vt:lpstr>Explaining correct matrix code</vt:lpstr>
      <vt:lpstr>Approaches I rejected</vt:lpstr>
      <vt:lpstr>TensorSensor implementation</vt:lpstr>
      <vt:lpstr>Impl. relies on “context manager” objects</vt:lpstr>
      <vt:lpstr>TensorSensor’s explain() mechanism (Visualizing correct Python code on-the-fly)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225</cp:revision>
  <cp:lastPrinted>2021-09-28T23:19:40Z</cp:lastPrinted>
  <dcterms:created xsi:type="dcterms:W3CDTF">2021-04-11T18:04:24Z</dcterms:created>
  <dcterms:modified xsi:type="dcterms:W3CDTF">2021-09-28T23:19:41Z</dcterms:modified>
</cp:coreProperties>
</file>