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56" r:id="rId2"/>
    <p:sldId id="313" r:id="rId3"/>
    <p:sldId id="308" r:id="rId4"/>
    <p:sldId id="314" r:id="rId5"/>
    <p:sldId id="316" r:id="rId6"/>
    <p:sldId id="317" r:id="rId7"/>
    <p:sldId id="319" r:id="rId8"/>
    <p:sldId id="318" r:id="rId9"/>
    <p:sldId id="321" r:id="rId10"/>
    <p:sldId id="305" r:id="rId11"/>
    <p:sldId id="320" r:id="rId12"/>
    <p:sldId id="322" r:id="rId13"/>
    <p:sldId id="323" r:id="rId14"/>
    <p:sldId id="306" r:id="rId15"/>
    <p:sldId id="299" r:id="rId16"/>
    <p:sldId id="300" r:id="rId17"/>
    <p:sldId id="302" r:id="rId18"/>
    <p:sldId id="301" r:id="rId19"/>
    <p:sldId id="303" r:id="rId20"/>
    <p:sldId id="312" r:id="rId21"/>
    <p:sldId id="310" r:id="rId22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D555"/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00"/>
    <p:restoredTop sz="94740"/>
  </p:normalViewPr>
  <p:slideViewPr>
    <p:cSldViewPr snapToGrid="0" snapToObjects="1">
      <p:cViewPr varScale="1">
        <p:scale>
          <a:sx n="135" d="100"/>
          <a:sy n="135" d="100"/>
        </p:scale>
        <p:origin x="17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9/25/21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9/25/21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tensor-senso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ys.html#sys.settrac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rrt/tensor-sensor" TargetMode="External"/><Relationship Id="rId2" Type="http://schemas.openxmlformats.org/officeDocument/2006/relationships/hyperlink" Target="https://explained.ai/tensor-sensor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Clarifying matrix algebra exceptions in Python visually with </a:t>
            </a:r>
            <a:r>
              <a:rPr lang="en-US" dirty="0" err="1"/>
              <a:t>TensorSensor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428922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Examples and implementation details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5EA86D-470E-6144-BCE6-AB7283DFED69}"/>
              </a:ext>
            </a:extLst>
          </p:cNvPr>
          <p:cNvSpPr txBox="1"/>
          <p:nvPr/>
        </p:nvSpPr>
        <p:spPr>
          <a:xfrm>
            <a:off x="14342" y="6488668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https://github.com/parrt/tensor-sensor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0F11-DB38-DD4F-A5A9-30B2DBDF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674"/>
          </a:xfrm>
        </p:spPr>
        <p:txBody>
          <a:bodyPr/>
          <a:lstStyle/>
          <a:p>
            <a:r>
              <a:rPr lang="en-US" dirty="0"/>
              <a:t>Explaining correct matrix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44F21-7281-AA48-A6A2-4A996F6DF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718" y="1457145"/>
            <a:ext cx="3939309" cy="4719818"/>
          </a:xfrm>
        </p:spPr>
        <p:txBody>
          <a:bodyPr>
            <a:normAutofit/>
          </a:bodyPr>
          <a:lstStyle/>
          <a:p>
            <a:r>
              <a:rPr lang="en-US" b="1" dirty="0"/>
              <a:t>clarify</a:t>
            </a:r>
            <a:r>
              <a:rPr lang="en-US" dirty="0"/>
              <a:t>() has no effect unless tensor code triggers an exception</a:t>
            </a:r>
          </a:p>
          <a:p>
            <a:r>
              <a:rPr lang="en-US" dirty="0"/>
              <a:t>But </a:t>
            </a:r>
            <a:r>
              <a:rPr lang="en-US" b="1" dirty="0"/>
              <a:t>explain</a:t>
            </a:r>
            <a:r>
              <a:rPr lang="en-US" dirty="0"/>
              <a:t>() gens a visualization for each statement within the block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E83C4E-8003-6248-81B6-1F8B3E7AD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608" y="1323765"/>
            <a:ext cx="7582807" cy="471981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E07496E-1AE6-A445-BB3E-B3A5C518C89C}"/>
              </a:ext>
            </a:extLst>
          </p:cNvPr>
          <p:cNvSpPr/>
          <p:nvPr/>
        </p:nvSpPr>
        <p:spPr>
          <a:xfrm>
            <a:off x="4704943" y="2983842"/>
            <a:ext cx="2968476" cy="348273"/>
          </a:xfrm>
          <a:prstGeom prst="rect">
            <a:avLst/>
          </a:prstGeom>
          <a:noFill/>
          <a:ln w="19050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456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37BD-F6B4-D44B-9203-AAEB21D3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I rejected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EC835-BF2B-1843-BE57-05A33B8F9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9402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Python decorators: would require wrapping user code in functions</a:t>
            </a:r>
          </a:p>
          <a:p>
            <a:r>
              <a:rPr lang="en-US" dirty="0"/>
              <a:t>Try/except blocks</a:t>
            </a:r>
          </a:p>
          <a:p>
            <a:r>
              <a:rPr lang="en-US" dirty="0"/>
              <a:t>Program rewriting is complex and requires a separate tool</a:t>
            </a:r>
          </a:p>
          <a:p>
            <a:r>
              <a:rPr lang="en-US" dirty="0"/>
              <a:t>Bytecode injection:</a:t>
            </a:r>
          </a:p>
          <a:p>
            <a:pPr lvl="1"/>
            <a:r>
              <a:rPr lang="en-US" dirty="0"/>
              <a:t>slows down entire program </a:t>
            </a:r>
          </a:p>
          <a:p>
            <a:pPr lvl="1"/>
            <a:r>
              <a:rPr lang="en-US" dirty="0"/>
              <a:t>could require huge cache of subexpression partial results</a:t>
            </a:r>
          </a:p>
          <a:p>
            <a:pPr lvl="1"/>
            <a:r>
              <a:rPr lang="en-US" dirty="0"/>
              <a:t>function-level granularity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AD3AED-FE8C-104D-A07E-A5FF9FCDC772}"/>
              </a:ext>
            </a:extLst>
          </p:cNvPr>
          <p:cNvSpPr/>
          <p:nvPr/>
        </p:nvSpPr>
        <p:spPr>
          <a:xfrm>
            <a:off x="6432222" y="2297783"/>
            <a:ext cx="5681221" cy="1815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try: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… </a:t>
            </a:r>
            <a:r>
              <a:rPr lang="en-US" sz="2800" i="1" dirty="0">
                <a:latin typeface="Consolas" panose="020B0609020204030204" pitchFamily="49" charset="0"/>
                <a:cs typeface="Consolas" panose="020B0609020204030204" pitchFamily="49" charset="0"/>
              </a:rPr>
              <a:t>my code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sz="28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Exception as e: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tsensor.do_everything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(e)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75FEBC-D901-AE47-A3BE-02013090ACB4}"/>
              </a:ext>
            </a:extLst>
          </p:cNvPr>
          <p:cNvSpPr txBox="1"/>
          <p:nvPr/>
        </p:nvSpPr>
        <p:spPr>
          <a:xfrm>
            <a:off x="6519403" y="4196896"/>
            <a:ext cx="5477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(might not be able to hide everything here, like reraising </a:t>
            </a:r>
            <a:r>
              <a:rPr lang="en-US" sz="1600" b="1" dirty="0"/>
              <a:t>e</a:t>
            </a:r>
            <a:r>
              <a:rPr lang="en-US" sz="1600" dirty="0"/>
              <a:t>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534B90-BBA8-E642-B611-3E3BE8833E31}"/>
              </a:ext>
            </a:extLst>
          </p:cNvPr>
          <p:cNvCxnSpPr>
            <a:cxnSpLocks/>
          </p:cNvCxnSpPr>
          <p:nvPr/>
        </p:nvCxnSpPr>
        <p:spPr>
          <a:xfrm flipV="1">
            <a:off x="9597140" y="3972568"/>
            <a:ext cx="0" cy="2925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6C9322-75A1-EA43-8AD5-A7D0CEFF2AE0}"/>
              </a:ext>
            </a:extLst>
          </p:cNvPr>
          <p:cNvCxnSpPr>
            <a:cxnSpLocks/>
          </p:cNvCxnSpPr>
          <p:nvPr/>
        </p:nvCxnSpPr>
        <p:spPr>
          <a:xfrm>
            <a:off x="4008616" y="3210879"/>
            <a:ext cx="230736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546F54-06DF-6E41-AA3F-7CADCD70DA0D}"/>
              </a:ext>
            </a:extLst>
          </p:cNvPr>
          <p:cNvSpPr txBox="1"/>
          <p:nvPr/>
        </p:nvSpPr>
        <p:spPr>
          <a:xfrm>
            <a:off x="11588618" y="2017336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🤢</a:t>
            </a:r>
          </a:p>
        </p:txBody>
      </p:sp>
    </p:spTree>
    <p:extLst>
      <p:ext uri="{BB962C8B-B14F-4D97-AF65-F5344CB8AC3E}">
        <p14:creationId xmlns:p14="http://schemas.microsoft.com/office/powerpoint/2010/main" val="658349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56C72-B548-D541-9EFF-0667A6C9D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TensorSensor</a:t>
            </a:r>
            <a:r>
              <a:rPr lang="en-US" dirty="0"/>
              <a:t>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4592F-C2B6-E04E-8A5A-F28EF3EA60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6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339FB-9A1C-5A4E-B920-A5114A541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6920"/>
          </a:xfrm>
        </p:spPr>
        <p:txBody>
          <a:bodyPr/>
          <a:lstStyle/>
          <a:p>
            <a:r>
              <a:rPr lang="en-US" dirty="0" err="1"/>
              <a:t>Impl</a:t>
            </a:r>
            <a:r>
              <a:rPr lang="en-US" dirty="0"/>
              <a:t>. relies on “context manager”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C09A6-32D3-734C-819A-877656E3D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447"/>
            <a:ext cx="10515600" cy="4753516"/>
          </a:xfrm>
        </p:spPr>
        <p:txBody>
          <a:bodyPr/>
          <a:lstStyle/>
          <a:p>
            <a:r>
              <a:rPr lang="en-US" dirty="0"/>
              <a:t>Python "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en-US" b="1" dirty="0"/>
              <a:t>b</a:t>
            </a:r>
            <a:r>
              <a:rPr lang="en-US" dirty="0"/>
              <a:t>" blocks call </a:t>
            </a:r>
            <a:r>
              <a:rPr lang="en-US" b="1" dirty="0"/>
              <a:t>__enter__</a:t>
            </a:r>
            <a:r>
              <a:rPr lang="en-US" dirty="0"/>
              <a:t>(), </a:t>
            </a:r>
            <a:r>
              <a:rPr lang="en-US" b="1" dirty="0"/>
              <a:t>__exit__</a:t>
            </a:r>
            <a:r>
              <a:rPr lang="en-US" dirty="0"/>
              <a:t>() on object </a:t>
            </a:r>
            <a:r>
              <a:rPr lang="en-US" b="1" dirty="0"/>
              <a:t>b</a:t>
            </a:r>
            <a:r>
              <a:rPr lang="en-US" dirty="0"/>
              <a:t> and exit method receives exception object and execution stack</a:t>
            </a:r>
          </a:p>
          <a:p>
            <a:r>
              <a:rPr lang="en-US" b="1" dirty="0"/>
              <a:t>clarify() </a:t>
            </a:r>
            <a:r>
              <a:rPr lang="en-US" dirty="0"/>
              <a:t>needs the exception object to augment messages and the execution stack to obtain subexpression values, identify offending operator</a:t>
            </a:r>
          </a:p>
          <a:p>
            <a:r>
              <a:rPr lang="en-US" b="1" dirty="0"/>
              <a:t>__exit__</a:t>
            </a:r>
            <a:r>
              <a:rPr lang="en-US" dirty="0"/>
              <a:t>() can automatically gen visualization in notebook or pop-up a window if run outside a notebook</a:t>
            </a:r>
          </a:p>
          <a:p>
            <a:r>
              <a:rPr lang="en-US" dirty="0"/>
              <a:t>There’s no cost unless</a:t>
            </a:r>
            <a:br>
              <a:rPr lang="en-US" dirty="0"/>
            </a:br>
            <a:r>
              <a:rPr lang="en-US" dirty="0"/>
              <a:t>exception occurs within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/>
              <a:t>with</a:t>
            </a:r>
            <a:r>
              <a:rPr lang="en-US" dirty="0"/>
              <a:t> block</a:t>
            </a:r>
          </a:p>
          <a:p>
            <a:endParaRPr lang="en-US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640D0C1-3ACB-9947-8F41-2783B855C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850" y="4487159"/>
            <a:ext cx="6169150" cy="237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74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3F4E-990D-2A4C-9237-9182994CF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630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TensorSensor’s</a:t>
            </a:r>
            <a:r>
              <a:rPr lang="en-US" dirty="0"/>
              <a:t> explain() mechanism</a:t>
            </a:r>
            <a:br>
              <a:rPr lang="en-US" dirty="0"/>
            </a:br>
            <a:r>
              <a:rPr lang="en-US" sz="2400" dirty="0"/>
              <a:t>(Visualizing correct Python code on-the-fly)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F336A-C4CB-634D-B9E8-B66638B19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55423"/>
            <a:ext cx="10643647" cy="4621540"/>
          </a:xfrm>
        </p:spPr>
        <p:txBody>
          <a:bodyPr/>
          <a:lstStyle/>
          <a:p>
            <a:r>
              <a:rPr lang="en-US" b="1" dirty="0"/>
              <a:t>explain</a:t>
            </a:r>
            <a:r>
              <a:rPr lang="en-US" dirty="0"/>
              <a:t>() object's </a:t>
            </a:r>
            <a:r>
              <a:rPr lang="en-US" b="1" dirty="0"/>
              <a:t>__enter__()</a:t>
            </a:r>
            <a:r>
              <a:rPr lang="en-US" dirty="0"/>
              <a:t> method creates a tracer object and registers it with Python via </a:t>
            </a:r>
            <a:r>
              <a:rPr lang="en-US" b="1" dirty="0" err="1"/>
              <a:t>sys.settrace</a:t>
            </a:r>
            <a:r>
              <a:rPr lang="en-US" b="1" dirty="0"/>
              <a:t>()</a:t>
            </a:r>
            <a:r>
              <a:rPr lang="en-US" dirty="0"/>
              <a:t> [1]</a:t>
            </a:r>
          </a:p>
          <a:p>
            <a:r>
              <a:rPr lang="en-US" dirty="0"/>
              <a:t>The tracer is notified upon each source line execution</a:t>
            </a:r>
          </a:p>
          <a:p>
            <a:r>
              <a:rPr lang="en-US" dirty="0"/>
              <a:t>Using same mechanism as </a:t>
            </a:r>
            <a:r>
              <a:rPr lang="en-US" b="1" dirty="0"/>
              <a:t>clarify</a:t>
            </a:r>
            <a:r>
              <a:rPr lang="en-US" dirty="0"/>
              <a:t>() to identify operand shapes</a:t>
            </a:r>
          </a:p>
          <a:p>
            <a:r>
              <a:rPr lang="en-US" dirty="0"/>
              <a:t>Even in a loop within </a:t>
            </a:r>
            <a:r>
              <a:rPr lang="en-US" b="1" dirty="0"/>
              <a:t>with</a:t>
            </a:r>
            <a:r>
              <a:rPr lang="en-US" dirty="0"/>
              <a:t> block, statements visualized just once</a:t>
            </a:r>
          </a:p>
          <a:p>
            <a:r>
              <a:rPr lang="en-US" dirty="0"/>
              <a:t>Slows down execution (a lot) but it's still useful</a:t>
            </a:r>
          </a:p>
          <a:p>
            <a:r>
              <a:rPr lang="en-US" dirty="0"/>
              <a:t>Watch out for side effects; e.g., this prints "hi" twice:</a:t>
            </a:r>
            <a:br>
              <a:rPr lang="en-US" dirty="0"/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AA5690-1EE5-E544-BAB3-77052A1A6C1B}"/>
              </a:ext>
            </a:extLst>
          </p:cNvPr>
          <p:cNvSpPr/>
          <p:nvPr/>
        </p:nvSpPr>
        <p:spPr>
          <a:xfrm>
            <a:off x="3377939" y="5189158"/>
            <a:ext cx="41635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tsensor.explain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print("hi")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927F5E-5CFE-F746-9673-ECCB3AD12C8F}"/>
              </a:ext>
            </a:extLst>
          </p:cNvPr>
          <p:cNvSpPr txBox="1"/>
          <p:nvPr/>
        </p:nvSpPr>
        <p:spPr>
          <a:xfrm>
            <a:off x="0" y="6488668"/>
            <a:ext cx="7258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[1] </a:t>
            </a:r>
            <a:r>
              <a:rPr lang="en-US" sz="1400" dirty="0">
                <a:hlinkClick r:id="rId2"/>
              </a:rPr>
              <a:t>https://docs.python.org/3/library/sys.html#sys.settrace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39508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6A9A-0A6B-B94F-8B91-6C23BBC5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62501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Getting operator-level exceptions w/o bytecode instrumentation requires a total hack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F48FA-29F3-7C45-AEC9-CDAD6EE54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have: (1) the full execution stack and (2) the offending line of source code (</a:t>
            </a:r>
            <a:r>
              <a:rPr lang="en-US" b="1" dirty="0" err="1"/>
              <a:t>inspect.getframeinfo</a:t>
            </a:r>
            <a:r>
              <a:rPr lang="en-US" b="1" dirty="0"/>
              <a:t>()</a:t>
            </a:r>
            <a:r>
              <a:rPr lang="en-US" dirty="0"/>
              <a:t>)</a:t>
            </a:r>
          </a:p>
          <a:p>
            <a:r>
              <a:rPr lang="en-US" dirty="0"/>
              <a:t>To identify the individual operator and operands that triggered an exception, use brute-force:</a:t>
            </a:r>
          </a:p>
          <a:p>
            <a:pPr lvl="1"/>
            <a:r>
              <a:rPr lang="en-US" dirty="0"/>
              <a:t>reevaluate each operation in the line, piece-by-piece, in proper order, and in the correct execution context (must pick correct stack frame)</a:t>
            </a:r>
          </a:p>
          <a:p>
            <a:r>
              <a:rPr lang="en-US" dirty="0"/>
              <a:t>Wait for an operator to cause an exception, report op/</a:t>
            </a:r>
            <a:r>
              <a:rPr lang="en-US" dirty="0" err="1"/>
              <a:t>opnds</a:t>
            </a:r>
            <a:endParaRPr lang="en-US" dirty="0"/>
          </a:p>
          <a:p>
            <a:r>
              <a:rPr lang="en-US" dirty="0"/>
              <a:t>Assumes side-effect free operations</a:t>
            </a:r>
          </a:p>
          <a:p>
            <a:r>
              <a:rPr lang="en-US" dirty="0"/>
              <a:t>Even if side-effecting, who cares (usually)?</a:t>
            </a:r>
            <a:br>
              <a:rPr lang="en-US" dirty="0"/>
            </a:br>
            <a:r>
              <a:rPr lang="en-US" dirty="0"/>
              <a:t>The program is about to terminate</a:t>
            </a:r>
          </a:p>
        </p:txBody>
      </p:sp>
    </p:spTree>
    <p:extLst>
      <p:ext uri="{BB962C8B-B14F-4D97-AF65-F5344CB8AC3E}">
        <p14:creationId xmlns:p14="http://schemas.microsoft.com/office/powerpoint/2010/main" val="4145247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71233-6082-A34D-891B-535438901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285"/>
          </a:xfrm>
        </p:spPr>
        <p:txBody>
          <a:bodyPr/>
          <a:lstStyle/>
          <a:p>
            <a:r>
              <a:rPr lang="en-US" dirty="0"/>
              <a:t>Reevaluation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1B924-17ED-DE4C-80CE-C6506A32A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144" y="1230792"/>
            <a:ext cx="5684363" cy="52620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First, check if exception is tensor-related or if exec stack descends into a known tensor lib</a:t>
            </a:r>
          </a:p>
          <a:p>
            <a:r>
              <a:rPr lang="en-US" dirty="0"/>
              <a:t>If so, scan stack to find and parse deepest </a:t>
            </a:r>
            <a:r>
              <a:rPr lang="en-US" i="1" dirty="0"/>
              <a:t>user-level</a:t>
            </a:r>
            <a:r>
              <a:rPr lang="en-US" dirty="0"/>
              <a:t> offending statement and build an appropriate AST with operators as subtree roots</a:t>
            </a:r>
          </a:p>
          <a:p>
            <a:r>
              <a:rPr lang="en-US" dirty="0"/>
              <a:t>Uses built-in Python tokenizer</a:t>
            </a:r>
          </a:p>
          <a:p>
            <a:r>
              <a:rPr lang="en-US" dirty="0"/>
              <a:t>Uses </a:t>
            </a:r>
            <a:r>
              <a:rPr lang="en-US" dirty="0" err="1"/>
              <a:t>handbuilt</a:t>
            </a:r>
            <a:r>
              <a:rPr lang="en-US" dirty="0"/>
              <a:t> Python parser for subset of statements / </a:t>
            </a:r>
            <a:r>
              <a:rPr lang="en-US" dirty="0" err="1"/>
              <a:t>exprs</a:t>
            </a:r>
            <a:endParaRPr lang="en-US" dirty="0"/>
          </a:p>
          <a:p>
            <a:r>
              <a:rPr lang="en-US" dirty="0"/>
              <a:t>Avoided ANTLR to avoid introducing a lib dependency</a:t>
            </a:r>
          </a:p>
          <a:p>
            <a:r>
              <a:rPr lang="en-US" dirty="0"/>
              <a:t>Avoided built-in Python parser since reorg'ing its AST is same work as  rolling my own "</a:t>
            </a:r>
            <a:r>
              <a:rPr lang="en-US" dirty="0" err="1"/>
              <a:t>parrser</a:t>
            </a:r>
            <a:r>
              <a:rPr lang="en-US" dirty="0"/>
              <a:t>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CB3F87-D4DE-1940-8589-A9F959BA4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507" y="1230791"/>
            <a:ext cx="5684363" cy="50845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54C3C1-F0F7-4C4F-B069-ED50342BA779}"/>
              </a:ext>
            </a:extLst>
          </p:cNvPr>
          <p:cNvSpPr txBox="1"/>
          <p:nvPr/>
        </p:nvSpPr>
        <p:spPr>
          <a:xfrm>
            <a:off x="5203596" y="449041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🤣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D1F523-A5A5-9C40-A885-FA7BC77C7326}"/>
              </a:ext>
            </a:extLst>
          </p:cNvPr>
          <p:cNvSpPr txBox="1"/>
          <p:nvPr/>
        </p:nvSpPr>
        <p:spPr>
          <a:xfrm>
            <a:off x="8832916" y="5442543"/>
            <a:ext cx="306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(also from </a:t>
            </a:r>
            <a:r>
              <a:rPr lang="en-US" dirty="0" err="1"/>
              <a:t>TensorSensor</a:t>
            </a:r>
            <a:r>
              <a:rPr lang="en-US" dirty="0"/>
              <a:t> lib)</a:t>
            </a:r>
          </a:p>
        </p:txBody>
      </p:sp>
    </p:spTree>
    <p:extLst>
      <p:ext uri="{BB962C8B-B14F-4D97-AF65-F5344CB8AC3E}">
        <p14:creationId xmlns:p14="http://schemas.microsoft.com/office/powerpoint/2010/main" val="26650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71233-6082-A34D-891B-535438901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285"/>
          </a:xfrm>
        </p:spPr>
        <p:txBody>
          <a:bodyPr/>
          <a:lstStyle/>
          <a:p>
            <a:r>
              <a:rPr lang="en-US" dirty="0"/>
              <a:t>Reevaluation mechanism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1B924-17ED-DE4C-80CE-C6506A32A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462" y="1230791"/>
            <a:ext cx="5854045" cy="5222934"/>
          </a:xfrm>
        </p:spPr>
        <p:txBody>
          <a:bodyPr>
            <a:normAutofit/>
          </a:bodyPr>
          <a:lstStyle/>
          <a:p>
            <a:r>
              <a:rPr lang="en-US" dirty="0"/>
              <a:t>Evaluate operators of AST bottom-up in proper exec order</a:t>
            </a:r>
          </a:p>
          <a:p>
            <a:r>
              <a:rPr lang="en-US" dirty="0"/>
              <a:t>Call </a:t>
            </a:r>
            <a:r>
              <a:rPr lang="en-US" b="1" dirty="0"/>
              <a:t>eval()</a:t>
            </a:r>
            <a:r>
              <a:rPr lang="en-US" dirty="0"/>
              <a:t> on Python source of subexpressions using the appropriate execution contexts, saving results in associated nodes</a:t>
            </a:r>
          </a:p>
          <a:p>
            <a:r>
              <a:rPr lang="en-US" dirty="0"/>
              <a:t>Trap and absorb exception from </a:t>
            </a:r>
            <a:r>
              <a:rPr lang="en-US" b="1" dirty="0"/>
              <a:t>eval()</a:t>
            </a:r>
            <a:r>
              <a:rPr lang="en-US" dirty="0"/>
              <a:t>, record that exception and offending AST node</a:t>
            </a:r>
          </a:p>
          <a:p>
            <a:r>
              <a:rPr lang="en-US" dirty="0"/>
              <a:t>Augment original exception message with info derived this new exception, op, operands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CB3F87-D4DE-1940-8589-A9F959BA4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507" y="1230791"/>
            <a:ext cx="5684363" cy="508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637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C4823-71C6-5D49-A244-5A5599A9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the right execution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DC17F-5C07-CB41-B24C-7BF90E2EF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is to identify user code not library code that (eventually) triggers a tensor-related exception</a:t>
            </a:r>
          </a:p>
          <a:p>
            <a:r>
              <a:rPr lang="en-US" dirty="0" err="1"/>
              <a:t>TensorSensor</a:t>
            </a:r>
            <a:r>
              <a:rPr lang="en-US" dirty="0"/>
              <a:t> </a:t>
            </a:r>
            <a:r>
              <a:rPr lang="en-US" b="1" dirty="0"/>
              <a:t>clarify</a:t>
            </a:r>
            <a:r>
              <a:rPr lang="en-US" dirty="0"/>
              <a:t>() descends into any user code function calls, stopping only when it reaches a tensor library function</a:t>
            </a:r>
          </a:p>
          <a:p>
            <a:r>
              <a:rPr lang="en-US" dirty="0"/>
              <a:t>Source file prefix indicates user code boundary, such as:</a:t>
            </a:r>
            <a:br>
              <a:rPr lang="en-US" dirty="0"/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…/lib/python3.8/site-packages/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tensorflow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/…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Boundary frame is any whose package is in</a:t>
            </a:r>
            <a:br>
              <a:rPr lang="en-US" dirty="0"/>
            </a:br>
            <a:r>
              <a:rPr lang="en-US" dirty="0"/>
              <a:t>{</a:t>
            </a:r>
            <a:r>
              <a:rPr lang="en-US" i="1" dirty="0" err="1"/>
              <a:t>numpy</a:t>
            </a:r>
            <a:r>
              <a:rPr lang="en-US" dirty="0"/>
              <a:t>, </a:t>
            </a:r>
            <a:r>
              <a:rPr lang="en-US" i="1" dirty="0"/>
              <a:t>torch</a:t>
            </a:r>
            <a:r>
              <a:rPr lang="en-US" dirty="0"/>
              <a:t>, </a:t>
            </a:r>
            <a:r>
              <a:rPr lang="en-US" i="1" dirty="0" err="1"/>
              <a:t>tensorflow</a:t>
            </a:r>
            <a:r>
              <a:rPr lang="en-US" dirty="0"/>
              <a:t>, </a:t>
            </a:r>
            <a:r>
              <a:rPr lang="en-US" i="1" dirty="0" err="1"/>
              <a:t>jax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9787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ACF9-C2F5-5245-82B7-705F99979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Picking the</a:t>
            </a:r>
            <a:br>
              <a:rPr lang="en-US" dirty="0"/>
            </a:br>
            <a:r>
              <a:rPr lang="en-US" dirty="0"/>
              <a:t>execution frame boundary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B7F531-AC17-E546-A704-2D78071390FE}"/>
              </a:ext>
            </a:extLst>
          </p:cNvPr>
          <p:cNvSpPr/>
          <p:nvPr/>
        </p:nvSpPr>
        <p:spPr>
          <a:xfrm>
            <a:off x="262238" y="2668610"/>
            <a:ext cx="75025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f(x):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W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tf.constant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([[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], 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]])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b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tf.reshape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tf.constant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([[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]]), 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 @ x + b # line 4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tsensor.clarify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x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tf.reshape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tf.constant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([[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]]), 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y = f(x) # line 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0E3E5C-4078-5E49-AD73-8D5CC9C43E01}"/>
              </a:ext>
            </a:extLst>
          </p:cNvPr>
          <p:cNvSpPr txBox="1"/>
          <p:nvPr/>
        </p:nvSpPr>
        <p:spPr>
          <a:xfrm>
            <a:off x="7982848" y="2659762"/>
            <a:ext cx="3946914" cy="31085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t.py:8   (in </a:t>
            </a:r>
            <a:r>
              <a:rPr lang="en-US" sz="2800" b="1" dirty="0"/>
              <a:t>main</a:t>
            </a:r>
            <a:r>
              <a:rPr lang="en-US" sz="2800" dirty="0"/>
              <a:t>)</a:t>
            </a:r>
          </a:p>
          <a:p>
            <a:r>
              <a:rPr lang="en-US" sz="2800" dirty="0"/>
              <a:t>t.py:4   (in </a:t>
            </a:r>
            <a:r>
              <a:rPr lang="en-US" sz="2800" b="1" dirty="0"/>
              <a:t>f</a:t>
            </a:r>
            <a:r>
              <a:rPr lang="en-US" sz="2800" dirty="0"/>
              <a:t>)</a:t>
            </a:r>
          </a:p>
          <a:p>
            <a:r>
              <a:rPr lang="en-US" sz="2800" dirty="0"/>
              <a:t>math_ops.py:1124</a:t>
            </a:r>
          </a:p>
          <a:p>
            <a:r>
              <a:rPr lang="en-US" sz="2800" dirty="0"/>
              <a:t>dispatch.py:201</a:t>
            </a:r>
          </a:p>
          <a:p>
            <a:r>
              <a:rPr lang="en-US" sz="2800" dirty="0"/>
              <a:t>math_ops.py:3253</a:t>
            </a:r>
          </a:p>
          <a:p>
            <a:r>
              <a:rPr lang="en-US" sz="2800" dirty="0"/>
              <a:t>gen_math_ops.py:5624</a:t>
            </a:r>
          </a:p>
          <a:p>
            <a:r>
              <a:rPr lang="en-US" sz="2800" dirty="0"/>
              <a:t>ops.py:6843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8BD15D-8E7A-664A-937C-9974692A0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0104" y="170769"/>
            <a:ext cx="3739657" cy="15199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53A628-0ED2-154F-88A7-0CA6E9DDC62B}"/>
              </a:ext>
            </a:extLst>
          </p:cNvPr>
          <p:cNvSpPr txBox="1"/>
          <p:nvPr/>
        </p:nvSpPr>
        <p:spPr>
          <a:xfrm>
            <a:off x="8785952" y="2200239"/>
            <a:ext cx="2701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Execution 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14FDED-B580-AA41-8FDC-D2B7DD4038E8}"/>
              </a:ext>
            </a:extLst>
          </p:cNvPr>
          <p:cNvSpPr txBox="1"/>
          <p:nvPr/>
        </p:nvSpPr>
        <p:spPr>
          <a:xfrm>
            <a:off x="2608805" y="2228520"/>
            <a:ext cx="2044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t.py</a:t>
            </a:r>
            <a:r>
              <a:rPr lang="en-US" sz="2800" dirty="0"/>
              <a:t> 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77F14E-4134-484B-AA7E-FB48FA0E6CD5}"/>
              </a:ext>
            </a:extLst>
          </p:cNvPr>
          <p:cNvSpPr txBox="1"/>
          <p:nvPr/>
        </p:nvSpPr>
        <p:spPr>
          <a:xfrm>
            <a:off x="5248893" y="6020790"/>
            <a:ext cx="2138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Raises exception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EBAF8F-EF81-9C4D-8B77-92616CD966F5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387620" y="5603164"/>
            <a:ext cx="687601" cy="6176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7FC270BE-5C68-114F-BEE8-EE18DDB858A6}"/>
              </a:ext>
            </a:extLst>
          </p:cNvPr>
          <p:cNvSpPr/>
          <p:nvPr/>
        </p:nvSpPr>
        <p:spPr>
          <a:xfrm>
            <a:off x="2280062" y="3823855"/>
            <a:ext cx="5747657" cy="391885"/>
          </a:xfrm>
          <a:custGeom>
            <a:avLst/>
            <a:gdLst>
              <a:gd name="connsiteX0" fmla="*/ 0 w 5747657"/>
              <a:gd name="connsiteY0" fmla="*/ 178129 h 629392"/>
              <a:gd name="connsiteX1" fmla="*/ 249382 w 5747657"/>
              <a:gd name="connsiteY1" fmla="*/ 273132 h 629392"/>
              <a:gd name="connsiteX2" fmla="*/ 308759 w 5747657"/>
              <a:gd name="connsiteY2" fmla="*/ 285007 h 629392"/>
              <a:gd name="connsiteX3" fmla="*/ 641268 w 5747657"/>
              <a:gd name="connsiteY3" fmla="*/ 368135 h 629392"/>
              <a:gd name="connsiteX4" fmla="*/ 783772 w 5747657"/>
              <a:gd name="connsiteY4" fmla="*/ 403761 h 629392"/>
              <a:gd name="connsiteX5" fmla="*/ 890650 w 5747657"/>
              <a:gd name="connsiteY5" fmla="*/ 439387 h 629392"/>
              <a:gd name="connsiteX6" fmla="*/ 1033154 w 5747657"/>
              <a:gd name="connsiteY6" fmla="*/ 475013 h 629392"/>
              <a:gd name="connsiteX7" fmla="*/ 1365663 w 5747657"/>
              <a:gd name="connsiteY7" fmla="*/ 498763 h 629392"/>
              <a:gd name="connsiteX8" fmla="*/ 1698172 w 5747657"/>
              <a:gd name="connsiteY8" fmla="*/ 522514 h 629392"/>
              <a:gd name="connsiteX9" fmla="*/ 1745673 w 5747657"/>
              <a:gd name="connsiteY9" fmla="*/ 534389 h 629392"/>
              <a:gd name="connsiteX10" fmla="*/ 1805050 w 5747657"/>
              <a:gd name="connsiteY10" fmla="*/ 546264 h 629392"/>
              <a:gd name="connsiteX11" fmla="*/ 1840676 w 5747657"/>
              <a:gd name="connsiteY11" fmla="*/ 558140 h 629392"/>
              <a:gd name="connsiteX12" fmla="*/ 2125683 w 5747657"/>
              <a:gd name="connsiteY12" fmla="*/ 593766 h 629392"/>
              <a:gd name="connsiteX13" fmla="*/ 2256312 w 5747657"/>
              <a:gd name="connsiteY13" fmla="*/ 617516 h 629392"/>
              <a:gd name="connsiteX14" fmla="*/ 2470068 w 5747657"/>
              <a:gd name="connsiteY14" fmla="*/ 605641 h 629392"/>
              <a:gd name="connsiteX15" fmla="*/ 2873829 w 5747657"/>
              <a:gd name="connsiteY15" fmla="*/ 629392 h 629392"/>
              <a:gd name="connsiteX16" fmla="*/ 3016333 w 5747657"/>
              <a:gd name="connsiteY16" fmla="*/ 617516 h 629392"/>
              <a:gd name="connsiteX17" fmla="*/ 3562598 w 5747657"/>
              <a:gd name="connsiteY17" fmla="*/ 593766 h 629392"/>
              <a:gd name="connsiteX18" fmla="*/ 3966359 w 5747657"/>
              <a:gd name="connsiteY18" fmla="*/ 570015 h 629392"/>
              <a:gd name="connsiteX19" fmla="*/ 4061361 w 5747657"/>
              <a:gd name="connsiteY19" fmla="*/ 558140 h 629392"/>
              <a:gd name="connsiteX20" fmla="*/ 4108863 w 5747657"/>
              <a:gd name="connsiteY20" fmla="*/ 546264 h 629392"/>
              <a:gd name="connsiteX21" fmla="*/ 4180115 w 5747657"/>
              <a:gd name="connsiteY21" fmla="*/ 522514 h 629392"/>
              <a:gd name="connsiteX22" fmla="*/ 4263242 w 5747657"/>
              <a:gd name="connsiteY22" fmla="*/ 510639 h 629392"/>
              <a:gd name="connsiteX23" fmla="*/ 4346369 w 5747657"/>
              <a:gd name="connsiteY23" fmla="*/ 486888 h 629392"/>
              <a:gd name="connsiteX24" fmla="*/ 4405746 w 5747657"/>
              <a:gd name="connsiteY24" fmla="*/ 475013 h 629392"/>
              <a:gd name="connsiteX25" fmla="*/ 4476998 w 5747657"/>
              <a:gd name="connsiteY25" fmla="*/ 451262 h 629392"/>
              <a:gd name="connsiteX26" fmla="*/ 4619502 w 5747657"/>
              <a:gd name="connsiteY26" fmla="*/ 427511 h 629392"/>
              <a:gd name="connsiteX27" fmla="*/ 4690754 w 5747657"/>
              <a:gd name="connsiteY27" fmla="*/ 403761 h 629392"/>
              <a:gd name="connsiteX28" fmla="*/ 4773881 w 5747657"/>
              <a:gd name="connsiteY28" fmla="*/ 368135 h 629392"/>
              <a:gd name="connsiteX29" fmla="*/ 4845133 w 5747657"/>
              <a:gd name="connsiteY29" fmla="*/ 320633 h 629392"/>
              <a:gd name="connsiteX30" fmla="*/ 4928260 w 5747657"/>
              <a:gd name="connsiteY30" fmla="*/ 285007 h 629392"/>
              <a:gd name="connsiteX31" fmla="*/ 5011387 w 5747657"/>
              <a:gd name="connsiteY31" fmla="*/ 261257 h 629392"/>
              <a:gd name="connsiteX32" fmla="*/ 5047013 w 5747657"/>
              <a:gd name="connsiteY32" fmla="*/ 249381 h 629392"/>
              <a:gd name="connsiteX33" fmla="*/ 5082639 w 5747657"/>
              <a:gd name="connsiteY33" fmla="*/ 225631 h 629392"/>
              <a:gd name="connsiteX34" fmla="*/ 5237019 w 5747657"/>
              <a:gd name="connsiteY34" fmla="*/ 178129 h 629392"/>
              <a:gd name="connsiteX35" fmla="*/ 5284520 w 5747657"/>
              <a:gd name="connsiteY35" fmla="*/ 154379 h 629392"/>
              <a:gd name="connsiteX36" fmla="*/ 5320146 w 5747657"/>
              <a:gd name="connsiteY36" fmla="*/ 142503 h 629392"/>
              <a:gd name="connsiteX37" fmla="*/ 5355772 w 5747657"/>
              <a:gd name="connsiteY37" fmla="*/ 118753 h 629392"/>
              <a:gd name="connsiteX38" fmla="*/ 5403273 w 5747657"/>
              <a:gd name="connsiteY38" fmla="*/ 106877 h 629392"/>
              <a:gd name="connsiteX39" fmla="*/ 5474525 w 5747657"/>
              <a:gd name="connsiteY39" fmla="*/ 83127 h 629392"/>
              <a:gd name="connsiteX40" fmla="*/ 5545777 w 5747657"/>
              <a:gd name="connsiteY40" fmla="*/ 71251 h 629392"/>
              <a:gd name="connsiteX41" fmla="*/ 5617029 w 5747657"/>
              <a:gd name="connsiteY41" fmla="*/ 47501 h 629392"/>
              <a:gd name="connsiteX42" fmla="*/ 5688281 w 5747657"/>
              <a:gd name="connsiteY42" fmla="*/ 23750 h 629392"/>
              <a:gd name="connsiteX43" fmla="*/ 5723907 w 5747657"/>
              <a:gd name="connsiteY43" fmla="*/ 11875 h 629392"/>
              <a:gd name="connsiteX44" fmla="*/ 5747657 w 5747657"/>
              <a:gd name="connsiteY44" fmla="*/ 0 h 629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747657" h="629392">
                <a:moveTo>
                  <a:pt x="0" y="178129"/>
                </a:moveTo>
                <a:cubicBezTo>
                  <a:pt x="83127" y="209797"/>
                  <a:pt x="165321" y="244034"/>
                  <a:pt x="249382" y="273132"/>
                </a:cubicBezTo>
                <a:cubicBezTo>
                  <a:pt x="268456" y="279734"/>
                  <a:pt x="289143" y="280252"/>
                  <a:pt x="308759" y="285007"/>
                </a:cubicBezTo>
                <a:cubicBezTo>
                  <a:pt x="419790" y="311924"/>
                  <a:pt x="539081" y="317043"/>
                  <a:pt x="641268" y="368135"/>
                </a:cubicBezTo>
                <a:cubicBezTo>
                  <a:pt x="725119" y="410059"/>
                  <a:pt x="657133" y="382654"/>
                  <a:pt x="783772" y="403761"/>
                </a:cubicBezTo>
                <a:cubicBezTo>
                  <a:pt x="833646" y="412073"/>
                  <a:pt x="840031" y="420980"/>
                  <a:pt x="890650" y="439387"/>
                </a:cubicBezTo>
                <a:cubicBezTo>
                  <a:pt x="949995" y="460967"/>
                  <a:pt x="970629" y="468431"/>
                  <a:pt x="1033154" y="475013"/>
                </a:cubicBezTo>
                <a:cubicBezTo>
                  <a:pt x="1089939" y="480990"/>
                  <a:pt x="1316973" y="495517"/>
                  <a:pt x="1365663" y="498763"/>
                </a:cubicBezTo>
                <a:cubicBezTo>
                  <a:pt x="1550533" y="529576"/>
                  <a:pt x="1312833" y="492873"/>
                  <a:pt x="1698172" y="522514"/>
                </a:cubicBezTo>
                <a:cubicBezTo>
                  <a:pt x="1714445" y="523766"/>
                  <a:pt x="1729741" y="530849"/>
                  <a:pt x="1745673" y="534389"/>
                </a:cubicBezTo>
                <a:cubicBezTo>
                  <a:pt x="1765377" y="538767"/>
                  <a:pt x="1785468" y="541369"/>
                  <a:pt x="1805050" y="546264"/>
                </a:cubicBezTo>
                <a:cubicBezTo>
                  <a:pt x="1817194" y="549300"/>
                  <a:pt x="1828401" y="555685"/>
                  <a:pt x="1840676" y="558140"/>
                </a:cubicBezTo>
                <a:cubicBezTo>
                  <a:pt x="1976038" y="585212"/>
                  <a:pt x="1988797" y="582358"/>
                  <a:pt x="2125683" y="593766"/>
                </a:cubicBezTo>
                <a:cubicBezTo>
                  <a:pt x="2144988" y="597627"/>
                  <a:pt x="2241119" y="617516"/>
                  <a:pt x="2256312" y="617516"/>
                </a:cubicBezTo>
                <a:cubicBezTo>
                  <a:pt x="2327674" y="617516"/>
                  <a:pt x="2398816" y="609599"/>
                  <a:pt x="2470068" y="605641"/>
                </a:cubicBezTo>
                <a:cubicBezTo>
                  <a:pt x="2632028" y="623636"/>
                  <a:pt x="2660911" y="629392"/>
                  <a:pt x="2873829" y="629392"/>
                </a:cubicBezTo>
                <a:cubicBezTo>
                  <a:pt x="2921495" y="629392"/>
                  <a:pt x="2968766" y="620585"/>
                  <a:pt x="3016333" y="617516"/>
                </a:cubicBezTo>
                <a:cubicBezTo>
                  <a:pt x="3204973" y="605345"/>
                  <a:pt x="3370898" y="600866"/>
                  <a:pt x="3562598" y="593766"/>
                </a:cubicBezTo>
                <a:cubicBezTo>
                  <a:pt x="3772999" y="563707"/>
                  <a:pt x="3535994" y="594607"/>
                  <a:pt x="3966359" y="570015"/>
                </a:cubicBezTo>
                <a:cubicBezTo>
                  <a:pt x="3998221" y="568194"/>
                  <a:pt x="4029694" y="562098"/>
                  <a:pt x="4061361" y="558140"/>
                </a:cubicBezTo>
                <a:cubicBezTo>
                  <a:pt x="4077195" y="554181"/>
                  <a:pt x="4093230" y="550954"/>
                  <a:pt x="4108863" y="546264"/>
                </a:cubicBezTo>
                <a:cubicBezTo>
                  <a:pt x="4132843" y="539070"/>
                  <a:pt x="4155331" y="526054"/>
                  <a:pt x="4180115" y="522514"/>
                </a:cubicBezTo>
                <a:lnTo>
                  <a:pt x="4263242" y="510639"/>
                </a:lnTo>
                <a:cubicBezTo>
                  <a:pt x="4302917" y="497413"/>
                  <a:pt x="4301632" y="496829"/>
                  <a:pt x="4346369" y="486888"/>
                </a:cubicBezTo>
                <a:cubicBezTo>
                  <a:pt x="4366073" y="482510"/>
                  <a:pt x="4386273" y="480324"/>
                  <a:pt x="4405746" y="475013"/>
                </a:cubicBezTo>
                <a:cubicBezTo>
                  <a:pt x="4429899" y="468426"/>
                  <a:pt x="4452303" y="455378"/>
                  <a:pt x="4476998" y="451262"/>
                </a:cubicBezTo>
                <a:cubicBezTo>
                  <a:pt x="4524499" y="443345"/>
                  <a:pt x="4573817" y="442739"/>
                  <a:pt x="4619502" y="427511"/>
                </a:cubicBezTo>
                <a:lnTo>
                  <a:pt x="4690754" y="403761"/>
                </a:lnTo>
                <a:cubicBezTo>
                  <a:pt x="4820431" y="317308"/>
                  <a:pt x="4620512" y="444820"/>
                  <a:pt x="4773881" y="368135"/>
                </a:cubicBezTo>
                <a:cubicBezTo>
                  <a:pt x="4799412" y="355369"/>
                  <a:pt x="4818053" y="329659"/>
                  <a:pt x="4845133" y="320633"/>
                </a:cubicBezTo>
                <a:cubicBezTo>
                  <a:pt x="4928682" y="292784"/>
                  <a:pt x="4825540" y="329030"/>
                  <a:pt x="4928260" y="285007"/>
                </a:cubicBezTo>
                <a:cubicBezTo>
                  <a:pt x="4956732" y="272805"/>
                  <a:pt x="4981258" y="269865"/>
                  <a:pt x="5011387" y="261257"/>
                </a:cubicBezTo>
                <a:cubicBezTo>
                  <a:pt x="5023423" y="257818"/>
                  <a:pt x="5035817" y="254979"/>
                  <a:pt x="5047013" y="249381"/>
                </a:cubicBezTo>
                <a:cubicBezTo>
                  <a:pt x="5059778" y="242998"/>
                  <a:pt x="5069226" y="230508"/>
                  <a:pt x="5082639" y="225631"/>
                </a:cubicBezTo>
                <a:cubicBezTo>
                  <a:pt x="5285472" y="151874"/>
                  <a:pt x="5090422" y="243283"/>
                  <a:pt x="5237019" y="178129"/>
                </a:cubicBezTo>
                <a:cubicBezTo>
                  <a:pt x="5253196" y="170939"/>
                  <a:pt x="5268249" y="161352"/>
                  <a:pt x="5284520" y="154379"/>
                </a:cubicBezTo>
                <a:cubicBezTo>
                  <a:pt x="5296026" y="149448"/>
                  <a:pt x="5308950" y="148101"/>
                  <a:pt x="5320146" y="142503"/>
                </a:cubicBezTo>
                <a:cubicBezTo>
                  <a:pt x="5332911" y="136120"/>
                  <a:pt x="5342654" y="124375"/>
                  <a:pt x="5355772" y="118753"/>
                </a:cubicBezTo>
                <a:cubicBezTo>
                  <a:pt x="5370773" y="112324"/>
                  <a:pt x="5387640" y="111567"/>
                  <a:pt x="5403273" y="106877"/>
                </a:cubicBezTo>
                <a:cubicBezTo>
                  <a:pt x="5427252" y="99683"/>
                  <a:pt x="5449830" y="87243"/>
                  <a:pt x="5474525" y="83127"/>
                </a:cubicBezTo>
                <a:cubicBezTo>
                  <a:pt x="5498276" y="79168"/>
                  <a:pt x="5522418" y="77091"/>
                  <a:pt x="5545777" y="71251"/>
                </a:cubicBezTo>
                <a:cubicBezTo>
                  <a:pt x="5570065" y="65179"/>
                  <a:pt x="5593278" y="55418"/>
                  <a:pt x="5617029" y="47501"/>
                </a:cubicBezTo>
                <a:lnTo>
                  <a:pt x="5688281" y="23750"/>
                </a:lnTo>
                <a:cubicBezTo>
                  <a:pt x="5700156" y="19792"/>
                  <a:pt x="5712711" y="17473"/>
                  <a:pt x="5723907" y="11875"/>
                </a:cubicBezTo>
                <a:lnTo>
                  <a:pt x="5747657" y="0"/>
                </a:ln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DF80EF-4097-944E-BE04-FBDD450E1A7A}"/>
              </a:ext>
            </a:extLst>
          </p:cNvPr>
          <p:cNvCxnSpPr>
            <a:cxnSpLocks/>
          </p:cNvCxnSpPr>
          <p:nvPr/>
        </p:nvCxnSpPr>
        <p:spPr>
          <a:xfrm>
            <a:off x="7974018" y="3158681"/>
            <a:ext cx="3955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FA270E-4C18-1C4D-9770-0ED32C2F16D6}"/>
              </a:ext>
            </a:extLst>
          </p:cNvPr>
          <p:cNvCxnSpPr>
            <a:cxnSpLocks/>
          </p:cNvCxnSpPr>
          <p:nvPr/>
        </p:nvCxnSpPr>
        <p:spPr>
          <a:xfrm>
            <a:off x="7974018" y="3603311"/>
            <a:ext cx="395574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17196E7-1F8C-4A48-8F2F-7501953E784A}"/>
              </a:ext>
            </a:extLst>
          </p:cNvPr>
          <p:cNvCxnSpPr>
            <a:cxnSpLocks/>
          </p:cNvCxnSpPr>
          <p:nvPr/>
        </p:nvCxnSpPr>
        <p:spPr>
          <a:xfrm>
            <a:off x="7982848" y="4040923"/>
            <a:ext cx="3955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168F59-67E9-614C-BDB1-F472508FAC97}"/>
              </a:ext>
            </a:extLst>
          </p:cNvPr>
          <p:cNvCxnSpPr>
            <a:cxnSpLocks/>
          </p:cNvCxnSpPr>
          <p:nvPr/>
        </p:nvCxnSpPr>
        <p:spPr>
          <a:xfrm>
            <a:off x="7982848" y="4451724"/>
            <a:ext cx="3955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57EE6F-339D-2A4E-833C-609CFA76591A}"/>
              </a:ext>
            </a:extLst>
          </p:cNvPr>
          <p:cNvCxnSpPr>
            <a:cxnSpLocks/>
          </p:cNvCxnSpPr>
          <p:nvPr/>
        </p:nvCxnSpPr>
        <p:spPr>
          <a:xfrm>
            <a:off x="7974018" y="4904211"/>
            <a:ext cx="3955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817EBE-03E9-2C4B-BCC3-AD8FD1B6D3A3}"/>
              </a:ext>
            </a:extLst>
          </p:cNvPr>
          <p:cNvCxnSpPr>
            <a:cxnSpLocks/>
          </p:cNvCxnSpPr>
          <p:nvPr/>
        </p:nvCxnSpPr>
        <p:spPr>
          <a:xfrm>
            <a:off x="7982848" y="5300843"/>
            <a:ext cx="3955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>
            <a:extLst>
              <a:ext uri="{FF2B5EF4-FFF2-40B4-BE49-F238E27FC236}">
                <a16:creationId xmlns:a16="http://schemas.microsoft.com/office/drawing/2014/main" id="{FDA31293-A6BC-6A4C-85C3-5F4FAB84B2BA}"/>
              </a:ext>
            </a:extLst>
          </p:cNvPr>
          <p:cNvSpPr/>
          <p:nvPr/>
        </p:nvSpPr>
        <p:spPr>
          <a:xfrm>
            <a:off x="463548" y="3678153"/>
            <a:ext cx="374652" cy="21263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4414BAE-70C4-C54E-8061-022B54042F85}"/>
              </a:ext>
            </a:extLst>
          </p:cNvPr>
          <p:cNvCxnSpPr>
            <a:cxnSpLocks/>
          </p:cNvCxnSpPr>
          <p:nvPr/>
        </p:nvCxnSpPr>
        <p:spPr>
          <a:xfrm>
            <a:off x="12061439" y="3429000"/>
            <a:ext cx="0" cy="1105524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550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209B4-E162-6F4A-BB1F-9F13BC0E0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9E81DA5-11F8-F84C-AF14-F859B3F7E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5346"/>
            <a:ext cx="10515600" cy="4697529"/>
          </a:xfrm>
        </p:spPr>
        <p:txBody>
          <a:bodyPr>
            <a:normAutofit/>
          </a:bodyPr>
          <a:lstStyle/>
          <a:p>
            <a:r>
              <a:rPr lang="en-US" dirty="0"/>
              <a:t>It's easy to lose track of matrix/tensor dimensionality in matrix algebra expressions (even in statically-typed languages)</a:t>
            </a:r>
          </a:p>
          <a:p>
            <a:r>
              <a:rPr lang="en-US" dirty="0"/>
              <a:t>Upon error, we often get less than helpful exception messages, such as this (</a:t>
            </a:r>
            <a:r>
              <a:rPr lang="en-US" dirty="0" err="1"/>
              <a:t>PyTorch</a:t>
            </a:r>
            <a:r>
              <a:rPr lang="en-US" dirty="0"/>
              <a:t>) message: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offending operator and operands are not identified, since Python exceptions occur at the line level rather than the operator level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8252864-C658-CF4B-B4AA-5816A030D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56" y="3785394"/>
            <a:ext cx="10544944" cy="915814"/>
          </a:xfrm>
          <a:prstGeom prst="rect">
            <a:avLst/>
          </a:prstGeom>
        </p:spPr>
      </p:pic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7DCD08B-E8A0-DC4D-8DEE-20E214DD9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734" y="4008"/>
            <a:ext cx="4229266" cy="167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53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AD132-44A6-764D-B524-D3159947C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B81AC-73EF-5349-9FEF-73D407E03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7221" cy="4667250"/>
          </a:xfrm>
        </p:spPr>
        <p:txBody>
          <a:bodyPr>
            <a:normAutofit/>
          </a:bodyPr>
          <a:lstStyle/>
          <a:p>
            <a:r>
              <a:rPr lang="en-US" dirty="0"/>
              <a:t>Lots of meat still on the bone</a:t>
            </a:r>
          </a:p>
          <a:p>
            <a:r>
              <a:rPr lang="en-US" dirty="0"/>
              <a:t>Add tensor element type to messages and visualizations</a:t>
            </a:r>
          </a:p>
          <a:p>
            <a:pPr lvl="1"/>
            <a:r>
              <a:rPr lang="en-US" dirty="0"/>
              <a:t>we don’t want integers becoming floats if they are used as indexes</a:t>
            </a:r>
          </a:p>
          <a:p>
            <a:pPr lvl="1"/>
            <a:r>
              <a:rPr lang="en-US" dirty="0"/>
              <a:t>might need to restrict to 32 bits</a:t>
            </a:r>
          </a:p>
          <a:p>
            <a:pPr lvl="1"/>
            <a:endParaRPr lang="en-US" dirty="0"/>
          </a:p>
          <a:p>
            <a:r>
              <a:rPr lang="en-US" dirty="0"/>
              <a:t>Viz errors in predefined layers; currently highlights </a:t>
            </a:r>
            <a:r>
              <a:rPr lang="en-US" b="1" dirty="0"/>
              <a:t>model(X)</a:t>
            </a:r>
            <a:r>
              <a:rPr lang="en-US" dirty="0"/>
              <a:t> not layer in </a:t>
            </a:r>
            <a:r>
              <a:rPr lang="en-US" b="1" dirty="0" err="1"/>
              <a:t>nn.Sequential</a:t>
            </a:r>
            <a:endParaRPr lang="en-US" b="1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1E953EE-2318-164D-9703-7552707BD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421" y="4713403"/>
            <a:ext cx="5776579" cy="2144598"/>
          </a:xfrm>
          <a:prstGeom prst="rect">
            <a:avLst/>
          </a:prstGeom>
        </p:spPr>
      </p:pic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C2BB73C0-EE49-1541-8660-75CC0533A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421" y="2594057"/>
            <a:ext cx="3073400" cy="1054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06F7B2-72D5-AC47-8565-254376BAB6C5}"/>
              </a:ext>
            </a:extLst>
          </p:cNvPr>
          <p:cNvSpPr txBox="1"/>
          <p:nvPr/>
        </p:nvSpPr>
        <p:spPr>
          <a:xfrm>
            <a:off x="6531816" y="3533035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float64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CFFDCA-7D37-514C-855E-864EC2713A3E}"/>
              </a:ext>
            </a:extLst>
          </p:cNvPr>
          <p:cNvSpPr txBox="1"/>
          <p:nvPr/>
        </p:nvSpPr>
        <p:spPr>
          <a:xfrm>
            <a:off x="9057654" y="3533034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float64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C95A6E-499E-CA4A-A37D-521F14F4290B}"/>
              </a:ext>
            </a:extLst>
          </p:cNvPr>
          <p:cNvSpPr txBox="1"/>
          <p:nvPr/>
        </p:nvSpPr>
        <p:spPr>
          <a:xfrm>
            <a:off x="8321305" y="3533034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float32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D2B1FC-A595-C645-A7E3-A0826F32C12F}"/>
              </a:ext>
            </a:extLst>
          </p:cNvPr>
          <p:cNvSpPr txBox="1"/>
          <p:nvPr/>
        </p:nvSpPr>
        <p:spPr>
          <a:xfrm>
            <a:off x="7439146" y="3533034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float32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454AC8-842E-9548-8688-329D4006C264}"/>
              </a:ext>
            </a:extLst>
          </p:cNvPr>
          <p:cNvSpPr txBox="1"/>
          <p:nvPr/>
        </p:nvSpPr>
        <p:spPr>
          <a:xfrm>
            <a:off x="10426046" y="2594057"/>
            <a:ext cx="1408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promotes all to float64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ED28D5-4CA1-BD44-B11F-5B410578700E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>
            <a:off x="9702382" y="3194222"/>
            <a:ext cx="723664" cy="47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488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5EA96-DAD2-594D-8736-5AB3E5BD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113E1-3352-D241-BB3C-CB1150385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862"/>
            <a:ext cx="10515600" cy="46781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Finding and implementing an unobtrusive mechanism took a lot of experimentation (and had to learn about Python’s rich runtime)</a:t>
            </a:r>
          </a:p>
          <a:p>
            <a:r>
              <a:rPr lang="en-US" dirty="0" err="1"/>
              <a:t>TensorSensor</a:t>
            </a:r>
            <a:r>
              <a:rPr lang="en-US" dirty="0"/>
              <a:t> users think that visualization was the hard part, but that was just painful not hard (I abused matplotlib horribly!)</a:t>
            </a:r>
          </a:p>
          <a:p>
            <a:r>
              <a:rPr lang="en-US" dirty="0"/>
              <a:t>The tricky bit was getting fine-grained exceptions from Python</a:t>
            </a:r>
          </a:p>
          <a:p>
            <a:pPr lvl="1"/>
            <a:r>
              <a:rPr lang="en-US" dirty="0"/>
              <a:t>The key idea is to reevaluate the offending line operator-by-operator and wait for the exception to happen again</a:t>
            </a:r>
          </a:p>
          <a:p>
            <a:pPr lvl="1"/>
            <a:r>
              <a:rPr lang="en-US" dirty="0"/>
              <a:t>Involves extracting the source line, parsing into an AST, then calling </a:t>
            </a:r>
            <a:r>
              <a:rPr lang="en-US" b="1" dirty="0"/>
              <a:t>eval</a:t>
            </a:r>
            <a:r>
              <a:rPr lang="en-US" dirty="0"/>
              <a:t>()</a:t>
            </a:r>
          </a:p>
          <a:p>
            <a:r>
              <a:rPr lang="en-US" dirty="0"/>
              <a:t>Language engineering is useful far beyond building compilers and interpreters</a:t>
            </a:r>
          </a:p>
          <a:p>
            <a:r>
              <a:rPr lang="en-US" dirty="0"/>
              <a:t>Article: </a:t>
            </a:r>
            <a:r>
              <a:rPr lang="en-US" dirty="0">
                <a:hlinkClick r:id="rId2"/>
              </a:rPr>
              <a:t>https://explained.ai/tensor-sensor/index.html</a:t>
            </a:r>
            <a:r>
              <a:rPr lang="en-US" dirty="0"/>
              <a:t> </a:t>
            </a:r>
          </a:p>
          <a:p>
            <a:r>
              <a:rPr lang="en-US" dirty="0"/>
              <a:t>Code: </a:t>
            </a:r>
            <a:r>
              <a:rPr lang="en-US" dirty="0">
                <a:hlinkClick r:id="rId3"/>
              </a:rPr>
              <a:t>https://github.com/parrt/tensor-sensor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088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2CDE2-8B6C-6346-B9A6-E3346FE4E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could rerun using the debugger but…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DB2C1-19DD-414C-9CDB-8EDFE922B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debugger still does not tell us which subexpression caused the exception</a:t>
            </a:r>
            <a:r>
              <a:rPr lang="en-US" dirty="0"/>
              <a:t>, due to line-level granularity of Python exceptions</a:t>
            </a:r>
          </a:p>
          <a:p>
            <a:r>
              <a:rPr lang="en-US" dirty="0"/>
              <a:t>We must write down shape of all operands then line up and compare dimensions on all subexpressions manually</a:t>
            </a:r>
          </a:p>
          <a:p>
            <a:r>
              <a:rPr lang="en-US" dirty="0"/>
              <a:t>Besides</a:t>
            </a:r>
          </a:p>
          <a:p>
            <a:pPr lvl="1"/>
            <a:r>
              <a:rPr lang="en-US" dirty="0"/>
              <a:t>Python debuggers seem much slower than normal execution</a:t>
            </a:r>
          </a:p>
          <a:p>
            <a:pPr lvl="1"/>
            <a:r>
              <a:rPr lang="en-US" dirty="0"/>
              <a:t>Even regular execution could take hours before faulting</a:t>
            </a:r>
          </a:p>
          <a:p>
            <a:pPr lvl="1"/>
            <a:r>
              <a:rPr lang="en-US" dirty="0"/>
              <a:t>Sometimes it's hard to set a breakpoint on the right statement when it's in a loop</a:t>
            </a:r>
          </a:p>
          <a:p>
            <a:pPr lvl="1"/>
            <a:r>
              <a:rPr lang="en-US" dirty="0"/>
              <a:t>Conditional breakpoints are challenging when the values are high-dimension matrices</a:t>
            </a:r>
          </a:p>
        </p:txBody>
      </p:sp>
    </p:spTree>
    <p:extLst>
      <p:ext uri="{BB962C8B-B14F-4D97-AF65-F5344CB8AC3E}">
        <p14:creationId xmlns:p14="http://schemas.microsoft.com/office/powerpoint/2010/main" val="2897700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68E7-ACD4-B347-964C-F4FDE235C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most people do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B298DF-FA56-AD45-BCE3-5A7CF0721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809"/>
            <a:ext cx="10515600" cy="4676154"/>
          </a:xfrm>
        </p:spPr>
        <p:txBody>
          <a:bodyPr/>
          <a:lstStyle/>
          <a:p>
            <a:r>
              <a:rPr lang="en-US" dirty="0"/>
              <a:t>Most data scientists laboriously inject code and rerun to isolate:</a:t>
            </a:r>
          </a:p>
        </p:txBody>
      </p:sp>
      <p:pic>
        <p:nvPicPr>
          <p:cNvPr id="8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1C28C86-3DFC-3044-960E-262F6832A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2090738"/>
            <a:ext cx="8940800" cy="2070100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B8273A2F-49A2-C64A-9269-7504B158B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12" y="4437218"/>
            <a:ext cx="11156996" cy="23092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C0C46A-0D61-6243-B08A-72B5C849975C}"/>
              </a:ext>
            </a:extLst>
          </p:cNvPr>
          <p:cNvSpPr txBox="1"/>
          <p:nvPr/>
        </p:nvSpPr>
        <p:spPr>
          <a:xfrm>
            <a:off x="188843" y="2196547"/>
            <a:ext cx="1152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Or, they stop here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12FFCF-2EB0-D248-8E9C-C4CB84F4BC50}"/>
              </a:ext>
            </a:extLst>
          </p:cNvPr>
          <p:cNvCxnSpPr>
            <a:cxnSpLocks/>
          </p:cNvCxnSpPr>
          <p:nvPr/>
        </p:nvCxnSpPr>
        <p:spPr>
          <a:xfrm flipV="1">
            <a:off x="1212574" y="2276062"/>
            <a:ext cx="413026" cy="144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8F26F0-78D2-484D-A4CC-F1FB21F21510}"/>
              </a:ext>
            </a:extLst>
          </p:cNvPr>
          <p:cNvSpPr txBox="1"/>
          <p:nvPr/>
        </p:nvSpPr>
        <p:spPr>
          <a:xfrm>
            <a:off x="10811909" y="148137"/>
            <a:ext cx="12638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😿</a:t>
            </a:r>
          </a:p>
        </p:txBody>
      </p:sp>
    </p:spTree>
    <p:extLst>
      <p:ext uri="{BB962C8B-B14F-4D97-AF65-F5344CB8AC3E}">
        <p14:creationId xmlns:p14="http://schemas.microsoft.com/office/powerpoint/2010/main" val="2513423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508FF-49F9-E34F-B329-E9D3EFCC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err="1"/>
              <a:t>TensorSensor</a:t>
            </a:r>
            <a:r>
              <a:rPr lang="en-US" dirty="0"/>
              <a:t> proposes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ECB7A-46C2-1F4F-8A3A-EEA9E9C3D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First, augment the exception message to identify the op/</a:t>
            </a:r>
            <a:r>
              <a:rPr lang="en-US" dirty="0" err="1"/>
              <a:t>opnds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But we can help programmers even more…</a:t>
            </a:r>
          </a:p>
          <a:p>
            <a:r>
              <a:rPr lang="en-US" dirty="0"/>
              <a:t>The key is to line up dimensions, so let’s show that visually!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9E4926CC-B985-E046-9D6D-57DD2612D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309" y="4526516"/>
            <a:ext cx="9172560" cy="159081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88FC99-4998-B840-B9E5-D63214567F67}"/>
              </a:ext>
            </a:extLst>
          </p:cNvPr>
          <p:cNvCxnSpPr>
            <a:cxnSpLocks/>
          </p:cNvCxnSpPr>
          <p:nvPr/>
        </p:nvCxnSpPr>
        <p:spPr>
          <a:xfrm>
            <a:off x="7815467" y="5197171"/>
            <a:ext cx="364924" cy="24950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CC039054-8509-A54B-9CA4-582220EBE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1" y="2426715"/>
            <a:ext cx="12168809" cy="60910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097608E-595E-054C-83FF-FDE2A00BC81C}"/>
              </a:ext>
            </a:extLst>
          </p:cNvPr>
          <p:cNvSpPr/>
          <p:nvPr/>
        </p:nvSpPr>
        <p:spPr>
          <a:xfrm>
            <a:off x="1212" y="2731685"/>
            <a:ext cx="12192000" cy="304133"/>
          </a:xfrm>
          <a:prstGeom prst="rect">
            <a:avLst/>
          </a:prstGeom>
          <a:noFill/>
          <a:ln w="19050">
            <a:solidFill>
              <a:srgbClr val="89D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3FD023-7E16-4C49-A59B-DC21C1811A82}"/>
              </a:ext>
            </a:extLst>
          </p:cNvPr>
          <p:cNvSpPr/>
          <p:nvPr/>
        </p:nvSpPr>
        <p:spPr>
          <a:xfrm>
            <a:off x="10731596" y="143172"/>
            <a:ext cx="14604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/>
              <a:t>🎉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0BBAC6-87DD-D649-B999-069C3F6DB357}"/>
              </a:ext>
            </a:extLst>
          </p:cNvPr>
          <p:cNvSpPr/>
          <p:nvPr/>
        </p:nvSpPr>
        <p:spPr>
          <a:xfrm>
            <a:off x="564940" y="6089701"/>
            <a:ext cx="4370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Believe it or not, this is all </a:t>
            </a:r>
            <a:r>
              <a:rPr lang="en-US" sz="2000" b="1" dirty="0"/>
              <a:t>matplotlib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D08D13-5473-C648-9F38-11E24BA9340B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935047" y="5321922"/>
            <a:ext cx="1160508" cy="967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871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60493E7D-78DE-614C-B5CA-4DBBF82B1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574" y="1471973"/>
            <a:ext cx="8852626" cy="2498287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C5B76390-D102-364D-A29B-53B7A41C2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05" y="4507836"/>
            <a:ext cx="3114592" cy="14264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4E8CDF-97F8-BA4F-995B-9E79802D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nice-to-have feature: viz correct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08205B-45C4-2349-BC49-9E88A9AC5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9182" y="4637133"/>
            <a:ext cx="2578100" cy="1219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3509D6-EC6F-A347-8DD4-BC83D7071C34}"/>
              </a:ext>
            </a:extLst>
          </p:cNvPr>
          <p:cNvSpPr txBox="1"/>
          <p:nvPr/>
        </p:nvSpPr>
        <p:spPr>
          <a:xfrm>
            <a:off x="1739208" y="6219168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Greater than 2 and 3 dimensions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F31D14-AB77-A74D-BE71-97035E03188A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156901" y="5934267"/>
            <a:ext cx="0" cy="310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E79A98-C646-1D4A-A18D-A0A07DC95041}"/>
              </a:ext>
            </a:extLst>
          </p:cNvPr>
          <p:cNvCxnSpPr>
            <a:cxnSpLocks/>
          </p:cNvCxnSpPr>
          <p:nvPr/>
        </p:nvCxnSpPr>
        <p:spPr>
          <a:xfrm>
            <a:off x="6536800" y="4436508"/>
            <a:ext cx="0" cy="1497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81F30B4-E073-E04A-83C1-98D6FBB2C3CB}"/>
              </a:ext>
            </a:extLst>
          </p:cNvPr>
          <p:cNvSpPr txBox="1"/>
          <p:nvPr/>
        </p:nvSpPr>
        <p:spPr>
          <a:xfrm>
            <a:off x="7086455" y="1586054"/>
            <a:ext cx="4355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Very helpful when trying to read (even correct) code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A9ACEC-D4AB-B649-A999-E1F0001210EF}"/>
              </a:ext>
            </a:extLst>
          </p:cNvPr>
          <p:cNvCxnSpPr>
            <a:cxnSpLocks/>
          </p:cNvCxnSpPr>
          <p:nvPr/>
        </p:nvCxnSpPr>
        <p:spPr>
          <a:xfrm>
            <a:off x="599605" y="4197267"/>
            <a:ext cx="108973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488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Diagram&#10;&#10;Description automatically generated">
            <a:extLst>
              <a:ext uri="{FF2B5EF4-FFF2-40B4-BE49-F238E27FC236}">
                <a16:creationId xmlns:a16="http://schemas.microsoft.com/office/drawing/2014/main" id="{CA8EA7FD-A1C8-8944-8B27-79CA1C3EE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25" y="1938108"/>
            <a:ext cx="2654300" cy="1079500"/>
          </a:xfrm>
          <a:prstGeom prst="rect">
            <a:avLst/>
          </a:prstGeom>
        </p:spPr>
      </p:pic>
      <p:pic>
        <p:nvPicPr>
          <p:cNvPr id="18" name="Content Placeholder 17" descr="Text&#10;&#10;Description automatically generated">
            <a:extLst>
              <a:ext uri="{FF2B5EF4-FFF2-40B4-BE49-F238E27FC236}">
                <a16:creationId xmlns:a16="http://schemas.microsoft.com/office/drawing/2014/main" id="{867BBA78-1C42-5148-B115-A663E8CC6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74582" y="3970777"/>
            <a:ext cx="5549892" cy="96519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13C54A-96D4-6B42-9017-F103FF5AC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9744" y="2859961"/>
            <a:ext cx="4584700" cy="965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C84AC9-6D68-B847-8432-35493E96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Oh, and support multiple libraries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2E60A5-D452-ED43-BC7D-591A77D1B969}"/>
              </a:ext>
            </a:extLst>
          </p:cNvPr>
          <p:cNvSpPr txBox="1"/>
          <p:nvPr/>
        </p:nvSpPr>
        <p:spPr>
          <a:xfrm>
            <a:off x="4875609" y="4241582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JAX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EA0D2B-CD69-5142-BA08-2CA47B87614F}"/>
              </a:ext>
            </a:extLst>
          </p:cNvPr>
          <p:cNvSpPr txBox="1"/>
          <p:nvPr/>
        </p:nvSpPr>
        <p:spPr>
          <a:xfrm>
            <a:off x="4647757" y="2179191"/>
            <a:ext cx="1193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PyTorch</a:t>
            </a:r>
            <a:endParaRPr lang="en-US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D11DCF-9AEF-3747-BC6D-5988187F63AB}"/>
              </a:ext>
            </a:extLst>
          </p:cNvPr>
          <p:cNvSpPr txBox="1"/>
          <p:nvPr/>
        </p:nvSpPr>
        <p:spPr>
          <a:xfrm>
            <a:off x="2935240" y="1399416"/>
            <a:ext cx="2282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(1D vectors are yellow)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225EDD-FD6B-D04C-B2A5-A10FAADCAEEB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2743200" y="1737970"/>
            <a:ext cx="1333539" cy="769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picture containing diagram&#10;&#10;Description automatically generated">
            <a:extLst>
              <a:ext uri="{FF2B5EF4-FFF2-40B4-BE49-F238E27FC236}">
                <a16:creationId xmlns:a16="http://schemas.microsoft.com/office/drawing/2014/main" id="{522B3BFC-47C6-2544-BFBE-E184532B12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170" y="3090355"/>
            <a:ext cx="5308600" cy="8763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9DE42E4-A8DD-184B-A3B0-D541FA93BE4B}"/>
              </a:ext>
            </a:extLst>
          </p:cNvPr>
          <p:cNvSpPr txBox="1"/>
          <p:nvPr/>
        </p:nvSpPr>
        <p:spPr>
          <a:xfrm>
            <a:off x="8569051" y="2182832"/>
            <a:ext cx="1605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TensorFlow</a:t>
            </a:r>
          </a:p>
        </p:txBody>
      </p:sp>
      <p:pic>
        <p:nvPicPr>
          <p:cNvPr id="27" name="Picture 26" descr="A picture containing diagram&#10;&#10;Description automatically generated">
            <a:extLst>
              <a:ext uri="{FF2B5EF4-FFF2-40B4-BE49-F238E27FC236}">
                <a16:creationId xmlns:a16="http://schemas.microsoft.com/office/drawing/2014/main" id="{30E5B32D-1B8F-B647-BF83-19C8C8B81F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214" y="4276419"/>
            <a:ext cx="3340100" cy="1066800"/>
          </a:xfrm>
          <a:prstGeom prst="rect">
            <a:avLst/>
          </a:prstGeom>
        </p:spPr>
      </p:pic>
      <p:pic>
        <p:nvPicPr>
          <p:cNvPr id="29" name="Picture 28" descr="Chart&#10;&#10;Description automatically generated with low confidence">
            <a:extLst>
              <a:ext uri="{FF2B5EF4-FFF2-40B4-BE49-F238E27FC236}">
                <a16:creationId xmlns:a16="http://schemas.microsoft.com/office/drawing/2014/main" id="{629D5CB1-7C78-0541-8AE5-F12CCD7CF0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764" y="5458584"/>
            <a:ext cx="7023100" cy="11049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7EAE92C-B3EF-204B-B320-2CA6CDD6F283}"/>
              </a:ext>
            </a:extLst>
          </p:cNvPr>
          <p:cNvSpPr/>
          <p:nvPr/>
        </p:nvSpPr>
        <p:spPr>
          <a:xfrm>
            <a:off x="603082" y="3681781"/>
            <a:ext cx="5237822" cy="284874"/>
          </a:xfrm>
          <a:prstGeom prst="rect">
            <a:avLst/>
          </a:prstGeom>
          <a:noFill/>
          <a:ln w="19050">
            <a:solidFill>
              <a:srgbClr val="89D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17C42C6-ECB0-2D48-94B9-DFEBAEA7045B}"/>
              </a:ext>
            </a:extLst>
          </p:cNvPr>
          <p:cNvSpPr/>
          <p:nvPr/>
        </p:nvSpPr>
        <p:spPr>
          <a:xfrm>
            <a:off x="229764" y="6017674"/>
            <a:ext cx="7023100" cy="545810"/>
          </a:xfrm>
          <a:prstGeom prst="rect">
            <a:avLst/>
          </a:prstGeom>
          <a:noFill/>
          <a:ln w="19050">
            <a:solidFill>
              <a:srgbClr val="89D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CCDD78-E28D-E140-99C0-37CF17A4026D}"/>
              </a:ext>
            </a:extLst>
          </p:cNvPr>
          <p:cNvSpPr/>
          <p:nvPr/>
        </p:nvSpPr>
        <p:spPr>
          <a:xfrm>
            <a:off x="6483182" y="4459498"/>
            <a:ext cx="5541291" cy="476477"/>
          </a:xfrm>
          <a:prstGeom prst="rect">
            <a:avLst/>
          </a:prstGeom>
          <a:noFill/>
          <a:ln w="19050">
            <a:solidFill>
              <a:srgbClr val="89D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58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78330-775B-5942-B0F9-BB003366E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goals</a:t>
            </a:r>
            <a:br>
              <a:rPr lang="en-US" dirty="0"/>
            </a:br>
            <a:r>
              <a:rPr lang="en-US" sz="2800" dirty="0"/>
              <a:t>(knowing what to build is as important as knowing how to build)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0EDDF-B0D0-C942-AF7C-FDB201B83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8278" cy="4351338"/>
          </a:xfrm>
        </p:spPr>
        <p:txBody>
          <a:bodyPr>
            <a:normAutofit/>
          </a:bodyPr>
          <a:lstStyle/>
          <a:p>
            <a:r>
              <a:rPr lang="en-US" dirty="0"/>
              <a:t>Should be as unobtrusive as possible with least user effort</a:t>
            </a:r>
          </a:p>
          <a:p>
            <a:r>
              <a:rPr lang="en-US" dirty="0"/>
              <a:t>Users shouldn’t have to reorganize code</a:t>
            </a:r>
          </a:p>
          <a:p>
            <a:r>
              <a:rPr lang="en-US" dirty="0"/>
              <a:t>Trap just matrix-related exceptions</a:t>
            </a:r>
          </a:p>
          <a:p>
            <a:r>
              <a:rPr lang="en-US" dirty="0"/>
              <a:t>Avoid need for an external tool or translator  </a:t>
            </a:r>
          </a:p>
          <a:p>
            <a:r>
              <a:rPr lang="en-US" dirty="0"/>
              <a:t>Avoid spewing output until exception occurs</a:t>
            </a:r>
          </a:p>
          <a:p>
            <a:r>
              <a:rPr lang="en-US" dirty="0"/>
              <a:t>Can we avoid CPU cost until an exception?</a:t>
            </a:r>
          </a:p>
          <a:p>
            <a:r>
              <a:rPr lang="en-US" dirty="0"/>
              <a:t>Ideally, implementation would be small and straightforward</a:t>
            </a:r>
            <a:br>
              <a:rPr lang="en-US" dirty="0"/>
            </a:br>
            <a:r>
              <a:rPr lang="en-US" dirty="0"/>
              <a:t>(at least to language engineers)</a:t>
            </a:r>
          </a:p>
        </p:txBody>
      </p:sp>
    </p:spTree>
    <p:extLst>
      <p:ext uri="{BB962C8B-B14F-4D97-AF65-F5344CB8AC3E}">
        <p14:creationId xmlns:p14="http://schemas.microsoft.com/office/powerpoint/2010/main" val="499867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BC2C-EEEA-D645-828E-955759433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TensorSensor</a:t>
            </a:r>
            <a:r>
              <a:rPr lang="en-US" dirty="0"/>
              <a:t> programmer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B3CD8-BE99-7E4E-A1C3-3FE1EDAFD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415"/>
            <a:ext cx="10515600" cy="4671548"/>
          </a:xfrm>
        </p:spPr>
        <p:txBody>
          <a:bodyPr/>
          <a:lstStyle/>
          <a:p>
            <a:r>
              <a:rPr lang="en-US" dirty="0"/>
              <a:t>The Python </a:t>
            </a:r>
            <a:r>
              <a:rPr lang="en-US" b="1" dirty="0"/>
              <a:t>with</a:t>
            </a:r>
            <a:r>
              <a:rPr lang="en-US" dirty="0"/>
              <a:t> statement gives us the hooks we need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A7E8E52-296A-354F-A95D-2ECC32E65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600" y="1964715"/>
            <a:ext cx="7223676" cy="2776101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FD4D2A8-E8B3-DB4F-871E-E4D37EFA0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421" y="4926089"/>
            <a:ext cx="8211205" cy="180586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58A9077-CC9B-8B48-ABC2-5E9A97330717}"/>
              </a:ext>
            </a:extLst>
          </p:cNvPr>
          <p:cNvSpPr/>
          <p:nvPr/>
        </p:nvSpPr>
        <p:spPr>
          <a:xfrm>
            <a:off x="2058318" y="2724346"/>
            <a:ext cx="3305534" cy="348273"/>
          </a:xfrm>
          <a:prstGeom prst="rect">
            <a:avLst/>
          </a:prstGeom>
          <a:noFill/>
          <a:ln w="19050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0CD9C2-3E0C-634A-B7E8-AE3A03BFCB5D}"/>
              </a:ext>
            </a:extLst>
          </p:cNvPr>
          <p:cNvSpPr/>
          <p:nvPr/>
        </p:nvSpPr>
        <p:spPr>
          <a:xfrm>
            <a:off x="9766626" y="5875290"/>
            <a:ext cx="2082867" cy="917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A74152-6662-3640-92BA-F234E1519596}"/>
              </a:ext>
            </a:extLst>
          </p:cNvPr>
          <p:cNvSpPr txBox="1"/>
          <p:nvPr/>
        </p:nvSpPr>
        <p:spPr>
          <a:xfrm>
            <a:off x="8765932" y="2470612"/>
            <a:ext cx="3185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(From within a </a:t>
            </a:r>
            <a:r>
              <a:rPr lang="en-US" sz="1600" dirty="0" err="1"/>
              <a:t>Jupyter</a:t>
            </a:r>
            <a:r>
              <a:rPr lang="en-US" sz="1600" dirty="0"/>
              <a:t> notebook)</a:t>
            </a:r>
          </a:p>
        </p:txBody>
      </p:sp>
    </p:spTree>
    <p:extLst>
      <p:ext uri="{BB962C8B-B14F-4D97-AF65-F5344CB8AC3E}">
        <p14:creationId xmlns:p14="http://schemas.microsoft.com/office/powerpoint/2010/main" val="1156493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23375</TotalTime>
  <Words>1398</Words>
  <Application>Microsoft Macintosh PowerPoint</Application>
  <PresentationFormat>Widescreen</PresentationFormat>
  <Paragraphs>141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Consolas</vt:lpstr>
      <vt:lpstr>Office Theme</vt:lpstr>
      <vt:lpstr>Clarifying matrix algebra exceptions in Python visually with TensorSensor </vt:lpstr>
      <vt:lpstr>The problem</vt:lpstr>
      <vt:lpstr>We could rerun using the debugger but…</vt:lpstr>
      <vt:lpstr>What most people do</vt:lpstr>
      <vt:lpstr>What TensorSensor proposes</vt:lpstr>
      <vt:lpstr>A nice-to-have feature: viz correct code</vt:lpstr>
      <vt:lpstr>Oh, and support multiple libraries</vt:lpstr>
      <vt:lpstr>Design goals (knowing what to build is as important as knowing how to build)</vt:lpstr>
      <vt:lpstr>TensorSensor programmer interface</vt:lpstr>
      <vt:lpstr>Explaining correct matrix code</vt:lpstr>
      <vt:lpstr>Approaches I rejected</vt:lpstr>
      <vt:lpstr>TensorSensor implementation</vt:lpstr>
      <vt:lpstr>Impl. relies on “context manager” objects</vt:lpstr>
      <vt:lpstr>TensorSensor’s explain() mechanism (Visualizing correct Python code on-the-fly)</vt:lpstr>
      <vt:lpstr>Getting operator-level exceptions w/o bytecode instrumentation requires a total hack</vt:lpstr>
      <vt:lpstr>Reevaluation mechanism</vt:lpstr>
      <vt:lpstr>Reevaluation mechanism continued</vt:lpstr>
      <vt:lpstr>Picking the right execution context</vt:lpstr>
      <vt:lpstr>Example: Picking the execution frame boundary</vt:lpstr>
      <vt:lpstr>Examples of future work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Walking data structures</dc:title>
  <dc:creator>Terence Parr</dc:creator>
  <cp:lastModifiedBy>Terence Parr</cp:lastModifiedBy>
  <cp:revision>221</cp:revision>
  <cp:lastPrinted>2019-02-12T19:51:14Z</cp:lastPrinted>
  <dcterms:created xsi:type="dcterms:W3CDTF">2021-04-11T18:04:24Z</dcterms:created>
  <dcterms:modified xsi:type="dcterms:W3CDTF">2021-09-25T21:49:16Z</dcterms:modified>
</cp:coreProperties>
</file>