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56"/>
    <p:restoredTop sz="94602"/>
  </p:normalViewPr>
  <p:slideViewPr>
    <p:cSldViewPr snapToGrid="0" snapToObjects="1">
      <p:cViewPr varScale="1">
        <p:scale>
          <a:sx n="168" d="100"/>
          <a:sy n="168" d="100"/>
        </p:scale>
        <p:origin x="232" y="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CFC99-9147-094D-921E-A60EDE711B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7CF56E-E3BD-424F-88E7-0B04C95EBF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EA04F1-6D92-AE46-92B3-2C9CC2F3DC15}"/>
              </a:ext>
            </a:extLst>
          </p:cNvPr>
          <p:cNvSpPr>
            <a:spLocks noGrp="1"/>
          </p:cNvSpPr>
          <p:nvPr>
            <p:ph type="dt" sz="half" idx="10"/>
          </p:nvPr>
        </p:nvSpPr>
        <p:spPr/>
        <p:txBody>
          <a:bodyPr/>
          <a:lstStyle/>
          <a:p>
            <a:fld id="{EDF658AD-C107-314F-AF63-863345CDBE6E}" type="datetimeFigureOut">
              <a:rPr lang="en-US" smtClean="0"/>
              <a:t>2/26/18</a:t>
            </a:fld>
            <a:endParaRPr lang="en-US"/>
          </a:p>
        </p:txBody>
      </p:sp>
      <p:sp>
        <p:nvSpPr>
          <p:cNvPr id="5" name="Footer Placeholder 4">
            <a:extLst>
              <a:ext uri="{FF2B5EF4-FFF2-40B4-BE49-F238E27FC236}">
                <a16:creationId xmlns:a16="http://schemas.microsoft.com/office/drawing/2014/main" id="{ADF81D3F-BEB8-F244-A29F-5FDEE3F169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88981A-7BCF-9542-9B40-66965760B48F}"/>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702537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1FD86-0B10-5B40-9ED9-6F1C36BAAB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10F723-0F55-AB4C-80D2-C87A7A3FB3B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207121-9394-CC42-A134-C24C8D9794F3}"/>
              </a:ext>
            </a:extLst>
          </p:cNvPr>
          <p:cNvSpPr>
            <a:spLocks noGrp="1"/>
          </p:cNvSpPr>
          <p:nvPr>
            <p:ph type="dt" sz="half" idx="10"/>
          </p:nvPr>
        </p:nvSpPr>
        <p:spPr/>
        <p:txBody>
          <a:bodyPr/>
          <a:lstStyle/>
          <a:p>
            <a:fld id="{EDF658AD-C107-314F-AF63-863345CDBE6E}" type="datetimeFigureOut">
              <a:rPr lang="en-US" smtClean="0"/>
              <a:t>2/26/18</a:t>
            </a:fld>
            <a:endParaRPr lang="en-US"/>
          </a:p>
        </p:txBody>
      </p:sp>
      <p:sp>
        <p:nvSpPr>
          <p:cNvPr id="5" name="Footer Placeholder 4">
            <a:extLst>
              <a:ext uri="{FF2B5EF4-FFF2-40B4-BE49-F238E27FC236}">
                <a16:creationId xmlns:a16="http://schemas.microsoft.com/office/drawing/2014/main" id="{0FB8219C-9BDA-F341-8AA3-B4E6542055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386871-30E9-4E4C-932A-43D9292267AF}"/>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222787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425C1C-99A4-614F-9B9F-869B97CEA7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39100E-34F6-6A48-A00E-B2F095234F9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40630F-B6F7-EB49-A6D5-DCB9C65E1569}"/>
              </a:ext>
            </a:extLst>
          </p:cNvPr>
          <p:cNvSpPr>
            <a:spLocks noGrp="1"/>
          </p:cNvSpPr>
          <p:nvPr>
            <p:ph type="dt" sz="half" idx="10"/>
          </p:nvPr>
        </p:nvSpPr>
        <p:spPr/>
        <p:txBody>
          <a:bodyPr/>
          <a:lstStyle/>
          <a:p>
            <a:fld id="{EDF658AD-C107-314F-AF63-863345CDBE6E}" type="datetimeFigureOut">
              <a:rPr lang="en-US" smtClean="0"/>
              <a:t>2/26/18</a:t>
            </a:fld>
            <a:endParaRPr lang="en-US"/>
          </a:p>
        </p:txBody>
      </p:sp>
      <p:sp>
        <p:nvSpPr>
          <p:cNvPr id="5" name="Footer Placeholder 4">
            <a:extLst>
              <a:ext uri="{FF2B5EF4-FFF2-40B4-BE49-F238E27FC236}">
                <a16:creationId xmlns:a16="http://schemas.microsoft.com/office/drawing/2014/main" id="{FE71BB54-2EFE-B340-8BE6-7CC715F459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276AC-5007-BB4E-A29A-55821E725DD7}"/>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3615964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23A45-A77D-0340-8201-DBEED05AA0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BF3F20-4DBF-C145-8E89-9858E02D621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24A596-E0D2-4748-A134-A1135346C0F1}"/>
              </a:ext>
            </a:extLst>
          </p:cNvPr>
          <p:cNvSpPr>
            <a:spLocks noGrp="1"/>
          </p:cNvSpPr>
          <p:nvPr>
            <p:ph type="dt" sz="half" idx="10"/>
          </p:nvPr>
        </p:nvSpPr>
        <p:spPr/>
        <p:txBody>
          <a:bodyPr/>
          <a:lstStyle/>
          <a:p>
            <a:fld id="{EDF658AD-C107-314F-AF63-863345CDBE6E}" type="datetimeFigureOut">
              <a:rPr lang="en-US" smtClean="0"/>
              <a:t>2/26/18</a:t>
            </a:fld>
            <a:endParaRPr lang="en-US"/>
          </a:p>
        </p:txBody>
      </p:sp>
      <p:sp>
        <p:nvSpPr>
          <p:cNvPr id="5" name="Footer Placeholder 4">
            <a:extLst>
              <a:ext uri="{FF2B5EF4-FFF2-40B4-BE49-F238E27FC236}">
                <a16:creationId xmlns:a16="http://schemas.microsoft.com/office/drawing/2014/main" id="{3255A76E-66C9-AA49-9243-73D6528BAD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E683E0-76B1-574A-A6F3-EB075E06267F}"/>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1711081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CC20-1295-D94F-A5EE-2BBCE3836A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A5C3AC-FEFE-0743-AB3B-3C455C1101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0692896-49EA-B543-B4FE-CB7AA9D150E0}"/>
              </a:ext>
            </a:extLst>
          </p:cNvPr>
          <p:cNvSpPr>
            <a:spLocks noGrp="1"/>
          </p:cNvSpPr>
          <p:nvPr>
            <p:ph type="dt" sz="half" idx="10"/>
          </p:nvPr>
        </p:nvSpPr>
        <p:spPr/>
        <p:txBody>
          <a:bodyPr/>
          <a:lstStyle/>
          <a:p>
            <a:fld id="{EDF658AD-C107-314F-AF63-863345CDBE6E}" type="datetimeFigureOut">
              <a:rPr lang="en-US" smtClean="0"/>
              <a:t>2/26/18</a:t>
            </a:fld>
            <a:endParaRPr lang="en-US"/>
          </a:p>
        </p:txBody>
      </p:sp>
      <p:sp>
        <p:nvSpPr>
          <p:cNvPr id="5" name="Footer Placeholder 4">
            <a:extLst>
              <a:ext uri="{FF2B5EF4-FFF2-40B4-BE49-F238E27FC236}">
                <a16:creationId xmlns:a16="http://schemas.microsoft.com/office/drawing/2014/main" id="{3D93C456-1C1D-BB4C-865E-829EA38121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3E81A0-5732-3144-A6B6-6C1F0CC277EF}"/>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3496694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70373-5FCF-4849-8480-9F0B435C7F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43BA30-2486-F14B-A3A9-08A42903360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A84FBB-574D-F341-92A9-999A2947E4E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D54663-7E26-E54C-95AD-4EC18AEC7165}"/>
              </a:ext>
            </a:extLst>
          </p:cNvPr>
          <p:cNvSpPr>
            <a:spLocks noGrp="1"/>
          </p:cNvSpPr>
          <p:nvPr>
            <p:ph type="dt" sz="half" idx="10"/>
          </p:nvPr>
        </p:nvSpPr>
        <p:spPr/>
        <p:txBody>
          <a:bodyPr/>
          <a:lstStyle/>
          <a:p>
            <a:fld id="{EDF658AD-C107-314F-AF63-863345CDBE6E}" type="datetimeFigureOut">
              <a:rPr lang="en-US" smtClean="0"/>
              <a:t>2/26/18</a:t>
            </a:fld>
            <a:endParaRPr lang="en-US"/>
          </a:p>
        </p:txBody>
      </p:sp>
      <p:sp>
        <p:nvSpPr>
          <p:cNvPr id="6" name="Footer Placeholder 5">
            <a:extLst>
              <a:ext uri="{FF2B5EF4-FFF2-40B4-BE49-F238E27FC236}">
                <a16:creationId xmlns:a16="http://schemas.microsoft.com/office/drawing/2014/main" id="{E9DB154E-6F1D-0444-9695-346DE8F4BF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AE822F-16B4-4345-B870-6896BD1505F5}"/>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168463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CA15C-F7FB-5940-8C35-AD5FD2E873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8C1A2D-E9F1-E449-AEB2-F80BAF66AD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4BDEF1C-97B4-7345-A749-7DE5AB3A3EC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B6DBAF-6A96-CC42-A62B-F01132B74E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11AA7D4-1701-7544-9496-17550122E02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E7E0E-2A3A-FD4A-A98C-F3F00CF52CD6}"/>
              </a:ext>
            </a:extLst>
          </p:cNvPr>
          <p:cNvSpPr>
            <a:spLocks noGrp="1"/>
          </p:cNvSpPr>
          <p:nvPr>
            <p:ph type="dt" sz="half" idx="10"/>
          </p:nvPr>
        </p:nvSpPr>
        <p:spPr/>
        <p:txBody>
          <a:bodyPr/>
          <a:lstStyle/>
          <a:p>
            <a:fld id="{EDF658AD-C107-314F-AF63-863345CDBE6E}" type="datetimeFigureOut">
              <a:rPr lang="en-US" smtClean="0"/>
              <a:t>2/26/18</a:t>
            </a:fld>
            <a:endParaRPr lang="en-US"/>
          </a:p>
        </p:txBody>
      </p:sp>
      <p:sp>
        <p:nvSpPr>
          <p:cNvPr id="8" name="Footer Placeholder 7">
            <a:extLst>
              <a:ext uri="{FF2B5EF4-FFF2-40B4-BE49-F238E27FC236}">
                <a16:creationId xmlns:a16="http://schemas.microsoft.com/office/drawing/2014/main" id="{83187DEE-A05B-C54D-9BA0-631B62A22D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C302C8-9C45-6D4C-BF5C-9922A06E52EE}"/>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3705397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6ADA9-775E-6946-9F94-01D4DCA1D6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5F24D0-8364-F342-81C7-8DC32F0DC540}"/>
              </a:ext>
            </a:extLst>
          </p:cNvPr>
          <p:cNvSpPr>
            <a:spLocks noGrp="1"/>
          </p:cNvSpPr>
          <p:nvPr>
            <p:ph type="dt" sz="half" idx="10"/>
          </p:nvPr>
        </p:nvSpPr>
        <p:spPr/>
        <p:txBody>
          <a:bodyPr/>
          <a:lstStyle/>
          <a:p>
            <a:fld id="{EDF658AD-C107-314F-AF63-863345CDBE6E}" type="datetimeFigureOut">
              <a:rPr lang="en-US" smtClean="0"/>
              <a:t>2/26/18</a:t>
            </a:fld>
            <a:endParaRPr lang="en-US"/>
          </a:p>
        </p:txBody>
      </p:sp>
      <p:sp>
        <p:nvSpPr>
          <p:cNvPr id="4" name="Footer Placeholder 3">
            <a:extLst>
              <a:ext uri="{FF2B5EF4-FFF2-40B4-BE49-F238E27FC236}">
                <a16:creationId xmlns:a16="http://schemas.microsoft.com/office/drawing/2014/main" id="{006B9BFA-E338-1F4A-AF0A-E718152979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10423A-FDF5-0149-84E9-4E67D2F29C59}"/>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3512700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2954B3-7A96-634D-8725-3A26936F630C}"/>
              </a:ext>
            </a:extLst>
          </p:cNvPr>
          <p:cNvSpPr>
            <a:spLocks noGrp="1"/>
          </p:cNvSpPr>
          <p:nvPr>
            <p:ph type="dt" sz="half" idx="10"/>
          </p:nvPr>
        </p:nvSpPr>
        <p:spPr/>
        <p:txBody>
          <a:bodyPr/>
          <a:lstStyle/>
          <a:p>
            <a:fld id="{EDF658AD-C107-314F-AF63-863345CDBE6E}" type="datetimeFigureOut">
              <a:rPr lang="en-US" smtClean="0"/>
              <a:t>2/26/18</a:t>
            </a:fld>
            <a:endParaRPr lang="en-US"/>
          </a:p>
        </p:txBody>
      </p:sp>
      <p:sp>
        <p:nvSpPr>
          <p:cNvPr id="3" name="Footer Placeholder 2">
            <a:extLst>
              <a:ext uri="{FF2B5EF4-FFF2-40B4-BE49-F238E27FC236}">
                <a16:creationId xmlns:a16="http://schemas.microsoft.com/office/drawing/2014/main" id="{883E8316-6ADB-2848-BE46-DE696DCB17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F24BFC-899A-F947-85E3-60958EDE3202}"/>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3480138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51CF8-7CE5-2945-BD31-E502BDFC5E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B6F355-D6DB-B643-B0F7-C29B3E1A7C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E64627-E305-0643-9191-34690C48E1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B5DAE11-A447-1E45-BBBE-082EDA8FCAFC}"/>
              </a:ext>
            </a:extLst>
          </p:cNvPr>
          <p:cNvSpPr>
            <a:spLocks noGrp="1"/>
          </p:cNvSpPr>
          <p:nvPr>
            <p:ph type="dt" sz="half" idx="10"/>
          </p:nvPr>
        </p:nvSpPr>
        <p:spPr/>
        <p:txBody>
          <a:bodyPr/>
          <a:lstStyle/>
          <a:p>
            <a:fld id="{EDF658AD-C107-314F-AF63-863345CDBE6E}" type="datetimeFigureOut">
              <a:rPr lang="en-US" smtClean="0"/>
              <a:t>2/26/18</a:t>
            </a:fld>
            <a:endParaRPr lang="en-US"/>
          </a:p>
        </p:txBody>
      </p:sp>
      <p:sp>
        <p:nvSpPr>
          <p:cNvPr id="6" name="Footer Placeholder 5">
            <a:extLst>
              <a:ext uri="{FF2B5EF4-FFF2-40B4-BE49-F238E27FC236}">
                <a16:creationId xmlns:a16="http://schemas.microsoft.com/office/drawing/2014/main" id="{D550B3AB-1FAF-2844-A023-FE64B5C9DC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AB9DBF-4377-4349-9001-E39C8E184C03}"/>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2159541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7C507-210E-A745-9828-CA12529050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71E0A7-948C-CA43-8486-9AFE1DF68A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4F6336-DCD8-BE43-9B84-0657BE62B9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D33785C-DDAF-B646-8600-8E71186AF5E4}"/>
              </a:ext>
            </a:extLst>
          </p:cNvPr>
          <p:cNvSpPr>
            <a:spLocks noGrp="1"/>
          </p:cNvSpPr>
          <p:nvPr>
            <p:ph type="dt" sz="half" idx="10"/>
          </p:nvPr>
        </p:nvSpPr>
        <p:spPr/>
        <p:txBody>
          <a:bodyPr/>
          <a:lstStyle/>
          <a:p>
            <a:fld id="{EDF658AD-C107-314F-AF63-863345CDBE6E}" type="datetimeFigureOut">
              <a:rPr lang="en-US" smtClean="0"/>
              <a:t>2/26/18</a:t>
            </a:fld>
            <a:endParaRPr lang="en-US"/>
          </a:p>
        </p:txBody>
      </p:sp>
      <p:sp>
        <p:nvSpPr>
          <p:cNvPr id="6" name="Footer Placeholder 5">
            <a:extLst>
              <a:ext uri="{FF2B5EF4-FFF2-40B4-BE49-F238E27FC236}">
                <a16:creationId xmlns:a16="http://schemas.microsoft.com/office/drawing/2014/main" id="{8E5C9860-6826-C84E-A8F6-78497B585A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3384AB-7229-1D48-943B-6A83F6924D51}"/>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3770063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910882-5383-3147-8BED-AD66DB925C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F029EF-3E7B-0C4E-8D3A-9FD71DE90E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2515C-BCF7-C94D-BF08-ABE74A376C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F658AD-C107-314F-AF63-863345CDBE6E}" type="datetimeFigureOut">
              <a:rPr lang="en-US" smtClean="0"/>
              <a:t>2/26/18</a:t>
            </a:fld>
            <a:endParaRPr lang="en-US"/>
          </a:p>
        </p:txBody>
      </p:sp>
      <p:sp>
        <p:nvSpPr>
          <p:cNvPr id="5" name="Footer Placeholder 4">
            <a:extLst>
              <a:ext uri="{FF2B5EF4-FFF2-40B4-BE49-F238E27FC236}">
                <a16:creationId xmlns:a16="http://schemas.microsoft.com/office/drawing/2014/main" id="{3C5D6386-BF5C-464F-ADEF-02EDAD6501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A04E3A-34F3-0B47-861B-823EE007A7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D7E335-6698-A942-8815-E6E1407D9557}" type="slidenum">
              <a:rPr lang="en-US" smtClean="0"/>
              <a:t>‹#›</a:t>
            </a:fld>
            <a:endParaRPr lang="en-US"/>
          </a:p>
        </p:txBody>
      </p:sp>
    </p:spTree>
    <p:extLst>
      <p:ext uri="{BB962C8B-B14F-4D97-AF65-F5344CB8AC3E}">
        <p14:creationId xmlns:p14="http://schemas.microsoft.com/office/powerpoint/2010/main" val="1067061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CB25EB-3A1A-B547-82F0-5FE531079B4D}"/>
              </a:ext>
            </a:extLst>
          </p:cNvPr>
          <p:cNvSpPr>
            <a:spLocks noGrp="1"/>
          </p:cNvSpPr>
          <p:nvPr>
            <p:ph type="ctrTitle"/>
          </p:nvPr>
        </p:nvSpPr>
        <p:spPr/>
        <p:txBody>
          <a:bodyPr/>
          <a:lstStyle/>
          <a:p>
            <a:r>
              <a:rPr lang="en-US" dirty="0"/>
              <a:t>Team Stats 2 Crew</a:t>
            </a:r>
          </a:p>
        </p:txBody>
      </p:sp>
      <p:sp>
        <p:nvSpPr>
          <p:cNvPr id="5" name="Subtitle 4">
            <a:extLst>
              <a:ext uri="{FF2B5EF4-FFF2-40B4-BE49-F238E27FC236}">
                <a16:creationId xmlns:a16="http://schemas.microsoft.com/office/drawing/2014/main" id="{6A9D89D6-9808-8541-957F-3941B3540B87}"/>
              </a:ext>
            </a:extLst>
          </p:cNvPr>
          <p:cNvSpPr>
            <a:spLocks noGrp="1"/>
          </p:cNvSpPr>
          <p:nvPr>
            <p:ph type="subTitle" idx="1"/>
          </p:nvPr>
        </p:nvSpPr>
        <p:spPr/>
        <p:txBody>
          <a:bodyPr/>
          <a:lstStyle/>
          <a:p>
            <a:r>
              <a:rPr lang="en-US" dirty="0"/>
              <a:t>DDS Case Study 1: Beers and Breweries</a:t>
            </a:r>
          </a:p>
        </p:txBody>
      </p:sp>
    </p:spTree>
    <p:extLst>
      <p:ext uri="{BB962C8B-B14F-4D97-AF65-F5344CB8AC3E}">
        <p14:creationId xmlns:p14="http://schemas.microsoft.com/office/powerpoint/2010/main" val="1757529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C52B8-7336-A647-9222-D22E5CD112F7}"/>
              </a:ext>
            </a:extLst>
          </p:cNvPr>
          <p:cNvSpPr>
            <a:spLocks noGrp="1"/>
          </p:cNvSpPr>
          <p:nvPr>
            <p:ph type="title"/>
          </p:nvPr>
        </p:nvSpPr>
        <p:spPr/>
        <p:txBody>
          <a:bodyPr/>
          <a:lstStyle/>
          <a:p>
            <a:r>
              <a:rPr lang="en-US" dirty="0"/>
              <a:t>Deliverables</a:t>
            </a:r>
          </a:p>
        </p:txBody>
      </p:sp>
      <p:sp>
        <p:nvSpPr>
          <p:cNvPr id="3" name="Content Placeholder 2">
            <a:extLst>
              <a:ext uri="{FF2B5EF4-FFF2-40B4-BE49-F238E27FC236}">
                <a16:creationId xmlns:a16="http://schemas.microsoft.com/office/drawing/2014/main" id="{630A6D5F-1480-5C42-927C-EFAFD3B0B80C}"/>
              </a:ext>
            </a:extLst>
          </p:cNvPr>
          <p:cNvSpPr>
            <a:spLocks noGrp="1"/>
          </p:cNvSpPr>
          <p:nvPr>
            <p:ph idx="1"/>
          </p:nvPr>
        </p:nvSpPr>
        <p:spPr/>
        <p:txBody>
          <a:bodyPr/>
          <a:lstStyle/>
          <a:p>
            <a:r>
              <a:rPr lang="en-US" dirty="0"/>
              <a:t>Met with client to review Brewery data and ensure quality</a:t>
            </a:r>
          </a:p>
          <a:p>
            <a:r>
              <a:rPr lang="en-US" dirty="0"/>
              <a:t>After team did some investigation generated findings and recommendations for future implementation</a:t>
            </a:r>
          </a:p>
          <a:p>
            <a:r>
              <a:rPr lang="en-US" dirty="0"/>
              <a:t>Spatially correlated available data for high level review</a:t>
            </a:r>
          </a:p>
          <a:p>
            <a:r>
              <a:rPr lang="en-US" dirty="0"/>
              <a:t>Determined which Beers exhibited certain values for Alcohol by volume (ABV) and International Bitterness Units (IBU)</a:t>
            </a:r>
          </a:p>
          <a:p>
            <a:endParaRPr lang="en-US" dirty="0"/>
          </a:p>
        </p:txBody>
      </p:sp>
    </p:spTree>
    <p:extLst>
      <p:ext uri="{BB962C8B-B14F-4D97-AF65-F5344CB8AC3E}">
        <p14:creationId xmlns:p14="http://schemas.microsoft.com/office/powerpoint/2010/main" val="1430216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793FF-8C39-9740-AB79-DEED3D3C8263}"/>
              </a:ext>
            </a:extLst>
          </p:cNvPr>
          <p:cNvSpPr>
            <a:spLocks noGrp="1"/>
          </p:cNvSpPr>
          <p:nvPr>
            <p:ph type="title"/>
          </p:nvPr>
        </p:nvSpPr>
        <p:spPr>
          <a:xfrm>
            <a:off x="838200" y="365125"/>
            <a:ext cx="10515600" cy="828055"/>
          </a:xfrm>
        </p:spPr>
        <p:txBody>
          <a:bodyPr/>
          <a:lstStyle/>
          <a:p>
            <a:r>
              <a:rPr lang="en-US" dirty="0"/>
              <a:t>Data Investigation: Breweries</a:t>
            </a:r>
          </a:p>
        </p:txBody>
      </p:sp>
      <p:sp>
        <p:nvSpPr>
          <p:cNvPr id="3" name="Content Placeholder 2">
            <a:extLst>
              <a:ext uri="{FF2B5EF4-FFF2-40B4-BE49-F238E27FC236}">
                <a16:creationId xmlns:a16="http://schemas.microsoft.com/office/drawing/2014/main" id="{2593A3E4-0FEA-7A44-9911-05A7102251CD}"/>
              </a:ext>
            </a:extLst>
          </p:cNvPr>
          <p:cNvSpPr>
            <a:spLocks noGrp="1"/>
          </p:cNvSpPr>
          <p:nvPr>
            <p:ph idx="1"/>
          </p:nvPr>
        </p:nvSpPr>
        <p:spPr>
          <a:xfrm>
            <a:off x="838200" y="1403597"/>
            <a:ext cx="10515600" cy="2441575"/>
          </a:xfrm>
        </p:spPr>
        <p:txBody>
          <a:bodyPr>
            <a:normAutofit fontScale="92500" lnSpcReduction="10000"/>
          </a:bodyPr>
          <a:lstStyle/>
          <a:p>
            <a:pPr marL="0" indent="0">
              <a:buNone/>
            </a:pPr>
            <a:r>
              <a:rPr lang="en-US" dirty="0"/>
              <a:t>While reviewing the Breweries data set it appeared that duplicates could exist. Via base R sorting and text functions cleanup of City spellings and duplicated Brewery names was done. In particular we found that City names containing “St” were missing “.” and others had “Mt.” rather than “Mount”. Google search was used to verify Names. One name was misspelled twice, Menomonie in WI. It was also found that City name ”Marquette” was not found in MA, only in MI.</a:t>
            </a:r>
          </a:p>
        </p:txBody>
      </p:sp>
      <p:pic>
        <p:nvPicPr>
          <p:cNvPr id="8" name="Picture 7">
            <a:extLst>
              <a:ext uri="{FF2B5EF4-FFF2-40B4-BE49-F238E27FC236}">
                <a16:creationId xmlns:a16="http://schemas.microsoft.com/office/drawing/2014/main" id="{9291F6CE-9798-704D-A4F5-42D46EBDC146}"/>
              </a:ext>
            </a:extLst>
          </p:cNvPr>
          <p:cNvPicPr>
            <a:picLocks noChangeAspect="1"/>
          </p:cNvPicPr>
          <p:nvPr/>
        </p:nvPicPr>
        <p:blipFill>
          <a:blip r:embed="rId2"/>
          <a:stretch>
            <a:fillRect/>
          </a:stretch>
        </p:blipFill>
        <p:spPr>
          <a:xfrm>
            <a:off x="3486150" y="3845172"/>
            <a:ext cx="5219700" cy="2514600"/>
          </a:xfrm>
          <a:prstGeom prst="rect">
            <a:avLst/>
          </a:prstGeom>
        </p:spPr>
      </p:pic>
    </p:spTree>
    <p:extLst>
      <p:ext uri="{BB962C8B-B14F-4D97-AF65-F5344CB8AC3E}">
        <p14:creationId xmlns:p14="http://schemas.microsoft.com/office/powerpoint/2010/main" val="1426563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B85291F-4683-4A40-A34A-9E11329D4445}"/>
              </a:ext>
            </a:extLst>
          </p:cNvPr>
          <p:cNvSpPr/>
          <p:nvPr/>
        </p:nvSpPr>
        <p:spPr>
          <a:xfrm>
            <a:off x="838199" y="1395046"/>
            <a:ext cx="10908323" cy="1172629"/>
          </a:xfrm>
          <a:prstGeom prst="rect">
            <a:avLst/>
          </a:prstGeom>
        </p:spPr>
        <p:txBody>
          <a:bodyPr wrap="square">
            <a:spAutoFit/>
          </a:bodyPr>
          <a:lstStyle/>
          <a:p>
            <a:pPr lvl="0">
              <a:lnSpc>
                <a:spcPct val="90000"/>
              </a:lnSpc>
              <a:spcBef>
                <a:spcPts val="1000"/>
              </a:spcBef>
            </a:pPr>
            <a:r>
              <a:rPr lang="en-US" sz="2600" dirty="0">
                <a:solidFill>
                  <a:prstClr val="black"/>
                </a:solidFill>
              </a:rPr>
              <a:t>To better identify what could truly be duplicated rows, a combination of an adjusted Name, City, and State was used to determine frequency of occurrence. If that value was greater than 1 further investigation was necessary.</a:t>
            </a:r>
          </a:p>
        </p:txBody>
      </p:sp>
      <p:pic>
        <p:nvPicPr>
          <p:cNvPr id="12" name="Picture 11">
            <a:extLst>
              <a:ext uri="{FF2B5EF4-FFF2-40B4-BE49-F238E27FC236}">
                <a16:creationId xmlns:a16="http://schemas.microsoft.com/office/drawing/2014/main" id="{E3EB68D5-BDB1-F945-AC51-C2706C466E89}"/>
              </a:ext>
            </a:extLst>
          </p:cNvPr>
          <p:cNvPicPr>
            <a:picLocks noChangeAspect="1"/>
          </p:cNvPicPr>
          <p:nvPr/>
        </p:nvPicPr>
        <p:blipFill>
          <a:blip r:embed="rId2"/>
          <a:stretch>
            <a:fillRect/>
          </a:stretch>
        </p:blipFill>
        <p:spPr>
          <a:xfrm>
            <a:off x="2450248" y="2567675"/>
            <a:ext cx="7291504" cy="4121285"/>
          </a:xfrm>
          <a:prstGeom prst="rect">
            <a:avLst/>
          </a:prstGeom>
        </p:spPr>
      </p:pic>
      <p:sp>
        <p:nvSpPr>
          <p:cNvPr id="15" name="Title 1">
            <a:extLst>
              <a:ext uri="{FF2B5EF4-FFF2-40B4-BE49-F238E27FC236}">
                <a16:creationId xmlns:a16="http://schemas.microsoft.com/office/drawing/2014/main" id="{26938541-D45D-2241-82F7-DB6A2D482D12}"/>
              </a:ext>
            </a:extLst>
          </p:cNvPr>
          <p:cNvSpPr txBox="1">
            <a:spLocks/>
          </p:cNvSpPr>
          <p:nvPr/>
        </p:nvSpPr>
        <p:spPr>
          <a:xfrm>
            <a:off x="838200" y="365125"/>
            <a:ext cx="10515600" cy="8280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Data Investigation: Breweries</a:t>
            </a:r>
            <a:endParaRPr lang="en-US" dirty="0"/>
          </a:p>
        </p:txBody>
      </p:sp>
    </p:spTree>
    <p:extLst>
      <p:ext uri="{BB962C8B-B14F-4D97-AF65-F5344CB8AC3E}">
        <p14:creationId xmlns:p14="http://schemas.microsoft.com/office/powerpoint/2010/main" val="4242004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098786C-6344-8E4F-B24C-0A530C633539}"/>
              </a:ext>
            </a:extLst>
          </p:cNvPr>
          <p:cNvSpPr>
            <a:spLocks noGrp="1"/>
          </p:cNvSpPr>
          <p:nvPr>
            <p:ph type="title"/>
          </p:nvPr>
        </p:nvSpPr>
        <p:spPr>
          <a:xfrm>
            <a:off x="838200" y="365125"/>
            <a:ext cx="10515600" cy="828055"/>
          </a:xfrm>
        </p:spPr>
        <p:txBody>
          <a:bodyPr/>
          <a:lstStyle/>
          <a:p>
            <a:r>
              <a:rPr lang="en-US" dirty="0"/>
              <a:t>Data Investigation: Breweries</a:t>
            </a:r>
          </a:p>
        </p:txBody>
      </p:sp>
      <p:sp>
        <p:nvSpPr>
          <p:cNvPr id="7" name="Rectangle 6">
            <a:extLst>
              <a:ext uri="{FF2B5EF4-FFF2-40B4-BE49-F238E27FC236}">
                <a16:creationId xmlns:a16="http://schemas.microsoft.com/office/drawing/2014/main" id="{278435A8-AEE3-964E-ADEE-7EB311B24FAD}"/>
              </a:ext>
            </a:extLst>
          </p:cNvPr>
          <p:cNvSpPr/>
          <p:nvPr/>
        </p:nvSpPr>
        <p:spPr>
          <a:xfrm>
            <a:off x="0" y="3413283"/>
            <a:ext cx="12192000" cy="590931"/>
          </a:xfrm>
          <a:prstGeom prst="rect">
            <a:avLst/>
          </a:prstGeom>
        </p:spPr>
        <p:txBody>
          <a:bodyPr wrap="square">
            <a:spAutoFit/>
          </a:bodyPr>
          <a:lstStyle/>
          <a:p>
            <a:pPr lvl="0">
              <a:lnSpc>
                <a:spcPct val="90000"/>
              </a:lnSpc>
              <a:spcBef>
                <a:spcPts val="1000"/>
              </a:spcBef>
            </a:pPr>
            <a:r>
              <a:rPr lang="en-US" dirty="0">
                <a:solidFill>
                  <a:prstClr val="black"/>
                </a:solidFill>
              </a:rPr>
              <a:t>Even with these handy functions we still had to find a few more issues visually within the data. Those were slightly more difficult to find given slight differences in spelling or other special scenarios…</a:t>
            </a:r>
          </a:p>
        </p:txBody>
      </p:sp>
      <p:pic>
        <p:nvPicPr>
          <p:cNvPr id="9" name="Picture 8">
            <a:extLst>
              <a:ext uri="{FF2B5EF4-FFF2-40B4-BE49-F238E27FC236}">
                <a16:creationId xmlns:a16="http://schemas.microsoft.com/office/drawing/2014/main" id="{7E8AF2EF-4F56-0B42-AD9E-6A1D9C5E6CC5}"/>
              </a:ext>
            </a:extLst>
          </p:cNvPr>
          <p:cNvPicPr>
            <a:picLocks noChangeAspect="1"/>
          </p:cNvPicPr>
          <p:nvPr/>
        </p:nvPicPr>
        <p:blipFill>
          <a:blip r:embed="rId2"/>
          <a:stretch>
            <a:fillRect/>
          </a:stretch>
        </p:blipFill>
        <p:spPr>
          <a:xfrm>
            <a:off x="0" y="4031111"/>
            <a:ext cx="12192000" cy="1084528"/>
          </a:xfrm>
          <a:prstGeom prst="rect">
            <a:avLst/>
          </a:prstGeom>
          <a:ln>
            <a:solidFill>
              <a:schemeClr val="tx1"/>
            </a:solidFill>
          </a:ln>
        </p:spPr>
      </p:pic>
      <p:pic>
        <p:nvPicPr>
          <p:cNvPr id="11" name="Picture 10">
            <a:extLst>
              <a:ext uri="{FF2B5EF4-FFF2-40B4-BE49-F238E27FC236}">
                <a16:creationId xmlns:a16="http://schemas.microsoft.com/office/drawing/2014/main" id="{D5866930-F77F-134E-B535-AF2126A690AC}"/>
              </a:ext>
            </a:extLst>
          </p:cNvPr>
          <p:cNvPicPr>
            <a:picLocks noChangeAspect="1"/>
          </p:cNvPicPr>
          <p:nvPr/>
        </p:nvPicPr>
        <p:blipFill>
          <a:blip r:embed="rId3"/>
          <a:stretch>
            <a:fillRect/>
          </a:stretch>
        </p:blipFill>
        <p:spPr>
          <a:xfrm>
            <a:off x="0" y="5159529"/>
            <a:ext cx="12192000" cy="797936"/>
          </a:xfrm>
          <a:prstGeom prst="rect">
            <a:avLst/>
          </a:prstGeom>
          <a:ln>
            <a:solidFill>
              <a:schemeClr val="tx1"/>
            </a:solidFill>
          </a:ln>
        </p:spPr>
      </p:pic>
      <p:pic>
        <p:nvPicPr>
          <p:cNvPr id="13" name="Picture 12">
            <a:extLst>
              <a:ext uri="{FF2B5EF4-FFF2-40B4-BE49-F238E27FC236}">
                <a16:creationId xmlns:a16="http://schemas.microsoft.com/office/drawing/2014/main" id="{A9A3EC52-440A-E842-BA7D-7D11D4244D7B}"/>
              </a:ext>
            </a:extLst>
          </p:cNvPr>
          <p:cNvPicPr>
            <a:picLocks noChangeAspect="1"/>
          </p:cNvPicPr>
          <p:nvPr/>
        </p:nvPicPr>
        <p:blipFill>
          <a:blip r:embed="rId4"/>
          <a:stretch>
            <a:fillRect/>
          </a:stretch>
        </p:blipFill>
        <p:spPr>
          <a:xfrm>
            <a:off x="0" y="6009166"/>
            <a:ext cx="12192000" cy="812800"/>
          </a:xfrm>
          <a:prstGeom prst="rect">
            <a:avLst/>
          </a:prstGeom>
          <a:ln>
            <a:solidFill>
              <a:schemeClr val="tx1"/>
            </a:solidFill>
          </a:ln>
        </p:spPr>
      </p:pic>
      <p:sp>
        <p:nvSpPr>
          <p:cNvPr id="14" name="TextBox 13">
            <a:extLst>
              <a:ext uri="{FF2B5EF4-FFF2-40B4-BE49-F238E27FC236}">
                <a16:creationId xmlns:a16="http://schemas.microsoft.com/office/drawing/2014/main" id="{8708FBA2-F0C3-6749-9F75-2C87CF2E6AE7}"/>
              </a:ext>
            </a:extLst>
          </p:cNvPr>
          <p:cNvSpPr txBox="1"/>
          <p:nvPr/>
        </p:nvSpPr>
        <p:spPr>
          <a:xfrm>
            <a:off x="6195893" y="4029032"/>
            <a:ext cx="1560286" cy="523220"/>
          </a:xfrm>
          <a:prstGeom prst="rect">
            <a:avLst/>
          </a:prstGeom>
          <a:solidFill>
            <a:schemeClr val="bg1"/>
          </a:solidFill>
          <a:ln>
            <a:solidFill>
              <a:schemeClr val="tx1"/>
            </a:solidFill>
          </a:ln>
        </p:spPr>
        <p:txBody>
          <a:bodyPr wrap="square" rtlCol="0">
            <a:spAutoFit/>
          </a:bodyPr>
          <a:lstStyle/>
          <a:p>
            <a:pPr algn="ctr"/>
            <a:r>
              <a:rPr lang="en-US" sz="1400" b="1" i="1" dirty="0">
                <a:solidFill>
                  <a:srgbClr val="FF0000"/>
                </a:solidFill>
              </a:rPr>
              <a:t>Too close to call, will leave as is</a:t>
            </a:r>
          </a:p>
        </p:txBody>
      </p:sp>
      <p:sp>
        <p:nvSpPr>
          <p:cNvPr id="15" name="5-Point Star 14">
            <a:extLst>
              <a:ext uri="{FF2B5EF4-FFF2-40B4-BE49-F238E27FC236}">
                <a16:creationId xmlns:a16="http://schemas.microsoft.com/office/drawing/2014/main" id="{9F3A651D-681C-DD4E-89D0-2142213FFEAE}"/>
              </a:ext>
            </a:extLst>
          </p:cNvPr>
          <p:cNvSpPr/>
          <p:nvPr/>
        </p:nvSpPr>
        <p:spPr>
          <a:xfrm>
            <a:off x="3508188" y="4314359"/>
            <a:ext cx="232228" cy="2286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BE5CCF2E-699A-BF43-95EF-63C411E1F0AC}"/>
              </a:ext>
            </a:extLst>
          </p:cNvPr>
          <p:cNvSpPr/>
          <p:nvPr/>
        </p:nvSpPr>
        <p:spPr>
          <a:xfrm>
            <a:off x="3839882" y="4839132"/>
            <a:ext cx="232228" cy="2286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30DC64BB-C851-154A-8F73-BE3E400DF0CB}"/>
              </a:ext>
            </a:extLst>
          </p:cNvPr>
          <p:cNvPicPr>
            <a:picLocks noChangeAspect="1"/>
          </p:cNvPicPr>
          <p:nvPr/>
        </p:nvPicPr>
        <p:blipFill>
          <a:blip r:embed="rId5"/>
          <a:stretch>
            <a:fillRect/>
          </a:stretch>
        </p:blipFill>
        <p:spPr>
          <a:xfrm>
            <a:off x="108697" y="1128781"/>
            <a:ext cx="6335806" cy="2298283"/>
          </a:xfrm>
          <a:prstGeom prst="rect">
            <a:avLst/>
          </a:prstGeom>
          <a:ln>
            <a:solidFill>
              <a:schemeClr val="tx1"/>
            </a:solidFill>
          </a:ln>
        </p:spPr>
      </p:pic>
      <p:pic>
        <p:nvPicPr>
          <p:cNvPr id="12" name="Picture 11">
            <a:extLst>
              <a:ext uri="{FF2B5EF4-FFF2-40B4-BE49-F238E27FC236}">
                <a16:creationId xmlns:a16="http://schemas.microsoft.com/office/drawing/2014/main" id="{5F528AE2-DC10-6E40-BE0F-6D26B5BEA374}"/>
              </a:ext>
            </a:extLst>
          </p:cNvPr>
          <p:cNvPicPr>
            <a:picLocks noChangeAspect="1"/>
          </p:cNvPicPr>
          <p:nvPr/>
        </p:nvPicPr>
        <p:blipFill>
          <a:blip r:embed="rId6"/>
          <a:stretch>
            <a:fillRect/>
          </a:stretch>
        </p:blipFill>
        <p:spPr>
          <a:xfrm>
            <a:off x="4659085" y="1128781"/>
            <a:ext cx="7467600" cy="1993900"/>
          </a:xfrm>
          <a:prstGeom prst="rect">
            <a:avLst/>
          </a:prstGeom>
          <a:ln>
            <a:solidFill>
              <a:schemeClr val="tx1"/>
            </a:solidFill>
          </a:ln>
        </p:spPr>
      </p:pic>
    </p:spTree>
    <p:extLst>
      <p:ext uri="{BB962C8B-B14F-4D97-AF65-F5344CB8AC3E}">
        <p14:creationId xmlns:p14="http://schemas.microsoft.com/office/powerpoint/2010/main" val="4227611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54">
            <a:extLst>
              <a:ext uri="{FF2B5EF4-FFF2-40B4-BE49-F238E27FC236}">
                <a16:creationId xmlns:a16="http://schemas.microsoft.com/office/drawing/2014/main" id="{557DC3A8-956F-034E-8EB0-8A8A41E5DAC6}"/>
              </a:ext>
            </a:extLst>
          </p:cNvPr>
          <p:cNvSpPr txBox="1">
            <a:spLocks/>
          </p:cNvSpPr>
          <p:nvPr/>
        </p:nvSpPr>
        <p:spPr>
          <a:xfrm>
            <a:off x="311700" y="445025"/>
            <a:ext cx="11270700" cy="572700"/>
          </a:xfrm>
          <a:prstGeom prst="rect">
            <a:avLst/>
          </a:prstGeom>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4000" dirty="0"/>
              <a:t>Technical Recommendations for Higher Quality Data</a:t>
            </a:r>
          </a:p>
        </p:txBody>
      </p:sp>
      <p:sp>
        <p:nvSpPr>
          <p:cNvPr id="7" name="Shape 55">
            <a:extLst>
              <a:ext uri="{FF2B5EF4-FFF2-40B4-BE49-F238E27FC236}">
                <a16:creationId xmlns:a16="http://schemas.microsoft.com/office/drawing/2014/main" id="{17614C56-5B3A-0D40-9A89-C75EE2CCA039}"/>
              </a:ext>
            </a:extLst>
          </p:cNvPr>
          <p:cNvSpPr txBox="1">
            <a:spLocks/>
          </p:cNvSpPr>
          <p:nvPr/>
        </p:nvSpPr>
        <p:spPr>
          <a:xfrm>
            <a:off x="311699" y="1696761"/>
            <a:ext cx="11880301" cy="4050896"/>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42900">
              <a:spcBef>
                <a:spcPts val="0"/>
              </a:spcBef>
              <a:buSzPts val="1800"/>
              <a:buFont typeface="Arial" panose="020B0604020202020204" pitchFamily="34" charset="0"/>
              <a:buChar char="●"/>
            </a:pPr>
            <a:r>
              <a:rPr lang="en-US" dirty="0"/>
              <a:t>Database layer validations</a:t>
            </a:r>
          </a:p>
          <a:p>
            <a:pPr marL="914400" lvl="1" indent="-317500">
              <a:spcBef>
                <a:spcPts val="0"/>
              </a:spcBef>
              <a:buSzPts val="1400"/>
              <a:buFont typeface="Arial" panose="020B0604020202020204" pitchFamily="34" charset="0"/>
              <a:buChar char="○"/>
            </a:pPr>
            <a:r>
              <a:rPr lang="en-US" dirty="0"/>
              <a:t>Validate uniqueness of names of beers and breweries</a:t>
            </a:r>
          </a:p>
          <a:p>
            <a:pPr marL="914400" lvl="1" indent="-317500">
              <a:spcBef>
                <a:spcPts val="0"/>
              </a:spcBef>
              <a:buSzPts val="1400"/>
              <a:buFont typeface="Arial" panose="020B0604020202020204" pitchFamily="34" charset="0"/>
              <a:buChar char="○"/>
            </a:pPr>
            <a:r>
              <a:rPr lang="en-US" dirty="0"/>
              <a:t>Have States set as </a:t>
            </a:r>
            <a:r>
              <a:rPr lang="en-US" dirty="0" err="1"/>
              <a:t>Enums</a:t>
            </a:r>
            <a:endParaRPr lang="en-US" dirty="0"/>
          </a:p>
          <a:p>
            <a:pPr marL="914400" lvl="1" indent="-317500">
              <a:spcBef>
                <a:spcPts val="0"/>
              </a:spcBef>
              <a:buSzPts val="1400"/>
              <a:buFont typeface="Arial" panose="020B0604020202020204" pitchFamily="34" charset="0"/>
              <a:buChar char="○"/>
            </a:pPr>
            <a:endParaRPr lang="en-US" dirty="0"/>
          </a:p>
          <a:p>
            <a:pPr marL="457200" indent="-342900">
              <a:spcBef>
                <a:spcPts val="0"/>
              </a:spcBef>
              <a:buSzPts val="1800"/>
              <a:buFont typeface="Arial" panose="020B0604020202020204" pitchFamily="34" charset="0"/>
              <a:buChar char="●"/>
            </a:pPr>
            <a:r>
              <a:rPr lang="en-US" dirty="0"/>
              <a:t>Build a web application to collect and verify data</a:t>
            </a:r>
          </a:p>
          <a:p>
            <a:pPr marL="914400" lvl="1" indent="-317500">
              <a:spcBef>
                <a:spcPts val="0"/>
              </a:spcBef>
              <a:buSzPts val="1400"/>
              <a:buFont typeface="Arial" panose="020B0604020202020204" pitchFamily="34" charset="0"/>
              <a:buChar char="○"/>
            </a:pPr>
            <a:r>
              <a:rPr lang="en-US" dirty="0"/>
              <a:t>Since we are not working with Big Data here, it would be good to have tooling in place to have </a:t>
            </a:r>
            <a:r>
              <a:rPr lang="en-US" dirty="0" err="1"/>
              <a:t>api</a:t>
            </a:r>
            <a:r>
              <a:rPr lang="en-US" dirty="0"/>
              <a:t> integration with Google maps </a:t>
            </a:r>
            <a:r>
              <a:rPr lang="en-US" dirty="0" err="1"/>
              <a:t>api</a:t>
            </a:r>
            <a:r>
              <a:rPr lang="en-US" dirty="0"/>
              <a:t> to verify name and address of breweries.</a:t>
            </a:r>
          </a:p>
          <a:p>
            <a:pPr marL="914400" lvl="1" indent="-317500">
              <a:spcBef>
                <a:spcPts val="0"/>
              </a:spcBef>
              <a:buSzPts val="1400"/>
              <a:buFont typeface="Arial" panose="020B0604020202020204" pitchFamily="34" charset="0"/>
              <a:buChar char="○"/>
            </a:pPr>
            <a:r>
              <a:rPr lang="en-US" dirty="0"/>
              <a:t>This application can have more sophisticated validation logic</a:t>
            </a:r>
          </a:p>
          <a:p>
            <a:pPr marL="914400" lvl="1" indent="-317500">
              <a:spcBef>
                <a:spcPts val="0"/>
              </a:spcBef>
              <a:buSzPts val="1400"/>
              <a:buFont typeface="Arial" panose="020B0604020202020204" pitchFamily="34" charset="0"/>
              <a:buChar char="○"/>
            </a:pPr>
            <a:r>
              <a:rPr lang="en-US" dirty="0"/>
              <a:t>This application can leverage task scheduling to pull data</a:t>
            </a:r>
          </a:p>
          <a:p>
            <a:pPr marL="914400" lvl="1" indent="-317500">
              <a:spcBef>
                <a:spcPts val="0"/>
              </a:spcBef>
              <a:buSzPts val="1400"/>
              <a:buFont typeface="Arial" panose="020B0604020202020204" pitchFamily="34" charset="0"/>
              <a:buChar char="○"/>
            </a:pPr>
            <a:r>
              <a:rPr lang="en-US" dirty="0"/>
              <a:t>Consume data in many formats. CSV, JSON, XML, etc.</a:t>
            </a:r>
          </a:p>
        </p:txBody>
      </p:sp>
    </p:spTree>
    <p:extLst>
      <p:ext uri="{BB962C8B-B14F-4D97-AF65-F5344CB8AC3E}">
        <p14:creationId xmlns:p14="http://schemas.microsoft.com/office/powerpoint/2010/main" val="2109890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EE79D-F7A8-B04C-AD77-E1672FDE5016}"/>
              </a:ext>
            </a:extLst>
          </p:cNvPr>
          <p:cNvSpPr>
            <a:spLocks noGrp="1"/>
          </p:cNvSpPr>
          <p:nvPr>
            <p:ph type="title"/>
          </p:nvPr>
        </p:nvSpPr>
        <p:spPr/>
        <p:txBody>
          <a:bodyPr/>
          <a:lstStyle/>
          <a:p>
            <a:r>
              <a:rPr lang="en-US" dirty="0"/>
              <a:t>Spatial Results</a:t>
            </a:r>
          </a:p>
        </p:txBody>
      </p:sp>
      <p:pic>
        <p:nvPicPr>
          <p:cNvPr id="5" name="Picture 4">
            <a:extLst>
              <a:ext uri="{FF2B5EF4-FFF2-40B4-BE49-F238E27FC236}">
                <a16:creationId xmlns:a16="http://schemas.microsoft.com/office/drawing/2014/main" id="{65D1CDA9-BE33-E948-B9CD-DE3C7666DA3C}"/>
              </a:ext>
            </a:extLst>
          </p:cNvPr>
          <p:cNvPicPr>
            <a:picLocks noChangeAspect="1"/>
          </p:cNvPicPr>
          <p:nvPr/>
        </p:nvPicPr>
        <p:blipFill>
          <a:blip r:embed="rId2"/>
          <a:stretch>
            <a:fillRect/>
          </a:stretch>
        </p:blipFill>
        <p:spPr>
          <a:xfrm>
            <a:off x="236220" y="1524000"/>
            <a:ext cx="5987682" cy="5127573"/>
          </a:xfrm>
          <a:prstGeom prst="rect">
            <a:avLst/>
          </a:prstGeom>
        </p:spPr>
      </p:pic>
      <p:pic>
        <p:nvPicPr>
          <p:cNvPr id="7" name="Picture 6">
            <a:extLst>
              <a:ext uri="{FF2B5EF4-FFF2-40B4-BE49-F238E27FC236}">
                <a16:creationId xmlns:a16="http://schemas.microsoft.com/office/drawing/2014/main" id="{D730B5A5-9A1A-0F4A-BEA2-3FD43DB8C374}"/>
              </a:ext>
            </a:extLst>
          </p:cNvPr>
          <p:cNvPicPr>
            <a:picLocks noChangeAspect="1"/>
          </p:cNvPicPr>
          <p:nvPr/>
        </p:nvPicPr>
        <p:blipFill>
          <a:blip r:embed="rId3"/>
          <a:stretch>
            <a:fillRect/>
          </a:stretch>
        </p:blipFill>
        <p:spPr>
          <a:xfrm>
            <a:off x="5852209" y="1524000"/>
            <a:ext cx="5987682" cy="5127573"/>
          </a:xfrm>
          <a:prstGeom prst="rect">
            <a:avLst/>
          </a:prstGeom>
        </p:spPr>
      </p:pic>
      <p:sp>
        <p:nvSpPr>
          <p:cNvPr id="8" name="TextBox 7">
            <a:extLst>
              <a:ext uri="{FF2B5EF4-FFF2-40B4-BE49-F238E27FC236}">
                <a16:creationId xmlns:a16="http://schemas.microsoft.com/office/drawing/2014/main" id="{183D9DB4-994B-5F49-B4D7-BA9EFF59D4ED}"/>
              </a:ext>
            </a:extLst>
          </p:cNvPr>
          <p:cNvSpPr txBox="1"/>
          <p:nvPr/>
        </p:nvSpPr>
        <p:spPr>
          <a:xfrm>
            <a:off x="2041341" y="1690688"/>
            <a:ext cx="2377440" cy="369332"/>
          </a:xfrm>
          <a:prstGeom prst="rect">
            <a:avLst/>
          </a:prstGeom>
          <a:solidFill>
            <a:schemeClr val="bg1"/>
          </a:solidFill>
          <a:ln>
            <a:solidFill>
              <a:schemeClr val="tx1"/>
            </a:solidFill>
          </a:ln>
        </p:spPr>
        <p:txBody>
          <a:bodyPr wrap="square" rtlCol="0">
            <a:spAutoFit/>
          </a:bodyPr>
          <a:lstStyle/>
          <a:p>
            <a:pPr algn="ctr"/>
            <a:r>
              <a:rPr lang="en-US" b="1" i="1" dirty="0"/>
              <a:t>Locations by City, State</a:t>
            </a:r>
          </a:p>
        </p:txBody>
      </p:sp>
      <p:sp>
        <p:nvSpPr>
          <p:cNvPr id="9" name="TextBox 8">
            <a:extLst>
              <a:ext uri="{FF2B5EF4-FFF2-40B4-BE49-F238E27FC236}">
                <a16:creationId xmlns:a16="http://schemas.microsoft.com/office/drawing/2014/main" id="{646EB88E-4C9F-AA4F-8AAF-D32BD99F12D5}"/>
              </a:ext>
            </a:extLst>
          </p:cNvPr>
          <p:cNvSpPr txBox="1"/>
          <p:nvPr/>
        </p:nvSpPr>
        <p:spPr>
          <a:xfrm>
            <a:off x="7657330" y="1690688"/>
            <a:ext cx="2377440" cy="369332"/>
          </a:xfrm>
          <a:prstGeom prst="rect">
            <a:avLst/>
          </a:prstGeom>
          <a:solidFill>
            <a:schemeClr val="bg1"/>
          </a:solidFill>
          <a:ln>
            <a:solidFill>
              <a:schemeClr val="tx1"/>
            </a:solidFill>
          </a:ln>
        </p:spPr>
        <p:txBody>
          <a:bodyPr wrap="square" rtlCol="0">
            <a:spAutoFit/>
          </a:bodyPr>
          <a:lstStyle/>
          <a:p>
            <a:pPr algn="ctr"/>
            <a:r>
              <a:rPr lang="en-US" b="1" i="1" dirty="0"/>
              <a:t>Count by Region</a:t>
            </a:r>
          </a:p>
        </p:txBody>
      </p:sp>
    </p:spTree>
    <p:extLst>
      <p:ext uri="{BB962C8B-B14F-4D97-AF65-F5344CB8AC3E}">
        <p14:creationId xmlns:p14="http://schemas.microsoft.com/office/powerpoint/2010/main" val="1753697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TotalTime>
  <Words>362</Words>
  <Application>Microsoft Macintosh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Team Stats 2 Crew</vt:lpstr>
      <vt:lpstr>Deliverables</vt:lpstr>
      <vt:lpstr>Data Investigation: Breweries</vt:lpstr>
      <vt:lpstr>PowerPoint Presentation</vt:lpstr>
      <vt:lpstr>Data Investigation: Breweries</vt:lpstr>
      <vt:lpstr>PowerPoint Presentation</vt:lpstr>
      <vt:lpstr>Spatial Results</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Stats 2</dc:title>
  <dc:creator>Microsoft Office User</dc:creator>
  <cp:lastModifiedBy>Microsoft Office User</cp:lastModifiedBy>
  <cp:revision>14</cp:revision>
  <dcterms:created xsi:type="dcterms:W3CDTF">2018-02-26T01:48:59Z</dcterms:created>
  <dcterms:modified xsi:type="dcterms:W3CDTF">2018-02-27T04:44:47Z</dcterms:modified>
</cp:coreProperties>
</file>