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465"/>
    <p:restoredTop sz="94602"/>
  </p:normalViewPr>
  <p:slideViewPr>
    <p:cSldViewPr snapToGrid="0" snapToObjects="1">
      <p:cViewPr varScale="1">
        <p:scale>
          <a:sx n="117" d="100"/>
          <a:sy n="117" d="100"/>
        </p:scale>
        <p:origin x="184" y="16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CFC99-9147-094D-921E-A60EDE711B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77CF56E-E3BD-424F-88E7-0B04C95EBF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3EA04F1-6D92-AE46-92B3-2C9CC2F3DC15}"/>
              </a:ext>
            </a:extLst>
          </p:cNvPr>
          <p:cNvSpPr>
            <a:spLocks noGrp="1"/>
          </p:cNvSpPr>
          <p:nvPr>
            <p:ph type="dt" sz="half" idx="10"/>
          </p:nvPr>
        </p:nvSpPr>
        <p:spPr/>
        <p:txBody>
          <a:bodyPr/>
          <a:lstStyle/>
          <a:p>
            <a:fld id="{EDF658AD-C107-314F-AF63-863345CDBE6E}" type="datetimeFigureOut">
              <a:rPr lang="en-US" smtClean="0"/>
              <a:t>2/26/18</a:t>
            </a:fld>
            <a:endParaRPr lang="en-US"/>
          </a:p>
        </p:txBody>
      </p:sp>
      <p:sp>
        <p:nvSpPr>
          <p:cNvPr id="5" name="Footer Placeholder 4">
            <a:extLst>
              <a:ext uri="{FF2B5EF4-FFF2-40B4-BE49-F238E27FC236}">
                <a16:creationId xmlns:a16="http://schemas.microsoft.com/office/drawing/2014/main" id="{ADF81D3F-BEB8-F244-A29F-5FDEE3F169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88981A-7BCF-9542-9B40-66965760B48F}"/>
              </a:ext>
            </a:extLst>
          </p:cNvPr>
          <p:cNvSpPr>
            <a:spLocks noGrp="1"/>
          </p:cNvSpPr>
          <p:nvPr>
            <p:ph type="sldNum" sz="quarter" idx="12"/>
          </p:nvPr>
        </p:nvSpPr>
        <p:spPr/>
        <p:txBody>
          <a:bodyPr/>
          <a:lstStyle/>
          <a:p>
            <a:fld id="{6FD7E335-6698-A942-8815-E6E1407D9557}" type="slidenum">
              <a:rPr lang="en-US" smtClean="0"/>
              <a:t>‹#›</a:t>
            </a:fld>
            <a:endParaRPr lang="en-US"/>
          </a:p>
        </p:txBody>
      </p:sp>
    </p:spTree>
    <p:extLst>
      <p:ext uri="{BB962C8B-B14F-4D97-AF65-F5344CB8AC3E}">
        <p14:creationId xmlns:p14="http://schemas.microsoft.com/office/powerpoint/2010/main" val="702537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1FD86-0B10-5B40-9ED9-6F1C36BAAB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D10F723-0F55-AB4C-80D2-C87A7A3FB3B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207121-9394-CC42-A134-C24C8D9794F3}"/>
              </a:ext>
            </a:extLst>
          </p:cNvPr>
          <p:cNvSpPr>
            <a:spLocks noGrp="1"/>
          </p:cNvSpPr>
          <p:nvPr>
            <p:ph type="dt" sz="half" idx="10"/>
          </p:nvPr>
        </p:nvSpPr>
        <p:spPr/>
        <p:txBody>
          <a:bodyPr/>
          <a:lstStyle/>
          <a:p>
            <a:fld id="{EDF658AD-C107-314F-AF63-863345CDBE6E}" type="datetimeFigureOut">
              <a:rPr lang="en-US" smtClean="0"/>
              <a:t>2/26/18</a:t>
            </a:fld>
            <a:endParaRPr lang="en-US"/>
          </a:p>
        </p:txBody>
      </p:sp>
      <p:sp>
        <p:nvSpPr>
          <p:cNvPr id="5" name="Footer Placeholder 4">
            <a:extLst>
              <a:ext uri="{FF2B5EF4-FFF2-40B4-BE49-F238E27FC236}">
                <a16:creationId xmlns:a16="http://schemas.microsoft.com/office/drawing/2014/main" id="{0FB8219C-9BDA-F341-8AA3-B4E6542055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386871-30E9-4E4C-932A-43D9292267AF}"/>
              </a:ext>
            </a:extLst>
          </p:cNvPr>
          <p:cNvSpPr>
            <a:spLocks noGrp="1"/>
          </p:cNvSpPr>
          <p:nvPr>
            <p:ph type="sldNum" sz="quarter" idx="12"/>
          </p:nvPr>
        </p:nvSpPr>
        <p:spPr/>
        <p:txBody>
          <a:bodyPr/>
          <a:lstStyle/>
          <a:p>
            <a:fld id="{6FD7E335-6698-A942-8815-E6E1407D9557}" type="slidenum">
              <a:rPr lang="en-US" smtClean="0"/>
              <a:t>‹#›</a:t>
            </a:fld>
            <a:endParaRPr lang="en-US"/>
          </a:p>
        </p:txBody>
      </p:sp>
    </p:spTree>
    <p:extLst>
      <p:ext uri="{BB962C8B-B14F-4D97-AF65-F5344CB8AC3E}">
        <p14:creationId xmlns:p14="http://schemas.microsoft.com/office/powerpoint/2010/main" val="222787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425C1C-99A4-614F-9B9F-869B97CEA7C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439100E-34F6-6A48-A00E-B2F095234F9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40630F-B6F7-EB49-A6D5-DCB9C65E1569}"/>
              </a:ext>
            </a:extLst>
          </p:cNvPr>
          <p:cNvSpPr>
            <a:spLocks noGrp="1"/>
          </p:cNvSpPr>
          <p:nvPr>
            <p:ph type="dt" sz="half" idx="10"/>
          </p:nvPr>
        </p:nvSpPr>
        <p:spPr/>
        <p:txBody>
          <a:bodyPr/>
          <a:lstStyle/>
          <a:p>
            <a:fld id="{EDF658AD-C107-314F-AF63-863345CDBE6E}" type="datetimeFigureOut">
              <a:rPr lang="en-US" smtClean="0"/>
              <a:t>2/26/18</a:t>
            </a:fld>
            <a:endParaRPr lang="en-US"/>
          </a:p>
        </p:txBody>
      </p:sp>
      <p:sp>
        <p:nvSpPr>
          <p:cNvPr id="5" name="Footer Placeholder 4">
            <a:extLst>
              <a:ext uri="{FF2B5EF4-FFF2-40B4-BE49-F238E27FC236}">
                <a16:creationId xmlns:a16="http://schemas.microsoft.com/office/drawing/2014/main" id="{FE71BB54-2EFE-B340-8BE6-7CC715F459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276AC-5007-BB4E-A29A-55821E725DD7}"/>
              </a:ext>
            </a:extLst>
          </p:cNvPr>
          <p:cNvSpPr>
            <a:spLocks noGrp="1"/>
          </p:cNvSpPr>
          <p:nvPr>
            <p:ph type="sldNum" sz="quarter" idx="12"/>
          </p:nvPr>
        </p:nvSpPr>
        <p:spPr/>
        <p:txBody>
          <a:bodyPr/>
          <a:lstStyle/>
          <a:p>
            <a:fld id="{6FD7E335-6698-A942-8815-E6E1407D9557}" type="slidenum">
              <a:rPr lang="en-US" smtClean="0"/>
              <a:t>‹#›</a:t>
            </a:fld>
            <a:endParaRPr lang="en-US"/>
          </a:p>
        </p:txBody>
      </p:sp>
    </p:spTree>
    <p:extLst>
      <p:ext uri="{BB962C8B-B14F-4D97-AF65-F5344CB8AC3E}">
        <p14:creationId xmlns:p14="http://schemas.microsoft.com/office/powerpoint/2010/main" val="3615964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23A45-A77D-0340-8201-DBEED05AA0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BF3F20-4DBF-C145-8E89-9858E02D621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24A596-E0D2-4748-A134-A1135346C0F1}"/>
              </a:ext>
            </a:extLst>
          </p:cNvPr>
          <p:cNvSpPr>
            <a:spLocks noGrp="1"/>
          </p:cNvSpPr>
          <p:nvPr>
            <p:ph type="dt" sz="half" idx="10"/>
          </p:nvPr>
        </p:nvSpPr>
        <p:spPr/>
        <p:txBody>
          <a:bodyPr/>
          <a:lstStyle/>
          <a:p>
            <a:fld id="{EDF658AD-C107-314F-AF63-863345CDBE6E}" type="datetimeFigureOut">
              <a:rPr lang="en-US" smtClean="0"/>
              <a:t>2/26/18</a:t>
            </a:fld>
            <a:endParaRPr lang="en-US"/>
          </a:p>
        </p:txBody>
      </p:sp>
      <p:sp>
        <p:nvSpPr>
          <p:cNvPr id="5" name="Footer Placeholder 4">
            <a:extLst>
              <a:ext uri="{FF2B5EF4-FFF2-40B4-BE49-F238E27FC236}">
                <a16:creationId xmlns:a16="http://schemas.microsoft.com/office/drawing/2014/main" id="{3255A76E-66C9-AA49-9243-73D6528BAD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E683E0-76B1-574A-A6F3-EB075E06267F}"/>
              </a:ext>
            </a:extLst>
          </p:cNvPr>
          <p:cNvSpPr>
            <a:spLocks noGrp="1"/>
          </p:cNvSpPr>
          <p:nvPr>
            <p:ph type="sldNum" sz="quarter" idx="12"/>
          </p:nvPr>
        </p:nvSpPr>
        <p:spPr/>
        <p:txBody>
          <a:bodyPr/>
          <a:lstStyle/>
          <a:p>
            <a:fld id="{6FD7E335-6698-A942-8815-E6E1407D9557}" type="slidenum">
              <a:rPr lang="en-US" smtClean="0"/>
              <a:t>‹#›</a:t>
            </a:fld>
            <a:endParaRPr lang="en-US"/>
          </a:p>
        </p:txBody>
      </p:sp>
    </p:spTree>
    <p:extLst>
      <p:ext uri="{BB962C8B-B14F-4D97-AF65-F5344CB8AC3E}">
        <p14:creationId xmlns:p14="http://schemas.microsoft.com/office/powerpoint/2010/main" val="1711081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4CC20-1295-D94F-A5EE-2BBCE3836A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7A5C3AC-FEFE-0743-AB3B-3C455C1101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0692896-49EA-B543-B4FE-CB7AA9D150E0}"/>
              </a:ext>
            </a:extLst>
          </p:cNvPr>
          <p:cNvSpPr>
            <a:spLocks noGrp="1"/>
          </p:cNvSpPr>
          <p:nvPr>
            <p:ph type="dt" sz="half" idx="10"/>
          </p:nvPr>
        </p:nvSpPr>
        <p:spPr/>
        <p:txBody>
          <a:bodyPr/>
          <a:lstStyle/>
          <a:p>
            <a:fld id="{EDF658AD-C107-314F-AF63-863345CDBE6E}" type="datetimeFigureOut">
              <a:rPr lang="en-US" smtClean="0"/>
              <a:t>2/26/18</a:t>
            </a:fld>
            <a:endParaRPr lang="en-US"/>
          </a:p>
        </p:txBody>
      </p:sp>
      <p:sp>
        <p:nvSpPr>
          <p:cNvPr id="5" name="Footer Placeholder 4">
            <a:extLst>
              <a:ext uri="{FF2B5EF4-FFF2-40B4-BE49-F238E27FC236}">
                <a16:creationId xmlns:a16="http://schemas.microsoft.com/office/drawing/2014/main" id="{3D93C456-1C1D-BB4C-865E-829EA38121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3E81A0-5732-3144-A6B6-6C1F0CC277EF}"/>
              </a:ext>
            </a:extLst>
          </p:cNvPr>
          <p:cNvSpPr>
            <a:spLocks noGrp="1"/>
          </p:cNvSpPr>
          <p:nvPr>
            <p:ph type="sldNum" sz="quarter" idx="12"/>
          </p:nvPr>
        </p:nvSpPr>
        <p:spPr/>
        <p:txBody>
          <a:bodyPr/>
          <a:lstStyle/>
          <a:p>
            <a:fld id="{6FD7E335-6698-A942-8815-E6E1407D9557}" type="slidenum">
              <a:rPr lang="en-US" smtClean="0"/>
              <a:t>‹#›</a:t>
            </a:fld>
            <a:endParaRPr lang="en-US"/>
          </a:p>
        </p:txBody>
      </p:sp>
    </p:spTree>
    <p:extLst>
      <p:ext uri="{BB962C8B-B14F-4D97-AF65-F5344CB8AC3E}">
        <p14:creationId xmlns:p14="http://schemas.microsoft.com/office/powerpoint/2010/main" val="3496694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70373-5FCF-4849-8480-9F0B435C7F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43BA30-2486-F14B-A3A9-08A42903360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4A84FBB-574D-F341-92A9-999A2947E4E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BD54663-7E26-E54C-95AD-4EC18AEC7165}"/>
              </a:ext>
            </a:extLst>
          </p:cNvPr>
          <p:cNvSpPr>
            <a:spLocks noGrp="1"/>
          </p:cNvSpPr>
          <p:nvPr>
            <p:ph type="dt" sz="half" idx="10"/>
          </p:nvPr>
        </p:nvSpPr>
        <p:spPr/>
        <p:txBody>
          <a:bodyPr/>
          <a:lstStyle/>
          <a:p>
            <a:fld id="{EDF658AD-C107-314F-AF63-863345CDBE6E}" type="datetimeFigureOut">
              <a:rPr lang="en-US" smtClean="0"/>
              <a:t>2/26/18</a:t>
            </a:fld>
            <a:endParaRPr lang="en-US"/>
          </a:p>
        </p:txBody>
      </p:sp>
      <p:sp>
        <p:nvSpPr>
          <p:cNvPr id="6" name="Footer Placeholder 5">
            <a:extLst>
              <a:ext uri="{FF2B5EF4-FFF2-40B4-BE49-F238E27FC236}">
                <a16:creationId xmlns:a16="http://schemas.microsoft.com/office/drawing/2014/main" id="{E9DB154E-6F1D-0444-9695-346DE8F4BF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AE822F-16B4-4345-B870-6896BD1505F5}"/>
              </a:ext>
            </a:extLst>
          </p:cNvPr>
          <p:cNvSpPr>
            <a:spLocks noGrp="1"/>
          </p:cNvSpPr>
          <p:nvPr>
            <p:ph type="sldNum" sz="quarter" idx="12"/>
          </p:nvPr>
        </p:nvSpPr>
        <p:spPr/>
        <p:txBody>
          <a:bodyPr/>
          <a:lstStyle/>
          <a:p>
            <a:fld id="{6FD7E335-6698-A942-8815-E6E1407D9557}" type="slidenum">
              <a:rPr lang="en-US" smtClean="0"/>
              <a:t>‹#›</a:t>
            </a:fld>
            <a:endParaRPr lang="en-US"/>
          </a:p>
        </p:txBody>
      </p:sp>
    </p:spTree>
    <p:extLst>
      <p:ext uri="{BB962C8B-B14F-4D97-AF65-F5344CB8AC3E}">
        <p14:creationId xmlns:p14="http://schemas.microsoft.com/office/powerpoint/2010/main" val="1684639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CA15C-F7FB-5940-8C35-AD5FD2E873D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F8C1A2D-E9F1-E449-AEB2-F80BAF66AD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4BDEF1C-97B4-7345-A749-7DE5AB3A3EC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4B6DBAF-6A96-CC42-A62B-F01132B74E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11AA7D4-1701-7544-9496-17550122E02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E7E0E-2A3A-FD4A-A98C-F3F00CF52CD6}"/>
              </a:ext>
            </a:extLst>
          </p:cNvPr>
          <p:cNvSpPr>
            <a:spLocks noGrp="1"/>
          </p:cNvSpPr>
          <p:nvPr>
            <p:ph type="dt" sz="half" idx="10"/>
          </p:nvPr>
        </p:nvSpPr>
        <p:spPr/>
        <p:txBody>
          <a:bodyPr/>
          <a:lstStyle/>
          <a:p>
            <a:fld id="{EDF658AD-C107-314F-AF63-863345CDBE6E}" type="datetimeFigureOut">
              <a:rPr lang="en-US" smtClean="0"/>
              <a:t>2/26/18</a:t>
            </a:fld>
            <a:endParaRPr lang="en-US"/>
          </a:p>
        </p:txBody>
      </p:sp>
      <p:sp>
        <p:nvSpPr>
          <p:cNvPr id="8" name="Footer Placeholder 7">
            <a:extLst>
              <a:ext uri="{FF2B5EF4-FFF2-40B4-BE49-F238E27FC236}">
                <a16:creationId xmlns:a16="http://schemas.microsoft.com/office/drawing/2014/main" id="{83187DEE-A05B-C54D-9BA0-631B62A22D1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C302C8-9C45-6D4C-BF5C-9922A06E52EE}"/>
              </a:ext>
            </a:extLst>
          </p:cNvPr>
          <p:cNvSpPr>
            <a:spLocks noGrp="1"/>
          </p:cNvSpPr>
          <p:nvPr>
            <p:ph type="sldNum" sz="quarter" idx="12"/>
          </p:nvPr>
        </p:nvSpPr>
        <p:spPr/>
        <p:txBody>
          <a:bodyPr/>
          <a:lstStyle/>
          <a:p>
            <a:fld id="{6FD7E335-6698-A942-8815-E6E1407D9557}" type="slidenum">
              <a:rPr lang="en-US" smtClean="0"/>
              <a:t>‹#›</a:t>
            </a:fld>
            <a:endParaRPr lang="en-US"/>
          </a:p>
        </p:txBody>
      </p:sp>
    </p:spTree>
    <p:extLst>
      <p:ext uri="{BB962C8B-B14F-4D97-AF65-F5344CB8AC3E}">
        <p14:creationId xmlns:p14="http://schemas.microsoft.com/office/powerpoint/2010/main" val="3705397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6ADA9-775E-6946-9F94-01D4DCA1D69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35F24D0-8364-F342-81C7-8DC32F0DC540}"/>
              </a:ext>
            </a:extLst>
          </p:cNvPr>
          <p:cNvSpPr>
            <a:spLocks noGrp="1"/>
          </p:cNvSpPr>
          <p:nvPr>
            <p:ph type="dt" sz="half" idx="10"/>
          </p:nvPr>
        </p:nvSpPr>
        <p:spPr/>
        <p:txBody>
          <a:bodyPr/>
          <a:lstStyle/>
          <a:p>
            <a:fld id="{EDF658AD-C107-314F-AF63-863345CDBE6E}" type="datetimeFigureOut">
              <a:rPr lang="en-US" smtClean="0"/>
              <a:t>2/26/18</a:t>
            </a:fld>
            <a:endParaRPr lang="en-US"/>
          </a:p>
        </p:txBody>
      </p:sp>
      <p:sp>
        <p:nvSpPr>
          <p:cNvPr id="4" name="Footer Placeholder 3">
            <a:extLst>
              <a:ext uri="{FF2B5EF4-FFF2-40B4-BE49-F238E27FC236}">
                <a16:creationId xmlns:a16="http://schemas.microsoft.com/office/drawing/2014/main" id="{006B9BFA-E338-1F4A-AF0A-E7181529798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B10423A-FDF5-0149-84E9-4E67D2F29C59}"/>
              </a:ext>
            </a:extLst>
          </p:cNvPr>
          <p:cNvSpPr>
            <a:spLocks noGrp="1"/>
          </p:cNvSpPr>
          <p:nvPr>
            <p:ph type="sldNum" sz="quarter" idx="12"/>
          </p:nvPr>
        </p:nvSpPr>
        <p:spPr/>
        <p:txBody>
          <a:bodyPr/>
          <a:lstStyle/>
          <a:p>
            <a:fld id="{6FD7E335-6698-A942-8815-E6E1407D9557}" type="slidenum">
              <a:rPr lang="en-US" smtClean="0"/>
              <a:t>‹#›</a:t>
            </a:fld>
            <a:endParaRPr lang="en-US"/>
          </a:p>
        </p:txBody>
      </p:sp>
    </p:spTree>
    <p:extLst>
      <p:ext uri="{BB962C8B-B14F-4D97-AF65-F5344CB8AC3E}">
        <p14:creationId xmlns:p14="http://schemas.microsoft.com/office/powerpoint/2010/main" val="3512700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2954B3-7A96-634D-8725-3A26936F630C}"/>
              </a:ext>
            </a:extLst>
          </p:cNvPr>
          <p:cNvSpPr>
            <a:spLocks noGrp="1"/>
          </p:cNvSpPr>
          <p:nvPr>
            <p:ph type="dt" sz="half" idx="10"/>
          </p:nvPr>
        </p:nvSpPr>
        <p:spPr/>
        <p:txBody>
          <a:bodyPr/>
          <a:lstStyle/>
          <a:p>
            <a:fld id="{EDF658AD-C107-314F-AF63-863345CDBE6E}" type="datetimeFigureOut">
              <a:rPr lang="en-US" smtClean="0"/>
              <a:t>2/26/18</a:t>
            </a:fld>
            <a:endParaRPr lang="en-US"/>
          </a:p>
        </p:txBody>
      </p:sp>
      <p:sp>
        <p:nvSpPr>
          <p:cNvPr id="3" name="Footer Placeholder 2">
            <a:extLst>
              <a:ext uri="{FF2B5EF4-FFF2-40B4-BE49-F238E27FC236}">
                <a16:creationId xmlns:a16="http://schemas.microsoft.com/office/drawing/2014/main" id="{883E8316-6ADB-2848-BE46-DE696DCB176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8F24BFC-899A-F947-85E3-60958EDE3202}"/>
              </a:ext>
            </a:extLst>
          </p:cNvPr>
          <p:cNvSpPr>
            <a:spLocks noGrp="1"/>
          </p:cNvSpPr>
          <p:nvPr>
            <p:ph type="sldNum" sz="quarter" idx="12"/>
          </p:nvPr>
        </p:nvSpPr>
        <p:spPr/>
        <p:txBody>
          <a:bodyPr/>
          <a:lstStyle/>
          <a:p>
            <a:fld id="{6FD7E335-6698-A942-8815-E6E1407D9557}" type="slidenum">
              <a:rPr lang="en-US" smtClean="0"/>
              <a:t>‹#›</a:t>
            </a:fld>
            <a:endParaRPr lang="en-US"/>
          </a:p>
        </p:txBody>
      </p:sp>
    </p:spTree>
    <p:extLst>
      <p:ext uri="{BB962C8B-B14F-4D97-AF65-F5344CB8AC3E}">
        <p14:creationId xmlns:p14="http://schemas.microsoft.com/office/powerpoint/2010/main" val="3480138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51CF8-7CE5-2945-BD31-E502BDFC5E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7B6F355-D6DB-B643-B0F7-C29B3E1A7C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E64627-E305-0643-9191-34690C48E1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B5DAE11-A447-1E45-BBBE-082EDA8FCAFC}"/>
              </a:ext>
            </a:extLst>
          </p:cNvPr>
          <p:cNvSpPr>
            <a:spLocks noGrp="1"/>
          </p:cNvSpPr>
          <p:nvPr>
            <p:ph type="dt" sz="half" idx="10"/>
          </p:nvPr>
        </p:nvSpPr>
        <p:spPr/>
        <p:txBody>
          <a:bodyPr/>
          <a:lstStyle/>
          <a:p>
            <a:fld id="{EDF658AD-C107-314F-AF63-863345CDBE6E}" type="datetimeFigureOut">
              <a:rPr lang="en-US" smtClean="0"/>
              <a:t>2/26/18</a:t>
            </a:fld>
            <a:endParaRPr lang="en-US"/>
          </a:p>
        </p:txBody>
      </p:sp>
      <p:sp>
        <p:nvSpPr>
          <p:cNvPr id="6" name="Footer Placeholder 5">
            <a:extLst>
              <a:ext uri="{FF2B5EF4-FFF2-40B4-BE49-F238E27FC236}">
                <a16:creationId xmlns:a16="http://schemas.microsoft.com/office/drawing/2014/main" id="{D550B3AB-1FAF-2844-A023-FE64B5C9DC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AB9DBF-4377-4349-9001-E39C8E184C03}"/>
              </a:ext>
            </a:extLst>
          </p:cNvPr>
          <p:cNvSpPr>
            <a:spLocks noGrp="1"/>
          </p:cNvSpPr>
          <p:nvPr>
            <p:ph type="sldNum" sz="quarter" idx="12"/>
          </p:nvPr>
        </p:nvSpPr>
        <p:spPr/>
        <p:txBody>
          <a:bodyPr/>
          <a:lstStyle/>
          <a:p>
            <a:fld id="{6FD7E335-6698-A942-8815-E6E1407D9557}" type="slidenum">
              <a:rPr lang="en-US" smtClean="0"/>
              <a:t>‹#›</a:t>
            </a:fld>
            <a:endParaRPr lang="en-US"/>
          </a:p>
        </p:txBody>
      </p:sp>
    </p:spTree>
    <p:extLst>
      <p:ext uri="{BB962C8B-B14F-4D97-AF65-F5344CB8AC3E}">
        <p14:creationId xmlns:p14="http://schemas.microsoft.com/office/powerpoint/2010/main" val="2159541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7C507-210E-A745-9828-CA12529050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471E0A7-948C-CA43-8486-9AFE1DF68A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E4F6336-DCD8-BE43-9B84-0657BE62B9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D33785C-DDAF-B646-8600-8E71186AF5E4}"/>
              </a:ext>
            </a:extLst>
          </p:cNvPr>
          <p:cNvSpPr>
            <a:spLocks noGrp="1"/>
          </p:cNvSpPr>
          <p:nvPr>
            <p:ph type="dt" sz="half" idx="10"/>
          </p:nvPr>
        </p:nvSpPr>
        <p:spPr/>
        <p:txBody>
          <a:bodyPr/>
          <a:lstStyle/>
          <a:p>
            <a:fld id="{EDF658AD-C107-314F-AF63-863345CDBE6E}" type="datetimeFigureOut">
              <a:rPr lang="en-US" smtClean="0"/>
              <a:t>2/26/18</a:t>
            </a:fld>
            <a:endParaRPr lang="en-US"/>
          </a:p>
        </p:txBody>
      </p:sp>
      <p:sp>
        <p:nvSpPr>
          <p:cNvPr id="6" name="Footer Placeholder 5">
            <a:extLst>
              <a:ext uri="{FF2B5EF4-FFF2-40B4-BE49-F238E27FC236}">
                <a16:creationId xmlns:a16="http://schemas.microsoft.com/office/drawing/2014/main" id="{8E5C9860-6826-C84E-A8F6-78497B585A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3384AB-7229-1D48-943B-6A83F6924D51}"/>
              </a:ext>
            </a:extLst>
          </p:cNvPr>
          <p:cNvSpPr>
            <a:spLocks noGrp="1"/>
          </p:cNvSpPr>
          <p:nvPr>
            <p:ph type="sldNum" sz="quarter" idx="12"/>
          </p:nvPr>
        </p:nvSpPr>
        <p:spPr/>
        <p:txBody>
          <a:bodyPr/>
          <a:lstStyle/>
          <a:p>
            <a:fld id="{6FD7E335-6698-A942-8815-E6E1407D9557}" type="slidenum">
              <a:rPr lang="en-US" smtClean="0"/>
              <a:t>‹#›</a:t>
            </a:fld>
            <a:endParaRPr lang="en-US"/>
          </a:p>
        </p:txBody>
      </p:sp>
    </p:spTree>
    <p:extLst>
      <p:ext uri="{BB962C8B-B14F-4D97-AF65-F5344CB8AC3E}">
        <p14:creationId xmlns:p14="http://schemas.microsoft.com/office/powerpoint/2010/main" val="3770063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910882-5383-3147-8BED-AD66DB925C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EF029EF-3E7B-0C4E-8D3A-9FD71DE90E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72515C-BCF7-C94D-BF08-ABE74A376C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F658AD-C107-314F-AF63-863345CDBE6E}" type="datetimeFigureOut">
              <a:rPr lang="en-US" smtClean="0"/>
              <a:t>2/26/18</a:t>
            </a:fld>
            <a:endParaRPr lang="en-US"/>
          </a:p>
        </p:txBody>
      </p:sp>
      <p:sp>
        <p:nvSpPr>
          <p:cNvPr id="5" name="Footer Placeholder 4">
            <a:extLst>
              <a:ext uri="{FF2B5EF4-FFF2-40B4-BE49-F238E27FC236}">
                <a16:creationId xmlns:a16="http://schemas.microsoft.com/office/drawing/2014/main" id="{3C5D6386-BF5C-464F-ADEF-02EDAD6501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EA04E3A-34F3-0B47-861B-823EE007A7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D7E335-6698-A942-8815-E6E1407D9557}" type="slidenum">
              <a:rPr lang="en-US" smtClean="0"/>
              <a:t>‹#›</a:t>
            </a:fld>
            <a:endParaRPr lang="en-US"/>
          </a:p>
        </p:txBody>
      </p:sp>
    </p:spTree>
    <p:extLst>
      <p:ext uri="{BB962C8B-B14F-4D97-AF65-F5344CB8AC3E}">
        <p14:creationId xmlns:p14="http://schemas.microsoft.com/office/powerpoint/2010/main" val="10670614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8CB25EB-3A1A-B547-82F0-5FE531079B4D}"/>
              </a:ext>
            </a:extLst>
          </p:cNvPr>
          <p:cNvSpPr>
            <a:spLocks noGrp="1"/>
          </p:cNvSpPr>
          <p:nvPr>
            <p:ph type="ctrTitle"/>
          </p:nvPr>
        </p:nvSpPr>
        <p:spPr/>
        <p:txBody>
          <a:bodyPr/>
          <a:lstStyle/>
          <a:p>
            <a:r>
              <a:rPr lang="en-US" dirty="0"/>
              <a:t>Team Stats 2 Crew</a:t>
            </a:r>
          </a:p>
        </p:txBody>
      </p:sp>
      <p:sp>
        <p:nvSpPr>
          <p:cNvPr id="5" name="Subtitle 4">
            <a:extLst>
              <a:ext uri="{FF2B5EF4-FFF2-40B4-BE49-F238E27FC236}">
                <a16:creationId xmlns:a16="http://schemas.microsoft.com/office/drawing/2014/main" id="{6A9D89D6-9808-8541-957F-3941B3540B87}"/>
              </a:ext>
            </a:extLst>
          </p:cNvPr>
          <p:cNvSpPr>
            <a:spLocks noGrp="1"/>
          </p:cNvSpPr>
          <p:nvPr>
            <p:ph type="subTitle" idx="1"/>
          </p:nvPr>
        </p:nvSpPr>
        <p:spPr/>
        <p:txBody>
          <a:bodyPr/>
          <a:lstStyle/>
          <a:p>
            <a:r>
              <a:rPr lang="en-US" dirty="0"/>
              <a:t>DDS Case Study 1: Beers and Breweries</a:t>
            </a:r>
          </a:p>
        </p:txBody>
      </p:sp>
    </p:spTree>
    <p:extLst>
      <p:ext uri="{BB962C8B-B14F-4D97-AF65-F5344CB8AC3E}">
        <p14:creationId xmlns:p14="http://schemas.microsoft.com/office/powerpoint/2010/main" val="1757529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793FF-8C39-9740-AB79-DEED3D3C8263}"/>
              </a:ext>
            </a:extLst>
          </p:cNvPr>
          <p:cNvSpPr>
            <a:spLocks noGrp="1"/>
          </p:cNvSpPr>
          <p:nvPr>
            <p:ph type="title"/>
          </p:nvPr>
        </p:nvSpPr>
        <p:spPr>
          <a:xfrm>
            <a:off x="838200" y="365125"/>
            <a:ext cx="10515600" cy="828055"/>
          </a:xfrm>
        </p:spPr>
        <p:txBody>
          <a:bodyPr/>
          <a:lstStyle/>
          <a:p>
            <a:r>
              <a:rPr lang="en-US" dirty="0"/>
              <a:t>Data Investigation: Breweries</a:t>
            </a:r>
          </a:p>
        </p:txBody>
      </p:sp>
      <p:sp>
        <p:nvSpPr>
          <p:cNvPr id="3" name="Content Placeholder 2">
            <a:extLst>
              <a:ext uri="{FF2B5EF4-FFF2-40B4-BE49-F238E27FC236}">
                <a16:creationId xmlns:a16="http://schemas.microsoft.com/office/drawing/2014/main" id="{2593A3E4-0FEA-7A44-9911-05A7102251CD}"/>
              </a:ext>
            </a:extLst>
          </p:cNvPr>
          <p:cNvSpPr>
            <a:spLocks noGrp="1"/>
          </p:cNvSpPr>
          <p:nvPr>
            <p:ph idx="1"/>
          </p:nvPr>
        </p:nvSpPr>
        <p:spPr>
          <a:xfrm>
            <a:off x="838200" y="1403597"/>
            <a:ext cx="10515600" cy="2441575"/>
          </a:xfrm>
        </p:spPr>
        <p:txBody>
          <a:bodyPr>
            <a:normAutofit fontScale="92500" lnSpcReduction="10000"/>
          </a:bodyPr>
          <a:lstStyle/>
          <a:p>
            <a:pPr marL="0" indent="0">
              <a:buNone/>
            </a:pPr>
            <a:r>
              <a:rPr lang="en-US" dirty="0"/>
              <a:t>While reviewing the Breweries data set it appeared that duplicates could exist. Via base R sorting and text functions cleanup of City spellings and duplicated Brewery names was done. In particular we found that City names containing “St” were missing “.” and others had “Mt.” rather than “Mount”. Google search was used to verify Names. One name was misspelled twice, Menomonie in WI. It was also found that City name ”Marquette” was not found in MA, only in MI.</a:t>
            </a:r>
          </a:p>
        </p:txBody>
      </p:sp>
      <p:pic>
        <p:nvPicPr>
          <p:cNvPr id="8" name="Picture 7">
            <a:extLst>
              <a:ext uri="{FF2B5EF4-FFF2-40B4-BE49-F238E27FC236}">
                <a16:creationId xmlns:a16="http://schemas.microsoft.com/office/drawing/2014/main" id="{9291F6CE-9798-704D-A4F5-42D46EBDC146}"/>
              </a:ext>
            </a:extLst>
          </p:cNvPr>
          <p:cNvPicPr>
            <a:picLocks noChangeAspect="1"/>
          </p:cNvPicPr>
          <p:nvPr/>
        </p:nvPicPr>
        <p:blipFill>
          <a:blip r:embed="rId2"/>
          <a:stretch>
            <a:fillRect/>
          </a:stretch>
        </p:blipFill>
        <p:spPr>
          <a:xfrm>
            <a:off x="3486150" y="3845172"/>
            <a:ext cx="5219700" cy="2514600"/>
          </a:xfrm>
          <a:prstGeom prst="rect">
            <a:avLst/>
          </a:prstGeom>
        </p:spPr>
      </p:pic>
    </p:spTree>
    <p:extLst>
      <p:ext uri="{BB962C8B-B14F-4D97-AF65-F5344CB8AC3E}">
        <p14:creationId xmlns:p14="http://schemas.microsoft.com/office/powerpoint/2010/main" val="1426563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B85291F-4683-4A40-A34A-9E11329D4445}"/>
              </a:ext>
            </a:extLst>
          </p:cNvPr>
          <p:cNvSpPr/>
          <p:nvPr/>
        </p:nvSpPr>
        <p:spPr>
          <a:xfrm>
            <a:off x="838199" y="1395046"/>
            <a:ext cx="10908323" cy="1172629"/>
          </a:xfrm>
          <a:prstGeom prst="rect">
            <a:avLst/>
          </a:prstGeom>
        </p:spPr>
        <p:txBody>
          <a:bodyPr wrap="square">
            <a:spAutoFit/>
          </a:bodyPr>
          <a:lstStyle/>
          <a:p>
            <a:pPr lvl="0">
              <a:lnSpc>
                <a:spcPct val="90000"/>
              </a:lnSpc>
              <a:spcBef>
                <a:spcPts val="1000"/>
              </a:spcBef>
            </a:pPr>
            <a:r>
              <a:rPr lang="en-US" sz="2600" dirty="0">
                <a:solidFill>
                  <a:prstClr val="black"/>
                </a:solidFill>
              </a:rPr>
              <a:t>To better identify what could truly be duplicated rows, a combination of an adjusted Name, City, and State was used to determine frequency of occurrence. If that value was greater than 1 further investigation was necessary.</a:t>
            </a:r>
          </a:p>
        </p:txBody>
      </p:sp>
      <p:pic>
        <p:nvPicPr>
          <p:cNvPr id="12" name="Picture 11">
            <a:extLst>
              <a:ext uri="{FF2B5EF4-FFF2-40B4-BE49-F238E27FC236}">
                <a16:creationId xmlns:a16="http://schemas.microsoft.com/office/drawing/2014/main" id="{E3EB68D5-BDB1-F945-AC51-C2706C466E89}"/>
              </a:ext>
            </a:extLst>
          </p:cNvPr>
          <p:cNvPicPr>
            <a:picLocks noChangeAspect="1"/>
          </p:cNvPicPr>
          <p:nvPr/>
        </p:nvPicPr>
        <p:blipFill>
          <a:blip r:embed="rId2"/>
          <a:stretch>
            <a:fillRect/>
          </a:stretch>
        </p:blipFill>
        <p:spPr>
          <a:xfrm>
            <a:off x="2450248" y="2567675"/>
            <a:ext cx="7291504" cy="4121285"/>
          </a:xfrm>
          <a:prstGeom prst="rect">
            <a:avLst/>
          </a:prstGeom>
        </p:spPr>
      </p:pic>
      <p:sp>
        <p:nvSpPr>
          <p:cNvPr id="15" name="Title 1">
            <a:extLst>
              <a:ext uri="{FF2B5EF4-FFF2-40B4-BE49-F238E27FC236}">
                <a16:creationId xmlns:a16="http://schemas.microsoft.com/office/drawing/2014/main" id="{26938541-D45D-2241-82F7-DB6A2D482D12}"/>
              </a:ext>
            </a:extLst>
          </p:cNvPr>
          <p:cNvSpPr txBox="1">
            <a:spLocks/>
          </p:cNvSpPr>
          <p:nvPr/>
        </p:nvSpPr>
        <p:spPr>
          <a:xfrm>
            <a:off x="838200" y="365125"/>
            <a:ext cx="10515600" cy="8280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Data Investigation: Breweries</a:t>
            </a:r>
            <a:endParaRPr lang="en-US" dirty="0"/>
          </a:p>
        </p:txBody>
      </p:sp>
    </p:spTree>
    <p:extLst>
      <p:ext uri="{BB962C8B-B14F-4D97-AF65-F5344CB8AC3E}">
        <p14:creationId xmlns:p14="http://schemas.microsoft.com/office/powerpoint/2010/main" val="4242004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098786C-6344-8E4F-B24C-0A530C633539}"/>
              </a:ext>
            </a:extLst>
          </p:cNvPr>
          <p:cNvSpPr>
            <a:spLocks noGrp="1"/>
          </p:cNvSpPr>
          <p:nvPr>
            <p:ph type="title"/>
          </p:nvPr>
        </p:nvSpPr>
        <p:spPr>
          <a:xfrm>
            <a:off x="838200" y="365125"/>
            <a:ext cx="10515600" cy="828055"/>
          </a:xfrm>
        </p:spPr>
        <p:txBody>
          <a:bodyPr/>
          <a:lstStyle/>
          <a:p>
            <a:r>
              <a:rPr lang="en-US" dirty="0"/>
              <a:t>Data Investigation: Breweries</a:t>
            </a:r>
          </a:p>
        </p:txBody>
      </p:sp>
      <p:sp>
        <p:nvSpPr>
          <p:cNvPr id="7" name="Rectangle 6">
            <a:extLst>
              <a:ext uri="{FF2B5EF4-FFF2-40B4-BE49-F238E27FC236}">
                <a16:creationId xmlns:a16="http://schemas.microsoft.com/office/drawing/2014/main" id="{278435A8-AEE3-964E-ADEE-7EB311B24FAD}"/>
              </a:ext>
            </a:extLst>
          </p:cNvPr>
          <p:cNvSpPr/>
          <p:nvPr/>
        </p:nvSpPr>
        <p:spPr>
          <a:xfrm>
            <a:off x="0" y="3413283"/>
            <a:ext cx="12192000" cy="590931"/>
          </a:xfrm>
          <a:prstGeom prst="rect">
            <a:avLst/>
          </a:prstGeom>
        </p:spPr>
        <p:txBody>
          <a:bodyPr wrap="square">
            <a:spAutoFit/>
          </a:bodyPr>
          <a:lstStyle/>
          <a:p>
            <a:pPr lvl="0">
              <a:lnSpc>
                <a:spcPct val="90000"/>
              </a:lnSpc>
              <a:spcBef>
                <a:spcPts val="1000"/>
              </a:spcBef>
            </a:pPr>
            <a:r>
              <a:rPr lang="en-US" dirty="0">
                <a:solidFill>
                  <a:prstClr val="black"/>
                </a:solidFill>
              </a:rPr>
              <a:t>Even with these handy functions we still had to find a few more issues visually within the data. Those were slightly more difficult to find given slight differences in spelling or other special scenarios…</a:t>
            </a:r>
          </a:p>
        </p:txBody>
      </p:sp>
      <p:pic>
        <p:nvPicPr>
          <p:cNvPr id="9" name="Picture 8">
            <a:extLst>
              <a:ext uri="{FF2B5EF4-FFF2-40B4-BE49-F238E27FC236}">
                <a16:creationId xmlns:a16="http://schemas.microsoft.com/office/drawing/2014/main" id="{7E8AF2EF-4F56-0B42-AD9E-6A1D9C5E6CC5}"/>
              </a:ext>
            </a:extLst>
          </p:cNvPr>
          <p:cNvPicPr>
            <a:picLocks noChangeAspect="1"/>
          </p:cNvPicPr>
          <p:nvPr/>
        </p:nvPicPr>
        <p:blipFill>
          <a:blip r:embed="rId2"/>
          <a:stretch>
            <a:fillRect/>
          </a:stretch>
        </p:blipFill>
        <p:spPr>
          <a:xfrm>
            <a:off x="0" y="4031111"/>
            <a:ext cx="12192000" cy="1084528"/>
          </a:xfrm>
          <a:prstGeom prst="rect">
            <a:avLst/>
          </a:prstGeom>
          <a:ln>
            <a:solidFill>
              <a:schemeClr val="tx1"/>
            </a:solidFill>
          </a:ln>
        </p:spPr>
      </p:pic>
      <p:pic>
        <p:nvPicPr>
          <p:cNvPr id="11" name="Picture 10">
            <a:extLst>
              <a:ext uri="{FF2B5EF4-FFF2-40B4-BE49-F238E27FC236}">
                <a16:creationId xmlns:a16="http://schemas.microsoft.com/office/drawing/2014/main" id="{D5866930-F77F-134E-B535-AF2126A690AC}"/>
              </a:ext>
            </a:extLst>
          </p:cNvPr>
          <p:cNvPicPr>
            <a:picLocks noChangeAspect="1"/>
          </p:cNvPicPr>
          <p:nvPr/>
        </p:nvPicPr>
        <p:blipFill>
          <a:blip r:embed="rId3"/>
          <a:stretch>
            <a:fillRect/>
          </a:stretch>
        </p:blipFill>
        <p:spPr>
          <a:xfrm>
            <a:off x="0" y="5159529"/>
            <a:ext cx="12192000" cy="797936"/>
          </a:xfrm>
          <a:prstGeom prst="rect">
            <a:avLst/>
          </a:prstGeom>
          <a:ln>
            <a:solidFill>
              <a:schemeClr val="tx1"/>
            </a:solidFill>
          </a:ln>
        </p:spPr>
      </p:pic>
      <p:pic>
        <p:nvPicPr>
          <p:cNvPr id="13" name="Picture 12">
            <a:extLst>
              <a:ext uri="{FF2B5EF4-FFF2-40B4-BE49-F238E27FC236}">
                <a16:creationId xmlns:a16="http://schemas.microsoft.com/office/drawing/2014/main" id="{A9A3EC52-440A-E842-BA7D-7D11D4244D7B}"/>
              </a:ext>
            </a:extLst>
          </p:cNvPr>
          <p:cNvPicPr>
            <a:picLocks noChangeAspect="1"/>
          </p:cNvPicPr>
          <p:nvPr/>
        </p:nvPicPr>
        <p:blipFill>
          <a:blip r:embed="rId4"/>
          <a:stretch>
            <a:fillRect/>
          </a:stretch>
        </p:blipFill>
        <p:spPr>
          <a:xfrm>
            <a:off x="0" y="6009166"/>
            <a:ext cx="12192000" cy="812800"/>
          </a:xfrm>
          <a:prstGeom prst="rect">
            <a:avLst/>
          </a:prstGeom>
          <a:ln>
            <a:solidFill>
              <a:schemeClr val="tx1"/>
            </a:solidFill>
          </a:ln>
        </p:spPr>
      </p:pic>
      <p:sp>
        <p:nvSpPr>
          <p:cNvPr id="14" name="TextBox 13">
            <a:extLst>
              <a:ext uri="{FF2B5EF4-FFF2-40B4-BE49-F238E27FC236}">
                <a16:creationId xmlns:a16="http://schemas.microsoft.com/office/drawing/2014/main" id="{8708FBA2-F0C3-6749-9F75-2C87CF2E6AE7}"/>
              </a:ext>
            </a:extLst>
          </p:cNvPr>
          <p:cNvSpPr txBox="1"/>
          <p:nvPr/>
        </p:nvSpPr>
        <p:spPr>
          <a:xfrm>
            <a:off x="6195893" y="4029032"/>
            <a:ext cx="1560286" cy="523220"/>
          </a:xfrm>
          <a:prstGeom prst="rect">
            <a:avLst/>
          </a:prstGeom>
          <a:solidFill>
            <a:schemeClr val="bg1"/>
          </a:solidFill>
          <a:ln>
            <a:solidFill>
              <a:schemeClr val="tx1"/>
            </a:solidFill>
          </a:ln>
        </p:spPr>
        <p:txBody>
          <a:bodyPr wrap="square" rtlCol="0">
            <a:spAutoFit/>
          </a:bodyPr>
          <a:lstStyle/>
          <a:p>
            <a:pPr algn="ctr"/>
            <a:r>
              <a:rPr lang="en-US" sz="1400" b="1" i="1" dirty="0">
                <a:solidFill>
                  <a:srgbClr val="FF0000"/>
                </a:solidFill>
              </a:rPr>
              <a:t>Too close to call, will leave as is</a:t>
            </a:r>
          </a:p>
        </p:txBody>
      </p:sp>
      <p:sp>
        <p:nvSpPr>
          <p:cNvPr id="15" name="5-Point Star 14">
            <a:extLst>
              <a:ext uri="{FF2B5EF4-FFF2-40B4-BE49-F238E27FC236}">
                <a16:creationId xmlns:a16="http://schemas.microsoft.com/office/drawing/2014/main" id="{9F3A651D-681C-DD4E-89D0-2142213FFEAE}"/>
              </a:ext>
            </a:extLst>
          </p:cNvPr>
          <p:cNvSpPr/>
          <p:nvPr/>
        </p:nvSpPr>
        <p:spPr>
          <a:xfrm>
            <a:off x="3508188" y="4314359"/>
            <a:ext cx="232228" cy="228600"/>
          </a:xfrm>
          <a:prstGeom prst="star5">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5-Point Star 15">
            <a:extLst>
              <a:ext uri="{FF2B5EF4-FFF2-40B4-BE49-F238E27FC236}">
                <a16:creationId xmlns:a16="http://schemas.microsoft.com/office/drawing/2014/main" id="{BE5CCF2E-699A-BF43-95EF-63C411E1F0AC}"/>
              </a:ext>
            </a:extLst>
          </p:cNvPr>
          <p:cNvSpPr/>
          <p:nvPr/>
        </p:nvSpPr>
        <p:spPr>
          <a:xfrm>
            <a:off x="3839882" y="4839132"/>
            <a:ext cx="232228" cy="228600"/>
          </a:xfrm>
          <a:prstGeom prst="star5">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30DC64BB-C851-154A-8F73-BE3E400DF0CB}"/>
              </a:ext>
            </a:extLst>
          </p:cNvPr>
          <p:cNvPicPr>
            <a:picLocks noChangeAspect="1"/>
          </p:cNvPicPr>
          <p:nvPr/>
        </p:nvPicPr>
        <p:blipFill>
          <a:blip r:embed="rId5"/>
          <a:stretch>
            <a:fillRect/>
          </a:stretch>
        </p:blipFill>
        <p:spPr>
          <a:xfrm>
            <a:off x="108697" y="1128781"/>
            <a:ext cx="6335806" cy="2298283"/>
          </a:xfrm>
          <a:prstGeom prst="rect">
            <a:avLst/>
          </a:prstGeom>
          <a:ln>
            <a:solidFill>
              <a:schemeClr val="tx1"/>
            </a:solidFill>
          </a:ln>
        </p:spPr>
      </p:pic>
      <p:pic>
        <p:nvPicPr>
          <p:cNvPr id="12" name="Picture 11">
            <a:extLst>
              <a:ext uri="{FF2B5EF4-FFF2-40B4-BE49-F238E27FC236}">
                <a16:creationId xmlns:a16="http://schemas.microsoft.com/office/drawing/2014/main" id="{5F528AE2-DC10-6E40-BE0F-6D26B5BEA374}"/>
              </a:ext>
            </a:extLst>
          </p:cNvPr>
          <p:cNvPicPr>
            <a:picLocks noChangeAspect="1"/>
          </p:cNvPicPr>
          <p:nvPr/>
        </p:nvPicPr>
        <p:blipFill>
          <a:blip r:embed="rId6"/>
          <a:stretch>
            <a:fillRect/>
          </a:stretch>
        </p:blipFill>
        <p:spPr>
          <a:xfrm>
            <a:off x="4659085" y="1128781"/>
            <a:ext cx="7467600" cy="1993900"/>
          </a:xfrm>
          <a:prstGeom prst="rect">
            <a:avLst/>
          </a:prstGeom>
          <a:ln>
            <a:solidFill>
              <a:schemeClr val="tx1"/>
            </a:solidFill>
          </a:ln>
        </p:spPr>
      </p:pic>
    </p:spTree>
    <p:extLst>
      <p:ext uri="{BB962C8B-B14F-4D97-AF65-F5344CB8AC3E}">
        <p14:creationId xmlns:p14="http://schemas.microsoft.com/office/powerpoint/2010/main" val="4227611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060558B-6C3D-3C44-8967-9ECA273026AA}"/>
              </a:ext>
            </a:extLst>
          </p:cNvPr>
          <p:cNvSpPr>
            <a:spLocks noGrp="1"/>
          </p:cNvSpPr>
          <p:nvPr>
            <p:ph type="title"/>
          </p:nvPr>
        </p:nvSpPr>
        <p:spPr>
          <a:xfrm>
            <a:off x="838200" y="365125"/>
            <a:ext cx="10515600" cy="828055"/>
          </a:xfrm>
        </p:spPr>
        <p:txBody>
          <a:bodyPr/>
          <a:lstStyle/>
          <a:p>
            <a:r>
              <a:rPr lang="en-US" dirty="0"/>
              <a:t>Data Investigation: Breweries</a:t>
            </a:r>
          </a:p>
        </p:txBody>
      </p:sp>
      <p:sp>
        <p:nvSpPr>
          <p:cNvPr id="5" name="Rectangle 4">
            <a:extLst>
              <a:ext uri="{FF2B5EF4-FFF2-40B4-BE49-F238E27FC236}">
                <a16:creationId xmlns:a16="http://schemas.microsoft.com/office/drawing/2014/main" id="{B3ADF656-2B67-BF4B-8F6D-45EAED0988DA}"/>
              </a:ext>
            </a:extLst>
          </p:cNvPr>
          <p:cNvSpPr/>
          <p:nvPr/>
        </p:nvSpPr>
        <p:spPr>
          <a:xfrm>
            <a:off x="185057" y="1395046"/>
            <a:ext cx="11821886" cy="2997744"/>
          </a:xfrm>
          <a:prstGeom prst="rect">
            <a:avLst/>
          </a:prstGeom>
        </p:spPr>
        <p:txBody>
          <a:bodyPr wrap="square">
            <a:spAutoFit/>
          </a:bodyPr>
          <a:lstStyle/>
          <a:p>
            <a:pPr lvl="0">
              <a:lnSpc>
                <a:spcPct val="90000"/>
              </a:lnSpc>
              <a:spcBef>
                <a:spcPts val="1000"/>
              </a:spcBef>
            </a:pPr>
            <a:r>
              <a:rPr lang="en-US" sz="2600" dirty="0">
                <a:solidFill>
                  <a:prstClr val="black"/>
                </a:solidFill>
              </a:rPr>
              <a:t>While many of the similarities could be addressed programmatically via string functions, some more complex scenarios required manual intervention. It is because of this we have the following recommendations for implementation to avoid this issues going forward:</a:t>
            </a:r>
          </a:p>
          <a:p>
            <a:pPr marL="457200" lvl="0" indent="-457200">
              <a:lnSpc>
                <a:spcPct val="90000"/>
              </a:lnSpc>
              <a:spcBef>
                <a:spcPts val="1000"/>
              </a:spcBef>
              <a:buFontTx/>
              <a:buChar char="-"/>
            </a:pPr>
            <a:r>
              <a:rPr lang="en-US" sz="2600" dirty="0">
                <a:solidFill>
                  <a:prstClr val="black"/>
                </a:solidFill>
              </a:rPr>
              <a:t>Minimize use of acronyms unless official names contain them</a:t>
            </a:r>
          </a:p>
          <a:p>
            <a:pPr marL="457200" lvl="0" indent="-457200">
              <a:lnSpc>
                <a:spcPct val="90000"/>
              </a:lnSpc>
              <a:spcBef>
                <a:spcPts val="1000"/>
              </a:spcBef>
              <a:buFontTx/>
              <a:buChar char="-"/>
            </a:pPr>
            <a:r>
              <a:rPr lang="en-US" sz="2600" dirty="0">
                <a:solidFill>
                  <a:prstClr val="black"/>
                </a:solidFill>
              </a:rPr>
              <a:t>Generate mechanism to validate City and State combinations to catch errors</a:t>
            </a:r>
          </a:p>
          <a:p>
            <a:pPr marL="457200" lvl="0" indent="-457200">
              <a:lnSpc>
                <a:spcPct val="90000"/>
              </a:lnSpc>
              <a:spcBef>
                <a:spcPts val="1000"/>
              </a:spcBef>
              <a:buFontTx/>
              <a:buChar char="-"/>
            </a:pPr>
            <a:r>
              <a:rPr lang="en-US" sz="2600" dirty="0">
                <a:solidFill>
                  <a:prstClr val="black"/>
                </a:solidFill>
              </a:rPr>
              <a:t>Implement common naming strategy for the sake of consistency (Co. vs Company)</a:t>
            </a:r>
          </a:p>
        </p:txBody>
      </p:sp>
    </p:spTree>
    <p:extLst>
      <p:ext uri="{BB962C8B-B14F-4D97-AF65-F5344CB8AC3E}">
        <p14:creationId xmlns:p14="http://schemas.microsoft.com/office/powerpoint/2010/main" val="21098907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TotalTime>
  <Words>283</Words>
  <Application>Microsoft Macintosh PowerPoint</Application>
  <PresentationFormat>Widescreen</PresentationFormat>
  <Paragraphs>14</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Team Stats 2 Crew</vt:lpstr>
      <vt:lpstr>Data Investigation: Breweries</vt:lpstr>
      <vt:lpstr>PowerPoint Presentation</vt:lpstr>
      <vt:lpstr>Data Investigation: Breweries</vt:lpstr>
      <vt:lpstr>Data Investigation: Breweries</vt:lpstr>
    </vt:vector>
  </TitlesOfParts>
  <Company/>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Stats 2</dc:title>
  <dc:creator>Microsoft Office User</dc:creator>
  <cp:lastModifiedBy>Microsoft Office User</cp:lastModifiedBy>
  <cp:revision>12</cp:revision>
  <dcterms:created xsi:type="dcterms:W3CDTF">2018-02-26T01:48:59Z</dcterms:created>
  <dcterms:modified xsi:type="dcterms:W3CDTF">2018-02-27T00:03:58Z</dcterms:modified>
</cp:coreProperties>
</file>