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3" r:id="rId5"/>
    <p:sldId id="265" r:id="rId6"/>
    <p:sldId id="266" r:id="rId7"/>
    <p:sldId id="260"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80"/>
    <p:restoredTop sz="94576"/>
  </p:normalViewPr>
  <p:slideViewPr>
    <p:cSldViewPr snapToGrid="0" snapToObjects="1">
      <p:cViewPr varScale="1">
        <p:scale>
          <a:sx n="132" d="100"/>
          <a:sy n="132" d="100"/>
        </p:scale>
        <p:origin x="4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2999D-86F7-4830-AB69-E59235AB273C}" type="doc">
      <dgm:prSet loTypeId="urn:microsoft.com/office/officeart/2016/7/layout/BasicLinearProcessNumbered" loCatId="process" qsTypeId="urn:microsoft.com/office/officeart/2005/8/quickstyle/simple2" qsCatId="simple" csTypeId="urn:microsoft.com/office/officeart/2005/8/colors/accent4_2" csCatId="accent4" phldr="1"/>
      <dgm:spPr/>
      <dgm:t>
        <a:bodyPr/>
        <a:lstStyle/>
        <a:p>
          <a:endParaRPr lang="en-US"/>
        </a:p>
      </dgm:t>
    </dgm:pt>
    <dgm:pt modelId="{48AF8D8F-5957-4A3C-989A-47E5ED6C644A}">
      <dgm:prSet/>
      <dgm:spPr/>
      <dgm:t>
        <a:bodyPr/>
        <a:lstStyle/>
        <a:p>
          <a:r>
            <a:rPr lang="en-US"/>
            <a:t>Met with client to review Brewery data and ensure quality</a:t>
          </a:r>
        </a:p>
      </dgm:t>
    </dgm:pt>
    <dgm:pt modelId="{52680538-9159-4F32-B6BD-618B4E8BBBCF}" type="parTrans" cxnId="{32DCD510-BA92-4D5E-9C5F-C0ED0C5A72C7}">
      <dgm:prSet/>
      <dgm:spPr/>
      <dgm:t>
        <a:bodyPr/>
        <a:lstStyle/>
        <a:p>
          <a:endParaRPr lang="en-US"/>
        </a:p>
      </dgm:t>
    </dgm:pt>
    <dgm:pt modelId="{EBAD7543-7ABF-441B-AB5C-70704A4E9593}" type="sibTrans" cxnId="{32DCD510-BA92-4D5E-9C5F-C0ED0C5A72C7}">
      <dgm:prSet phldrT="1" phldr="0"/>
      <dgm:spPr/>
      <dgm:t>
        <a:bodyPr/>
        <a:lstStyle/>
        <a:p>
          <a:r>
            <a:rPr lang="en-US"/>
            <a:t>1</a:t>
          </a:r>
        </a:p>
      </dgm:t>
    </dgm:pt>
    <dgm:pt modelId="{D5E1AEB8-042F-4428-AA41-BEAE90F12E6C}">
      <dgm:prSet/>
      <dgm:spPr/>
      <dgm:t>
        <a:bodyPr/>
        <a:lstStyle/>
        <a:p>
          <a:r>
            <a:rPr lang="en-US" dirty="0"/>
            <a:t>After data discovery generated findings and recommendations for future implementation</a:t>
          </a:r>
        </a:p>
      </dgm:t>
    </dgm:pt>
    <dgm:pt modelId="{F359C698-CD01-4ED1-95A6-BC64B83FC0A5}" type="parTrans" cxnId="{1212927B-15C5-49AA-85F3-4A363F0F09B7}">
      <dgm:prSet/>
      <dgm:spPr/>
      <dgm:t>
        <a:bodyPr/>
        <a:lstStyle/>
        <a:p>
          <a:endParaRPr lang="en-US"/>
        </a:p>
      </dgm:t>
    </dgm:pt>
    <dgm:pt modelId="{7E845DF9-552C-4825-998D-F2118B6E4E9B}" type="sibTrans" cxnId="{1212927B-15C5-49AA-85F3-4A363F0F09B7}">
      <dgm:prSet phldrT="2" phldr="0"/>
      <dgm:spPr/>
      <dgm:t>
        <a:bodyPr/>
        <a:lstStyle/>
        <a:p>
          <a:r>
            <a:rPr lang="en-US"/>
            <a:t>2</a:t>
          </a:r>
        </a:p>
      </dgm:t>
    </dgm:pt>
    <dgm:pt modelId="{C3374059-2D51-43AE-AE56-4AB0BDF8858D}">
      <dgm:prSet/>
      <dgm:spPr/>
      <dgm:t>
        <a:bodyPr/>
        <a:lstStyle/>
        <a:p>
          <a:r>
            <a:rPr lang="en-US"/>
            <a:t>Spatially correlated available data for high level review</a:t>
          </a:r>
        </a:p>
      </dgm:t>
    </dgm:pt>
    <dgm:pt modelId="{023A076F-3375-4171-A59C-36EF3B9D11B7}" type="parTrans" cxnId="{23F4B3F8-0102-4E50-BBCC-9B59729805E6}">
      <dgm:prSet/>
      <dgm:spPr/>
      <dgm:t>
        <a:bodyPr/>
        <a:lstStyle/>
        <a:p>
          <a:endParaRPr lang="en-US"/>
        </a:p>
      </dgm:t>
    </dgm:pt>
    <dgm:pt modelId="{D725A3FF-8F46-4549-8E94-AF1A6DD321BA}" type="sibTrans" cxnId="{23F4B3F8-0102-4E50-BBCC-9B59729805E6}">
      <dgm:prSet phldrT="3" phldr="0"/>
      <dgm:spPr/>
      <dgm:t>
        <a:bodyPr/>
        <a:lstStyle/>
        <a:p>
          <a:r>
            <a:rPr lang="en-US"/>
            <a:t>3</a:t>
          </a:r>
        </a:p>
      </dgm:t>
    </dgm:pt>
    <dgm:pt modelId="{C602BF98-4DF2-4BE7-82CA-39CF65178240}">
      <dgm:prSet/>
      <dgm:spPr/>
      <dgm:t>
        <a:bodyPr/>
        <a:lstStyle/>
        <a:p>
          <a:r>
            <a:rPr lang="en-US"/>
            <a:t>Determined which Beers exhibited certain values for Alcohol by volume (ABV) and International Bitterness Units (IBU)</a:t>
          </a:r>
        </a:p>
      </dgm:t>
    </dgm:pt>
    <dgm:pt modelId="{1B05DB47-4455-411F-BF0A-F18EAF8B29E0}" type="parTrans" cxnId="{FA2CB0E1-A0B6-4807-9A3A-3CCA86F2E8E8}">
      <dgm:prSet/>
      <dgm:spPr/>
      <dgm:t>
        <a:bodyPr/>
        <a:lstStyle/>
        <a:p>
          <a:endParaRPr lang="en-US"/>
        </a:p>
      </dgm:t>
    </dgm:pt>
    <dgm:pt modelId="{DE223ED5-7B25-4B7C-93E4-D873F2069D90}" type="sibTrans" cxnId="{FA2CB0E1-A0B6-4807-9A3A-3CCA86F2E8E8}">
      <dgm:prSet phldrT="4" phldr="0"/>
      <dgm:spPr/>
      <dgm:t>
        <a:bodyPr/>
        <a:lstStyle/>
        <a:p>
          <a:r>
            <a:rPr lang="en-US"/>
            <a:t>4</a:t>
          </a:r>
        </a:p>
      </dgm:t>
    </dgm:pt>
    <dgm:pt modelId="{7DA94DCE-F4B6-4F49-9A5B-B5759E3E99F7}" type="pres">
      <dgm:prSet presAssocID="{AE22999D-86F7-4830-AB69-E59235AB273C}" presName="Name0" presStyleCnt="0">
        <dgm:presLayoutVars>
          <dgm:animLvl val="lvl"/>
          <dgm:resizeHandles val="exact"/>
        </dgm:presLayoutVars>
      </dgm:prSet>
      <dgm:spPr/>
    </dgm:pt>
    <dgm:pt modelId="{0EABBC90-D076-9846-8B89-A78665D6A664}" type="pres">
      <dgm:prSet presAssocID="{48AF8D8F-5957-4A3C-989A-47E5ED6C644A}" presName="compositeNode" presStyleCnt="0">
        <dgm:presLayoutVars>
          <dgm:bulletEnabled val="1"/>
        </dgm:presLayoutVars>
      </dgm:prSet>
      <dgm:spPr/>
    </dgm:pt>
    <dgm:pt modelId="{B10A8479-27FC-A54B-8304-271666BF4FC2}" type="pres">
      <dgm:prSet presAssocID="{48AF8D8F-5957-4A3C-989A-47E5ED6C644A}" presName="bgRect" presStyleLbl="bgAccFollowNode1" presStyleIdx="0" presStyleCnt="4"/>
      <dgm:spPr/>
    </dgm:pt>
    <dgm:pt modelId="{232A4CDA-F585-2444-AF0A-AC8CF4C331FC}" type="pres">
      <dgm:prSet presAssocID="{EBAD7543-7ABF-441B-AB5C-70704A4E9593}" presName="sibTransNodeCircle" presStyleLbl="alignNode1" presStyleIdx="0" presStyleCnt="8">
        <dgm:presLayoutVars>
          <dgm:chMax val="0"/>
          <dgm:bulletEnabled/>
        </dgm:presLayoutVars>
      </dgm:prSet>
      <dgm:spPr/>
    </dgm:pt>
    <dgm:pt modelId="{6CEBBF75-06E7-5847-B133-F1399B4BAFC6}" type="pres">
      <dgm:prSet presAssocID="{48AF8D8F-5957-4A3C-989A-47E5ED6C644A}" presName="bottomLine" presStyleLbl="alignNode1" presStyleIdx="1" presStyleCnt="8">
        <dgm:presLayoutVars/>
      </dgm:prSet>
      <dgm:spPr/>
    </dgm:pt>
    <dgm:pt modelId="{272F9083-2236-8D4B-8366-149ECD646519}" type="pres">
      <dgm:prSet presAssocID="{48AF8D8F-5957-4A3C-989A-47E5ED6C644A}" presName="nodeText" presStyleLbl="bgAccFollowNode1" presStyleIdx="0" presStyleCnt="4">
        <dgm:presLayoutVars>
          <dgm:bulletEnabled val="1"/>
        </dgm:presLayoutVars>
      </dgm:prSet>
      <dgm:spPr/>
    </dgm:pt>
    <dgm:pt modelId="{B67D1119-A555-D941-94D0-A9264C8F9D2E}" type="pres">
      <dgm:prSet presAssocID="{EBAD7543-7ABF-441B-AB5C-70704A4E9593}" presName="sibTrans" presStyleCnt="0"/>
      <dgm:spPr/>
    </dgm:pt>
    <dgm:pt modelId="{7F350BCD-3C62-BD4A-A3EC-AA5E931D8B4B}" type="pres">
      <dgm:prSet presAssocID="{D5E1AEB8-042F-4428-AA41-BEAE90F12E6C}" presName="compositeNode" presStyleCnt="0">
        <dgm:presLayoutVars>
          <dgm:bulletEnabled val="1"/>
        </dgm:presLayoutVars>
      </dgm:prSet>
      <dgm:spPr/>
    </dgm:pt>
    <dgm:pt modelId="{7AF39287-380C-4242-BDB0-BF9261B86122}" type="pres">
      <dgm:prSet presAssocID="{D5E1AEB8-042F-4428-AA41-BEAE90F12E6C}" presName="bgRect" presStyleLbl="bgAccFollowNode1" presStyleIdx="1" presStyleCnt="4"/>
      <dgm:spPr/>
    </dgm:pt>
    <dgm:pt modelId="{05A5010F-9CB1-0340-8BD7-63CE0C0053D1}" type="pres">
      <dgm:prSet presAssocID="{7E845DF9-552C-4825-998D-F2118B6E4E9B}" presName="sibTransNodeCircle" presStyleLbl="alignNode1" presStyleIdx="2" presStyleCnt="8">
        <dgm:presLayoutVars>
          <dgm:chMax val="0"/>
          <dgm:bulletEnabled/>
        </dgm:presLayoutVars>
      </dgm:prSet>
      <dgm:spPr/>
    </dgm:pt>
    <dgm:pt modelId="{1D67EC59-5588-DB4A-8AB8-5F1C6D70305B}" type="pres">
      <dgm:prSet presAssocID="{D5E1AEB8-042F-4428-AA41-BEAE90F12E6C}" presName="bottomLine" presStyleLbl="alignNode1" presStyleIdx="3" presStyleCnt="8">
        <dgm:presLayoutVars/>
      </dgm:prSet>
      <dgm:spPr/>
    </dgm:pt>
    <dgm:pt modelId="{044C058A-C311-924A-83CE-AD8A8A6B79BE}" type="pres">
      <dgm:prSet presAssocID="{D5E1AEB8-042F-4428-AA41-BEAE90F12E6C}" presName="nodeText" presStyleLbl="bgAccFollowNode1" presStyleIdx="1" presStyleCnt="4">
        <dgm:presLayoutVars>
          <dgm:bulletEnabled val="1"/>
        </dgm:presLayoutVars>
      </dgm:prSet>
      <dgm:spPr/>
    </dgm:pt>
    <dgm:pt modelId="{847B1ED2-0FDA-F441-9B15-17AA646A2643}" type="pres">
      <dgm:prSet presAssocID="{7E845DF9-552C-4825-998D-F2118B6E4E9B}" presName="sibTrans" presStyleCnt="0"/>
      <dgm:spPr/>
    </dgm:pt>
    <dgm:pt modelId="{DE764D07-196B-8F44-860C-4664CC04FDC4}" type="pres">
      <dgm:prSet presAssocID="{C3374059-2D51-43AE-AE56-4AB0BDF8858D}" presName="compositeNode" presStyleCnt="0">
        <dgm:presLayoutVars>
          <dgm:bulletEnabled val="1"/>
        </dgm:presLayoutVars>
      </dgm:prSet>
      <dgm:spPr/>
    </dgm:pt>
    <dgm:pt modelId="{444E1352-161D-0A40-8387-C9F01FCB8624}" type="pres">
      <dgm:prSet presAssocID="{C3374059-2D51-43AE-AE56-4AB0BDF8858D}" presName="bgRect" presStyleLbl="bgAccFollowNode1" presStyleIdx="2" presStyleCnt="4"/>
      <dgm:spPr/>
    </dgm:pt>
    <dgm:pt modelId="{9194E3E7-9A52-D044-8A32-0B2ECE96B668}" type="pres">
      <dgm:prSet presAssocID="{D725A3FF-8F46-4549-8E94-AF1A6DD321BA}" presName="sibTransNodeCircle" presStyleLbl="alignNode1" presStyleIdx="4" presStyleCnt="8">
        <dgm:presLayoutVars>
          <dgm:chMax val="0"/>
          <dgm:bulletEnabled/>
        </dgm:presLayoutVars>
      </dgm:prSet>
      <dgm:spPr/>
    </dgm:pt>
    <dgm:pt modelId="{6988EA2D-E04A-A443-9435-105743D8D853}" type="pres">
      <dgm:prSet presAssocID="{C3374059-2D51-43AE-AE56-4AB0BDF8858D}" presName="bottomLine" presStyleLbl="alignNode1" presStyleIdx="5" presStyleCnt="8">
        <dgm:presLayoutVars/>
      </dgm:prSet>
      <dgm:spPr/>
    </dgm:pt>
    <dgm:pt modelId="{1F4695E9-8CE7-844E-B2C8-43D15714E5C5}" type="pres">
      <dgm:prSet presAssocID="{C3374059-2D51-43AE-AE56-4AB0BDF8858D}" presName="nodeText" presStyleLbl="bgAccFollowNode1" presStyleIdx="2" presStyleCnt="4">
        <dgm:presLayoutVars>
          <dgm:bulletEnabled val="1"/>
        </dgm:presLayoutVars>
      </dgm:prSet>
      <dgm:spPr/>
    </dgm:pt>
    <dgm:pt modelId="{C8E09473-365F-1B4B-AEC8-86F039FD9086}" type="pres">
      <dgm:prSet presAssocID="{D725A3FF-8F46-4549-8E94-AF1A6DD321BA}" presName="sibTrans" presStyleCnt="0"/>
      <dgm:spPr/>
    </dgm:pt>
    <dgm:pt modelId="{49C99307-910D-7A48-BDF6-A03404A8DBED}" type="pres">
      <dgm:prSet presAssocID="{C602BF98-4DF2-4BE7-82CA-39CF65178240}" presName="compositeNode" presStyleCnt="0">
        <dgm:presLayoutVars>
          <dgm:bulletEnabled val="1"/>
        </dgm:presLayoutVars>
      </dgm:prSet>
      <dgm:spPr/>
    </dgm:pt>
    <dgm:pt modelId="{DBD99253-E04B-224C-8FFB-15BD80594261}" type="pres">
      <dgm:prSet presAssocID="{C602BF98-4DF2-4BE7-82CA-39CF65178240}" presName="bgRect" presStyleLbl="bgAccFollowNode1" presStyleIdx="3" presStyleCnt="4"/>
      <dgm:spPr/>
    </dgm:pt>
    <dgm:pt modelId="{3C211283-604E-404E-A1C8-4027F0C729E9}" type="pres">
      <dgm:prSet presAssocID="{DE223ED5-7B25-4B7C-93E4-D873F2069D90}" presName="sibTransNodeCircle" presStyleLbl="alignNode1" presStyleIdx="6" presStyleCnt="8">
        <dgm:presLayoutVars>
          <dgm:chMax val="0"/>
          <dgm:bulletEnabled/>
        </dgm:presLayoutVars>
      </dgm:prSet>
      <dgm:spPr/>
    </dgm:pt>
    <dgm:pt modelId="{083613B9-20F9-834D-AC30-33FF5D565F23}" type="pres">
      <dgm:prSet presAssocID="{C602BF98-4DF2-4BE7-82CA-39CF65178240}" presName="bottomLine" presStyleLbl="alignNode1" presStyleIdx="7" presStyleCnt="8">
        <dgm:presLayoutVars/>
      </dgm:prSet>
      <dgm:spPr/>
    </dgm:pt>
    <dgm:pt modelId="{71E1A219-1BA3-E04F-89B5-1CBF37F5C1BA}" type="pres">
      <dgm:prSet presAssocID="{C602BF98-4DF2-4BE7-82CA-39CF65178240}" presName="nodeText" presStyleLbl="bgAccFollowNode1" presStyleIdx="3" presStyleCnt="4">
        <dgm:presLayoutVars>
          <dgm:bulletEnabled val="1"/>
        </dgm:presLayoutVars>
      </dgm:prSet>
      <dgm:spPr/>
    </dgm:pt>
  </dgm:ptLst>
  <dgm:cxnLst>
    <dgm:cxn modelId="{88797E04-D573-694A-A74F-CCBE591AEB1E}" type="presOf" srcId="{48AF8D8F-5957-4A3C-989A-47E5ED6C644A}" destId="{272F9083-2236-8D4B-8366-149ECD646519}" srcOrd="1" destOrd="0" presId="urn:microsoft.com/office/officeart/2016/7/layout/BasicLinearProcessNumbered"/>
    <dgm:cxn modelId="{32DCD510-BA92-4D5E-9C5F-C0ED0C5A72C7}" srcId="{AE22999D-86F7-4830-AB69-E59235AB273C}" destId="{48AF8D8F-5957-4A3C-989A-47E5ED6C644A}" srcOrd="0" destOrd="0" parTransId="{52680538-9159-4F32-B6BD-618B4E8BBBCF}" sibTransId="{EBAD7543-7ABF-441B-AB5C-70704A4E9593}"/>
    <dgm:cxn modelId="{C92BBE14-6177-6A4C-B871-957D6D983675}" type="presOf" srcId="{48AF8D8F-5957-4A3C-989A-47E5ED6C644A}" destId="{B10A8479-27FC-A54B-8304-271666BF4FC2}" srcOrd="0" destOrd="0" presId="urn:microsoft.com/office/officeart/2016/7/layout/BasicLinearProcessNumbered"/>
    <dgm:cxn modelId="{96730B1C-45E5-A842-8564-CA253BDC4A1C}" type="presOf" srcId="{C3374059-2D51-43AE-AE56-4AB0BDF8858D}" destId="{444E1352-161D-0A40-8387-C9F01FCB8624}" srcOrd="0" destOrd="0" presId="urn:microsoft.com/office/officeart/2016/7/layout/BasicLinearProcessNumbered"/>
    <dgm:cxn modelId="{3A66351E-EA72-AC4B-A387-8502C662AAB1}" type="presOf" srcId="{C602BF98-4DF2-4BE7-82CA-39CF65178240}" destId="{DBD99253-E04B-224C-8FFB-15BD80594261}" srcOrd="0" destOrd="0" presId="urn:microsoft.com/office/officeart/2016/7/layout/BasicLinearProcessNumbered"/>
    <dgm:cxn modelId="{445E3738-D197-284F-824A-64BE059A8B43}" type="presOf" srcId="{EBAD7543-7ABF-441B-AB5C-70704A4E9593}" destId="{232A4CDA-F585-2444-AF0A-AC8CF4C331FC}" srcOrd="0" destOrd="0" presId="urn:microsoft.com/office/officeart/2016/7/layout/BasicLinearProcessNumbered"/>
    <dgm:cxn modelId="{F216873E-6CCD-B649-BA43-40C4059E5062}" type="presOf" srcId="{7E845DF9-552C-4825-998D-F2118B6E4E9B}" destId="{05A5010F-9CB1-0340-8BD7-63CE0C0053D1}" srcOrd="0" destOrd="0" presId="urn:microsoft.com/office/officeart/2016/7/layout/BasicLinearProcessNumbered"/>
    <dgm:cxn modelId="{0B3B7470-EADF-704A-9AE1-B04C40CCF1AB}" type="presOf" srcId="{AE22999D-86F7-4830-AB69-E59235AB273C}" destId="{7DA94DCE-F4B6-4F49-9A5B-B5759E3E99F7}" srcOrd="0" destOrd="0" presId="urn:microsoft.com/office/officeart/2016/7/layout/BasicLinearProcessNumbered"/>
    <dgm:cxn modelId="{1212927B-15C5-49AA-85F3-4A363F0F09B7}" srcId="{AE22999D-86F7-4830-AB69-E59235AB273C}" destId="{D5E1AEB8-042F-4428-AA41-BEAE90F12E6C}" srcOrd="1" destOrd="0" parTransId="{F359C698-CD01-4ED1-95A6-BC64B83FC0A5}" sibTransId="{7E845DF9-552C-4825-998D-F2118B6E4E9B}"/>
    <dgm:cxn modelId="{F25C917F-D357-D84D-9A69-CFFE4C5019ED}" type="presOf" srcId="{D725A3FF-8F46-4549-8E94-AF1A6DD321BA}" destId="{9194E3E7-9A52-D044-8A32-0B2ECE96B668}" srcOrd="0" destOrd="0" presId="urn:microsoft.com/office/officeart/2016/7/layout/BasicLinearProcessNumbered"/>
    <dgm:cxn modelId="{0CF36B89-F352-0749-9C65-1BFB57134590}" type="presOf" srcId="{D5E1AEB8-042F-4428-AA41-BEAE90F12E6C}" destId="{7AF39287-380C-4242-BDB0-BF9261B86122}" srcOrd="0" destOrd="0" presId="urn:microsoft.com/office/officeart/2016/7/layout/BasicLinearProcessNumbered"/>
    <dgm:cxn modelId="{A786E18F-8968-8841-9E4C-E1BD88FCDE8F}" type="presOf" srcId="{D5E1AEB8-042F-4428-AA41-BEAE90F12E6C}" destId="{044C058A-C311-924A-83CE-AD8A8A6B79BE}" srcOrd="1" destOrd="0" presId="urn:microsoft.com/office/officeart/2016/7/layout/BasicLinearProcessNumbered"/>
    <dgm:cxn modelId="{C8A43AA5-63C0-E24D-AC35-408EA66C69BA}" type="presOf" srcId="{C602BF98-4DF2-4BE7-82CA-39CF65178240}" destId="{71E1A219-1BA3-E04F-89B5-1CBF37F5C1BA}" srcOrd="1" destOrd="0" presId="urn:microsoft.com/office/officeart/2016/7/layout/BasicLinearProcessNumbered"/>
    <dgm:cxn modelId="{EF4D5EE1-E334-0F46-A4E6-9A85907921F7}" type="presOf" srcId="{C3374059-2D51-43AE-AE56-4AB0BDF8858D}" destId="{1F4695E9-8CE7-844E-B2C8-43D15714E5C5}" srcOrd="1" destOrd="0" presId="urn:microsoft.com/office/officeart/2016/7/layout/BasicLinearProcessNumbered"/>
    <dgm:cxn modelId="{FA2CB0E1-A0B6-4807-9A3A-3CCA86F2E8E8}" srcId="{AE22999D-86F7-4830-AB69-E59235AB273C}" destId="{C602BF98-4DF2-4BE7-82CA-39CF65178240}" srcOrd="3" destOrd="0" parTransId="{1B05DB47-4455-411F-BF0A-F18EAF8B29E0}" sibTransId="{DE223ED5-7B25-4B7C-93E4-D873F2069D90}"/>
    <dgm:cxn modelId="{50BC2AED-BA24-E54F-A054-47A95108258F}" type="presOf" srcId="{DE223ED5-7B25-4B7C-93E4-D873F2069D90}" destId="{3C211283-604E-404E-A1C8-4027F0C729E9}" srcOrd="0" destOrd="0" presId="urn:microsoft.com/office/officeart/2016/7/layout/BasicLinearProcessNumbered"/>
    <dgm:cxn modelId="{23F4B3F8-0102-4E50-BBCC-9B59729805E6}" srcId="{AE22999D-86F7-4830-AB69-E59235AB273C}" destId="{C3374059-2D51-43AE-AE56-4AB0BDF8858D}" srcOrd="2" destOrd="0" parTransId="{023A076F-3375-4171-A59C-36EF3B9D11B7}" sibTransId="{D725A3FF-8F46-4549-8E94-AF1A6DD321BA}"/>
    <dgm:cxn modelId="{07011CDC-99C4-F342-AA9B-BEE794F8EB55}" type="presParOf" srcId="{7DA94DCE-F4B6-4F49-9A5B-B5759E3E99F7}" destId="{0EABBC90-D076-9846-8B89-A78665D6A664}" srcOrd="0" destOrd="0" presId="urn:microsoft.com/office/officeart/2016/7/layout/BasicLinearProcessNumbered"/>
    <dgm:cxn modelId="{057C72ED-824F-6B40-8086-B2765EE210E0}" type="presParOf" srcId="{0EABBC90-D076-9846-8B89-A78665D6A664}" destId="{B10A8479-27FC-A54B-8304-271666BF4FC2}" srcOrd="0" destOrd="0" presId="urn:microsoft.com/office/officeart/2016/7/layout/BasicLinearProcessNumbered"/>
    <dgm:cxn modelId="{F3FF3515-2F98-C842-B089-0120D1802239}" type="presParOf" srcId="{0EABBC90-D076-9846-8B89-A78665D6A664}" destId="{232A4CDA-F585-2444-AF0A-AC8CF4C331FC}" srcOrd="1" destOrd="0" presId="urn:microsoft.com/office/officeart/2016/7/layout/BasicLinearProcessNumbered"/>
    <dgm:cxn modelId="{AF4B0498-EF7C-5B40-B163-E849A154C8A3}" type="presParOf" srcId="{0EABBC90-D076-9846-8B89-A78665D6A664}" destId="{6CEBBF75-06E7-5847-B133-F1399B4BAFC6}" srcOrd="2" destOrd="0" presId="urn:microsoft.com/office/officeart/2016/7/layout/BasicLinearProcessNumbered"/>
    <dgm:cxn modelId="{EA383935-4129-2442-B4E9-53A8FB676763}" type="presParOf" srcId="{0EABBC90-D076-9846-8B89-A78665D6A664}" destId="{272F9083-2236-8D4B-8366-149ECD646519}" srcOrd="3" destOrd="0" presId="urn:microsoft.com/office/officeart/2016/7/layout/BasicLinearProcessNumbered"/>
    <dgm:cxn modelId="{D0F973B9-CEF5-2C40-9CA3-FD6A31DDA790}" type="presParOf" srcId="{7DA94DCE-F4B6-4F49-9A5B-B5759E3E99F7}" destId="{B67D1119-A555-D941-94D0-A9264C8F9D2E}" srcOrd="1" destOrd="0" presId="urn:microsoft.com/office/officeart/2016/7/layout/BasicLinearProcessNumbered"/>
    <dgm:cxn modelId="{DBE3E6D4-9591-B44C-A721-7035C24837F8}" type="presParOf" srcId="{7DA94DCE-F4B6-4F49-9A5B-B5759E3E99F7}" destId="{7F350BCD-3C62-BD4A-A3EC-AA5E931D8B4B}" srcOrd="2" destOrd="0" presId="urn:microsoft.com/office/officeart/2016/7/layout/BasicLinearProcessNumbered"/>
    <dgm:cxn modelId="{E0966C33-7A71-3042-8D3D-A51BF814194C}" type="presParOf" srcId="{7F350BCD-3C62-BD4A-A3EC-AA5E931D8B4B}" destId="{7AF39287-380C-4242-BDB0-BF9261B86122}" srcOrd="0" destOrd="0" presId="urn:microsoft.com/office/officeart/2016/7/layout/BasicLinearProcessNumbered"/>
    <dgm:cxn modelId="{287A2C1A-95E4-D749-87C2-FE655E811BF5}" type="presParOf" srcId="{7F350BCD-3C62-BD4A-A3EC-AA5E931D8B4B}" destId="{05A5010F-9CB1-0340-8BD7-63CE0C0053D1}" srcOrd="1" destOrd="0" presId="urn:microsoft.com/office/officeart/2016/7/layout/BasicLinearProcessNumbered"/>
    <dgm:cxn modelId="{9611C31C-41A3-0F48-8481-1D3A5B125AC0}" type="presParOf" srcId="{7F350BCD-3C62-BD4A-A3EC-AA5E931D8B4B}" destId="{1D67EC59-5588-DB4A-8AB8-5F1C6D70305B}" srcOrd="2" destOrd="0" presId="urn:microsoft.com/office/officeart/2016/7/layout/BasicLinearProcessNumbered"/>
    <dgm:cxn modelId="{4FDB93CE-2A07-B248-8D62-7C2838AA8855}" type="presParOf" srcId="{7F350BCD-3C62-BD4A-A3EC-AA5E931D8B4B}" destId="{044C058A-C311-924A-83CE-AD8A8A6B79BE}" srcOrd="3" destOrd="0" presId="urn:microsoft.com/office/officeart/2016/7/layout/BasicLinearProcessNumbered"/>
    <dgm:cxn modelId="{9A9DC580-82AA-E64E-93B1-587A86CB97CB}" type="presParOf" srcId="{7DA94DCE-F4B6-4F49-9A5B-B5759E3E99F7}" destId="{847B1ED2-0FDA-F441-9B15-17AA646A2643}" srcOrd="3" destOrd="0" presId="urn:microsoft.com/office/officeart/2016/7/layout/BasicLinearProcessNumbered"/>
    <dgm:cxn modelId="{FEEED339-0A2F-0342-A702-097579039FEE}" type="presParOf" srcId="{7DA94DCE-F4B6-4F49-9A5B-B5759E3E99F7}" destId="{DE764D07-196B-8F44-860C-4664CC04FDC4}" srcOrd="4" destOrd="0" presId="urn:microsoft.com/office/officeart/2016/7/layout/BasicLinearProcessNumbered"/>
    <dgm:cxn modelId="{6EB7ED8F-0F39-9A4F-B098-C726283500D3}" type="presParOf" srcId="{DE764D07-196B-8F44-860C-4664CC04FDC4}" destId="{444E1352-161D-0A40-8387-C9F01FCB8624}" srcOrd="0" destOrd="0" presId="urn:microsoft.com/office/officeart/2016/7/layout/BasicLinearProcessNumbered"/>
    <dgm:cxn modelId="{661E3294-2BB3-B249-B51A-6799E77C7EB1}" type="presParOf" srcId="{DE764D07-196B-8F44-860C-4664CC04FDC4}" destId="{9194E3E7-9A52-D044-8A32-0B2ECE96B668}" srcOrd="1" destOrd="0" presId="urn:microsoft.com/office/officeart/2016/7/layout/BasicLinearProcessNumbered"/>
    <dgm:cxn modelId="{F828BC1E-3831-9C47-B2A8-0B4A3A55FD99}" type="presParOf" srcId="{DE764D07-196B-8F44-860C-4664CC04FDC4}" destId="{6988EA2D-E04A-A443-9435-105743D8D853}" srcOrd="2" destOrd="0" presId="urn:microsoft.com/office/officeart/2016/7/layout/BasicLinearProcessNumbered"/>
    <dgm:cxn modelId="{C8029388-441B-1245-BB76-46A602F8C4AA}" type="presParOf" srcId="{DE764D07-196B-8F44-860C-4664CC04FDC4}" destId="{1F4695E9-8CE7-844E-B2C8-43D15714E5C5}" srcOrd="3" destOrd="0" presId="urn:microsoft.com/office/officeart/2016/7/layout/BasicLinearProcessNumbered"/>
    <dgm:cxn modelId="{3E1F229D-3EA0-F44C-977B-3A357DFFD5B9}" type="presParOf" srcId="{7DA94DCE-F4B6-4F49-9A5B-B5759E3E99F7}" destId="{C8E09473-365F-1B4B-AEC8-86F039FD9086}" srcOrd="5" destOrd="0" presId="urn:microsoft.com/office/officeart/2016/7/layout/BasicLinearProcessNumbered"/>
    <dgm:cxn modelId="{042268A0-07B2-034E-926C-35D8AB1B847E}" type="presParOf" srcId="{7DA94DCE-F4B6-4F49-9A5B-B5759E3E99F7}" destId="{49C99307-910D-7A48-BDF6-A03404A8DBED}" srcOrd="6" destOrd="0" presId="urn:microsoft.com/office/officeart/2016/7/layout/BasicLinearProcessNumbered"/>
    <dgm:cxn modelId="{D688E3FD-7A98-1A48-95C8-C84CD7CD2FB0}" type="presParOf" srcId="{49C99307-910D-7A48-BDF6-A03404A8DBED}" destId="{DBD99253-E04B-224C-8FFB-15BD80594261}" srcOrd="0" destOrd="0" presId="urn:microsoft.com/office/officeart/2016/7/layout/BasicLinearProcessNumbered"/>
    <dgm:cxn modelId="{C95D4E9E-664C-A140-B0AE-E9F4C3F2AC20}" type="presParOf" srcId="{49C99307-910D-7A48-BDF6-A03404A8DBED}" destId="{3C211283-604E-404E-A1C8-4027F0C729E9}" srcOrd="1" destOrd="0" presId="urn:microsoft.com/office/officeart/2016/7/layout/BasicLinearProcessNumbered"/>
    <dgm:cxn modelId="{9F9253E9-F79F-4242-A9F9-2117A579CD19}" type="presParOf" srcId="{49C99307-910D-7A48-BDF6-A03404A8DBED}" destId="{083613B9-20F9-834D-AC30-33FF5D565F23}" srcOrd="2" destOrd="0" presId="urn:microsoft.com/office/officeart/2016/7/layout/BasicLinearProcessNumbered"/>
    <dgm:cxn modelId="{C2CDD211-1640-3A49-9937-1264ABFA32EA}" type="presParOf" srcId="{49C99307-910D-7A48-BDF6-A03404A8DBED}" destId="{71E1A219-1BA3-E04F-89B5-1CBF37F5C1B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1731E7-6845-4E55-96F2-111EA2AE65AA}" type="doc">
      <dgm:prSet loTypeId="urn:microsoft.com/office/officeart/2005/8/layout/vList2" loCatId="list" qsTypeId="urn:microsoft.com/office/officeart/2005/8/quickstyle/simple5" qsCatId="simple" csTypeId="urn:microsoft.com/office/officeart/2005/8/colors/accent3_1" csCatId="accent3"/>
      <dgm:spPr/>
      <dgm:t>
        <a:bodyPr/>
        <a:lstStyle/>
        <a:p>
          <a:endParaRPr lang="en-US"/>
        </a:p>
      </dgm:t>
    </dgm:pt>
    <dgm:pt modelId="{0ED117EE-5B0A-44EC-9BCB-215987981246}">
      <dgm:prSet/>
      <dgm:spPr/>
      <dgm:t>
        <a:bodyPr/>
        <a:lstStyle/>
        <a:p>
          <a:r>
            <a:rPr lang="en-US"/>
            <a:t>Database layer validations</a:t>
          </a:r>
        </a:p>
      </dgm:t>
    </dgm:pt>
    <dgm:pt modelId="{C5D6F0E4-CBAD-4D8B-AE20-87D8D02E3423}" type="parTrans" cxnId="{003596B5-611C-44FD-82EE-173AB1D8D712}">
      <dgm:prSet/>
      <dgm:spPr/>
      <dgm:t>
        <a:bodyPr/>
        <a:lstStyle/>
        <a:p>
          <a:endParaRPr lang="en-US"/>
        </a:p>
      </dgm:t>
    </dgm:pt>
    <dgm:pt modelId="{3DC0A11A-B9EC-4C7D-A32B-8E5028DD276F}" type="sibTrans" cxnId="{003596B5-611C-44FD-82EE-173AB1D8D712}">
      <dgm:prSet/>
      <dgm:spPr/>
      <dgm:t>
        <a:bodyPr/>
        <a:lstStyle/>
        <a:p>
          <a:endParaRPr lang="en-US"/>
        </a:p>
      </dgm:t>
    </dgm:pt>
    <dgm:pt modelId="{569FE634-9DCB-40A9-8608-0DD352EE7BE8}">
      <dgm:prSet/>
      <dgm:spPr/>
      <dgm:t>
        <a:bodyPr/>
        <a:lstStyle/>
        <a:p>
          <a:r>
            <a:rPr lang="en-US"/>
            <a:t>Validate uniqueness of names of beers and breweries</a:t>
          </a:r>
        </a:p>
      </dgm:t>
    </dgm:pt>
    <dgm:pt modelId="{13B56901-1488-4A29-9AEA-DD7F5AFFBE70}" type="parTrans" cxnId="{8F1B6EB2-E222-4286-8C36-8E7E2FB19CCF}">
      <dgm:prSet/>
      <dgm:spPr/>
      <dgm:t>
        <a:bodyPr/>
        <a:lstStyle/>
        <a:p>
          <a:endParaRPr lang="en-US"/>
        </a:p>
      </dgm:t>
    </dgm:pt>
    <dgm:pt modelId="{2E10D3EB-2673-4E69-AE7E-3056AA239F26}" type="sibTrans" cxnId="{8F1B6EB2-E222-4286-8C36-8E7E2FB19CCF}">
      <dgm:prSet/>
      <dgm:spPr/>
      <dgm:t>
        <a:bodyPr/>
        <a:lstStyle/>
        <a:p>
          <a:endParaRPr lang="en-US"/>
        </a:p>
      </dgm:t>
    </dgm:pt>
    <dgm:pt modelId="{38A12E13-5746-4739-ACB9-9358E414B57F}">
      <dgm:prSet/>
      <dgm:spPr/>
      <dgm:t>
        <a:bodyPr/>
        <a:lstStyle/>
        <a:p>
          <a:r>
            <a:rPr lang="en-US"/>
            <a:t>Have States set as Enums</a:t>
          </a:r>
        </a:p>
      </dgm:t>
    </dgm:pt>
    <dgm:pt modelId="{840BD1B4-97CE-4314-B566-C91765EE8D49}" type="parTrans" cxnId="{D5F5301F-BB22-4FBB-8003-4D01E8457568}">
      <dgm:prSet/>
      <dgm:spPr/>
      <dgm:t>
        <a:bodyPr/>
        <a:lstStyle/>
        <a:p>
          <a:endParaRPr lang="en-US"/>
        </a:p>
      </dgm:t>
    </dgm:pt>
    <dgm:pt modelId="{622F3FB0-B1ED-4878-B66B-F79D4E41B0A5}" type="sibTrans" cxnId="{D5F5301F-BB22-4FBB-8003-4D01E8457568}">
      <dgm:prSet/>
      <dgm:spPr/>
      <dgm:t>
        <a:bodyPr/>
        <a:lstStyle/>
        <a:p>
          <a:endParaRPr lang="en-US"/>
        </a:p>
      </dgm:t>
    </dgm:pt>
    <dgm:pt modelId="{62CE6065-C824-4FB5-B695-49F4DDE123E3}">
      <dgm:prSet/>
      <dgm:spPr/>
      <dgm:t>
        <a:bodyPr/>
        <a:lstStyle/>
        <a:p>
          <a:r>
            <a:rPr lang="en-US"/>
            <a:t>Build a web application to collect and verify data</a:t>
          </a:r>
        </a:p>
      </dgm:t>
    </dgm:pt>
    <dgm:pt modelId="{E9F9A582-D366-494E-BA24-CED2E073A997}" type="parTrans" cxnId="{7F626C9B-F744-418E-9A5D-F7C9C04FDFBE}">
      <dgm:prSet/>
      <dgm:spPr/>
      <dgm:t>
        <a:bodyPr/>
        <a:lstStyle/>
        <a:p>
          <a:endParaRPr lang="en-US"/>
        </a:p>
      </dgm:t>
    </dgm:pt>
    <dgm:pt modelId="{1041DB60-9CEF-4DA8-8E21-E1D0247044AE}" type="sibTrans" cxnId="{7F626C9B-F744-418E-9A5D-F7C9C04FDFBE}">
      <dgm:prSet/>
      <dgm:spPr/>
      <dgm:t>
        <a:bodyPr/>
        <a:lstStyle/>
        <a:p>
          <a:endParaRPr lang="en-US"/>
        </a:p>
      </dgm:t>
    </dgm:pt>
    <dgm:pt modelId="{4684F7F4-188F-4158-8742-1037E0AD7369}">
      <dgm:prSet/>
      <dgm:spPr/>
      <dgm:t>
        <a:bodyPr/>
        <a:lstStyle/>
        <a:p>
          <a:r>
            <a:rPr lang="en-US"/>
            <a:t>Since we are not working with Big Data here, it would be good to have tooling in place to have api integration with Google maps api to verify name and address of breweries.</a:t>
          </a:r>
        </a:p>
      </dgm:t>
    </dgm:pt>
    <dgm:pt modelId="{584C6FCB-4316-4D1B-BE0A-F523D879CAAA}" type="parTrans" cxnId="{CCA2BCB2-F25C-426B-A6E5-7B17A00CAF62}">
      <dgm:prSet/>
      <dgm:spPr/>
      <dgm:t>
        <a:bodyPr/>
        <a:lstStyle/>
        <a:p>
          <a:endParaRPr lang="en-US"/>
        </a:p>
      </dgm:t>
    </dgm:pt>
    <dgm:pt modelId="{67BAA65A-E4D8-4B27-8A32-7A97BA09EA51}" type="sibTrans" cxnId="{CCA2BCB2-F25C-426B-A6E5-7B17A00CAF62}">
      <dgm:prSet/>
      <dgm:spPr/>
      <dgm:t>
        <a:bodyPr/>
        <a:lstStyle/>
        <a:p>
          <a:endParaRPr lang="en-US"/>
        </a:p>
      </dgm:t>
    </dgm:pt>
    <dgm:pt modelId="{4C9ABA9C-51B1-4F85-8370-0C4575D2FCD3}">
      <dgm:prSet/>
      <dgm:spPr/>
      <dgm:t>
        <a:bodyPr/>
        <a:lstStyle/>
        <a:p>
          <a:r>
            <a:rPr lang="en-US"/>
            <a:t>This application can have more sophisticated validation logic</a:t>
          </a:r>
        </a:p>
      </dgm:t>
    </dgm:pt>
    <dgm:pt modelId="{6DDBCE07-1783-4EF2-9605-70D54A68AA39}" type="parTrans" cxnId="{6ADBCE44-B4C8-4010-8AC9-DEB73D9699CB}">
      <dgm:prSet/>
      <dgm:spPr/>
      <dgm:t>
        <a:bodyPr/>
        <a:lstStyle/>
        <a:p>
          <a:endParaRPr lang="en-US"/>
        </a:p>
      </dgm:t>
    </dgm:pt>
    <dgm:pt modelId="{F0605CE8-5F0B-4A3B-A24D-0E164487D045}" type="sibTrans" cxnId="{6ADBCE44-B4C8-4010-8AC9-DEB73D9699CB}">
      <dgm:prSet/>
      <dgm:spPr/>
      <dgm:t>
        <a:bodyPr/>
        <a:lstStyle/>
        <a:p>
          <a:endParaRPr lang="en-US"/>
        </a:p>
      </dgm:t>
    </dgm:pt>
    <dgm:pt modelId="{220C221C-4C28-45C9-A760-72C48F9CC331}">
      <dgm:prSet/>
      <dgm:spPr/>
      <dgm:t>
        <a:bodyPr/>
        <a:lstStyle/>
        <a:p>
          <a:r>
            <a:rPr lang="en-US"/>
            <a:t>This application can leverage task scheduling to pull data</a:t>
          </a:r>
        </a:p>
      </dgm:t>
    </dgm:pt>
    <dgm:pt modelId="{D4B3F9A3-6D66-4B62-B3B7-7136DDB1D2EF}" type="parTrans" cxnId="{91149D3B-983F-46AF-84FB-2C9A2C9C403F}">
      <dgm:prSet/>
      <dgm:spPr/>
      <dgm:t>
        <a:bodyPr/>
        <a:lstStyle/>
        <a:p>
          <a:endParaRPr lang="en-US"/>
        </a:p>
      </dgm:t>
    </dgm:pt>
    <dgm:pt modelId="{438C0ABC-8787-443A-BD43-B2E009A4F2C1}" type="sibTrans" cxnId="{91149D3B-983F-46AF-84FB-2C9A2C9C403F}">
      <dgm:prSet/>
      <dgm:spPr/>
      <dgm:t>
        <a:bodyPr/>
        <a:lstStyle/>
        <a:p>
          <a:endParaRPr lang="en-US"/>
        </a:p>
      </dgm:t>
    </dgm:pt>
    <dgm:pt modelId="{A82B7299-FAF1-4482-B2B5-AE8CB4ABCE6A}">
      <dgm:prSet/>
      <dgm:spPr/>
      <dgm:t>
        <a:bodyPr/>
        <a:lstStyle/>
        <a:p>
          <a:r>
            <a:rPr lang="en-US"/>
            <a:t>Consume data in many formats. CSV, JSON, XML, etc.</a:t>
          </a:r>
        </a:p>
      </dgm:t>
    </dgm:pt>
    <dgm:pt modelId="{B2CFFD96-A229-4144-AA66-B378B9A070ED}" type="parTrans" cxnId="{FED6B976-62F3-4711-B929-78C1CFE0EE7D}">
      <dgm:prSet/>
      <dgm:spPr/>
      <dgm:t>
        <a:bodyPr/>
        <a:lstStyle/>
        <a:p>
          <a:endParaRPr lang="en-US"/>
        </a:p>
      </dgm:t>
    </dgm:pt>
    <dgm:pt modelId="{B1429E54-B362-4510-822D-F175506F782E}" type="sibTrans" cxnId="{FED6B976-62F3-4711-B929-78C1CFE0EE7D}">
      <dgm:prSet/>
      <dgm:spPr/>
      <dgm:t>
        <a:bodyPr/>
        <a:lstStyle/>
        <a:p>
          <a:endParaRPr lang="en-US"/>
        </a:p>
      </dgm:t>
    </dgm:pt>
    <dgm:pt modelId="{B246244B-F171-C142-A1F1-020005403B06}" type="pres">
      <dgm:prSet presAssocID="{831731E7-6845-4E55-96F2-111EA2AE65AA}" presName="linear" presStyleCnt="0">
        <dgm:presLayoutVars>
          <dgm:animLvl val="lvl"/>
          <dgm:resizeHandles val="exact"/>
        </dgm:presLayoutVars>
      </dgm:prSet>
      <dgm:spPr/>
    </dgm:pt>
    <dgm:pt modelId="{AAF81948-966C-DA4F-B2EE-7B5327FB4E75}" type="pres">
      <dgm:prSet presAssocID="{0ED117EE-5B0A-44EC-9BCB-215987981246}" presName="parentText" presStyleLbl="node1" presStyleIdx="0" presStyleCnt="2">
        <dgm:presLayoutVars>
          <dgm:chMax val="0"/>
          <dgm:bulletEnabled val="1"/>
        </dgm:presLayoutVars>
      </dgm:prSet>
      <dgm:spPr/>
    </dgm:pt>
    <dgm:pt modelId="{38CE060B-67C5-AB4E-AB98-42588FF323FB}" type="pres">
      <dgm:prSet presAssocID="{0ED117EE-5B0A-44EC-9BCB-215987981246}" presName="childText" presStyleLbl="revTx" presStyleIdx="0" presStyleCnt="2">
        <dgm:presLayoutVars>
          <dgm:bulletEnabled val="1"/>
        </dgm:presLayoutVars>
      </dgm:prSet>
      <dgm:spPr/>
    </dgm:pt>
    <dgm:pt modelId="{181B83F0-3931-B143-9B5A-993665B57E16}" type="pres">
      <dgm:prSet presAssocID="{62CE6065-C824-4FB5-B695-49F4DDE123E3}" presName="parentText" presStyleLbl="node1" presStyleIdx="1" presStyleCnt="2">
        <dgm:presLayoutVars>
          <dgm:chMax val="0"/>
          <dgm:bulletEnabled val="1"/>
        </dgm:presLayoutVars>
      </dgm:prSet>
      <dgm:spPr/>
    </dgm:pt>
    <dgm:pt modelId="{FF396336-4C0F-A541-A673-4066F86FEA14}" type="pres">
      <dgm:prSet presAssocID="{62CE6065-C824-4FB5-B695-49F4DDE123E3}" presName="childText" presStyleLbl="revTx" presStyleIdx="1" presStyleCnt="2">
        <dgm:presLayoutVars>
          <dgm:bulletEnabled val="1"/>
        </dgm:presLayoutVars>
      </dgm:prSet>
      <dgm:spPr/>
    </dgm:pt>
  </dgm:ptLst>
  <dgm:cxnLst>
    <dgm:cxn modelId="{27CB4800-3B58-3541-946B-FA577D49F31F}" type="presOf" srcId="{831731E7-6845-4E55-96F2-111EA2AE65AA}" destId="{B246244B-F171-C142-A1F1-020005403B06}" srcOrd="0" destOrd="0" presId="urn:microsoft.com/office/officeart/2005/8/layout/vList2"/>
    <dgm:cxn modelId="{DA03F118-AA40-9647-BAD2-3805C7404987}" type="presOf" srcId="{4684F7F4-188F-4158-8742-1037E0AD7369}" destId="{FF396336-4C0F-A541-A673-4066F86FEA14}" srcOrd="0" destOrd="0" presId="urn:microsoft.com/office/officeart/2005/8/layout/vList2"/>
    <dgm:cxn modelId="{D5F5301F-BB22-4FBB-8003-4D01E8457568}" srcId="{0ED117EE-5B0A-44EC-9BCB-215987981246}" destId="{38A12E13-5746-4739-ACB9-9358E414B57F}" srcOrd="1" destOrd="0" parTransId="{840BD1B4-97CE-4314-B566-C91765EE8D49}" sibTransId="{622F3FB0-B1ED-4878-B66B-F79D4E41B0A5}"/>
    <dgm:cxn modelId="{91149D3B-983F-46AF-84FB-2C9A2C9C403F}" srcId="{62CE6065-C824-4FB5-B695-49F4DDE123E3}" destId="{220C221C-4C28-45C9-A760-72C48F9CC331}" srcOrd="2" destOrd="0" parTransId="{D4B3F9A3-6D66-4B62-B3B7-7136DDB1D2EF}" sibTransId="{438C0ABC-8787-443A-BD43-B2E009A4F2C1}"/>
    <dgm:cxn modelId="{23359443-222A-4D44-85BE-34DF9D8E5074}" type="presOf" srcId="{220C221C-4C28-45C9-A760-72C48F9CC331}" destId="{FF396336-4C0F-A541-A673-4066F86FEA14}" srcOrd="0" destOrd="2" presId="urn:microsoft.com/office/officeart/2005/8/layout/vList2"/>
    <dgm:cxn modelId="{6ADBCE44-B4C8-4010-8AC9-DEB73D9699CB}" srcId="{62CE6065-C824-4FB5-B695-49F4DDE123E3}" destId="{4C9ABA9C-51B1-4F85-8370-0C4575D2FCD3}" srcOrd="1" destOrd="0" parTransId="{6DDBCE07-1783-4EF2-9605-70D54A68AA39}" sibTransId="{F0605CE8-5F0B-4A3B-A24D-0E164487D045}"/>
    <dgm:cxn modelId="{6C258F46-AC58-FD4C-9D06-E6C2B3CC0CEC}" type="presOf" srcId="{4C9ABA9C-51B1-4F85-8370-0C4575D2FCD3}" destId="{FF396336-4C0F-A541-A673-4066F86FEA14}" srcOrd="0" destOrd="1" presId="urn:microsoft.com/office/officeart/2005/8/layout/vList2"/>
    <dgm:cxn modelId="{5567365C-9A1E-9541-BD0A-1732B24553DF}" type="presOf" srcId="{0ED117EE-5B0A-44EC-9BCB-215987981246}" destId="{AAF81948-966C-DA4F-B2EE-7B5327FB4E75}" srcOrd="0" destOrd="0" presId="urn:microsoft.com/office/officeart/2005/8/layout/vList2"/>
    <dgm:cxn modelId="{FED6B976-62F3-4711-B929-78C1CFE0EE7D}" srcId="{62CE6065-C824-4FB5-B695-49F4DDE123E3}" destId="{A82B7299-FAF1-4482-B2B5-AE8CB4ABCE6A}" srcOrd="3" destOrd="0" parTransId="{B2CFFD96-A229-4144-AA66-B378B9A070ED}" sibTransId="{B1429E54-B362-4510-822D-F175506F782E}"/>
    <dgm:cxn modelId="{E3C02E82-407D-5447-AAEF-6535A8FE74F2}" type="presOf" srcId="{569FE634-9DCB-40A9-8608-0DD352EE7BE8}" destId="{38CE060B-67C5-AB4E-AB98-42588FF323FB}" srcOrd="0" destOrd="0" presId="urn:microsoft.com/office/officeart/2005/8/layout/vList2"/>
    <dgm:cxn modelId="{7F626C9B-F744-418E-9A5D-F7C9C04FDFBE}" srcId="{831731E7-6845-4E55-96F2-111EA2AE65AA}" destId="{62CE6065-C824-4FB5-B695-49F4DDE123E3}" srcOrd="1" destOrd="0" parTransId="{E9F9A582-D366-494E-BA24-CED2E073A997}" sibTransId="{1041DB60-9CEF-4DA8-8E21-E1D0247044AE}"/>
    <dgm:cxn modelId="{EC0722A5-7886-E646-9216-DE9E6D6203DE}" type="presOf" srcId="{38A12E13-5746-4739-ACB9-9358E414B57F}" destId="{38CE060B-67C5-AB4E-AB98-42588FF323FB}" srcOrd="0" destOrd="1" presId="urn:microsoft.com/office/officeart/2005/8/layout/vList2"/>
    <dgm:cxn modelId="{F2F6B0A7-DD6C-3E4F-A1B1-B04A6DA6B811}" type="presOf" srcId="{A82B7299-FAF1-4482-B2B5-AE8CB4ABCE6A}" destId="{FF396336-4C0F-A541-A673-4066F86FEA14}" srcOrd="0" destOrd="3" presId="urn:microsoft.com/office/officeart/2005/8/layout/vList2"/>
    <dgm:cxn modelId="{8F1B6EB2-E222-4286-8C36-8E7E2FB19CCF}" srcId="{0ED117EE-5B0A-44EC-9BCB-215987981246}" destId="{569FE634-9DCB-40A9-8608-0DD352EE7BE8}" srcOrd="0" destOrd="0" parTransId="{13B56901-1488-4A29-9AEA-DD7F5AFFBE70}" sibTransId="{2E10D3EB-2673-4E69-AE7E-3056AA239F26}"/>
    <dgm:cxn modelId="{CCA2BCB2-F25C-426B-A6E5-7B17A00CAF62}" srcId="{62CE6065-C824-4FB5-B695-49F4DDE123E3}" destId="{4684F7F4-188F-4158-8742-1037E0AD7369}" srcOrd="0" destOrd="0" parTransId="{584C6FCB-4316-4D1B-BE0A-F523D879CAAA}" sibTransId="{67BAA65A-E4D8-4B27-8A32-7A97BA09EA51}"/>
    <dgm:cxn modelId="{003596B5-611C-44FD-82EE-173AB1D8D712}" srcId="{831731E7-6845-4E55-96F2-111EA2AE65AA}" destId="{0ED117EE-5B0A-44EC-9BCB-215987981246}" srcOrd="0" destOrd="0" parTransId="{C5D6F0E4-CBAD-4D8B-AE20-87D8D02E3423}" sibTransId="{3DC0A11A-B9EC-4C7D-A32B-8E5028DD276F}"/>
    <dgm:cxn modelId="{4B6087C5-448B-694D-AD51-36084D714B3C}" type="presOf" srcId="{62CE6065-C824-4FB5-B695-49F4DDE123E3}" destId="{181B83F0-3931-B143-9B5A-993665B57E16}" srcOrd="0" destOrd="0" presId="urn:microsoft.com/office/officeart/2005/8/layout/vList2"/>
    <dgm:cxn modelId="{B9F764C3-74E8-3E40-BCD7-BA32BCA77703}" type="presParOf" srcId="{B246244B-F171-C142-A1F1-020005403B06}" destId="{AAF81948-966C-DA4F-B2EE-7B5327FB4E75}" srcOrd="0" destOrd="0" presId="urn:microsoft.com/office/officeart/2005/8/layout/vList2"/>
    <dgm:cxn modelId="{50F8EC45-E9E7-FC40-9A1D-697CDBDE9EE0}" type="presParOf" srcId="{B246244B-F171-C142-A1F1-020005403B06}" destId="{38CE060B-67C5-AB4E-AB98-42588FF323FB}" srcOrd="1" destOrd="0" presId="urn:microsoft.com/office/officeart/2005/8/layout/vList2"/>
    <dgm:cxn modelId="{8058ADBE-7F22-EB41-8E9B-38A3823AAB9C}" type="presParOf" srcId="{B246244B-F171-C142-A1F1-020005403B06}" destId="{181B83F0-3931-B143-9B5A-993665B57E16}" srcOrd="2" destOrd="0" presId="urn:microsoft.com/office/officeart/2005/8/layout/vList2"/>
    <dgm:cxn modelId="{96DB3B0C-E5EC-824D-B4E1-EBC442C4D5E4}" type="presParOf" srcId="{B246244B-F171-C142-A1F1-020005403B06}" destId="{FF396336-4C0F-A541-A673-4066F86FEA1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A8479-27FC-A54B-8304-271666BF4FC2}">
      <dsp:nvSpPr>
        <dsp:cNvPr id="0" name=""/>
        <dsp:cNvSpPr/>
      </dsp:nvSpPr>
      <dsp:spPr>
        <a:xfrm>
          <a:off x="3080"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Met with client to review Brewery data and ensure quality</a:t>
          </a:r>
        </a:p>
      </dsp:txBody>
      <dsp:txXfrm>
        <a:off x="3080" y="1666642"/>
        <a:ext cx="2444055" cy="2053006"/>
      </dsp:txXfrm>
    </dsp:sp>
    <dsp:sp modelId="{232A4CDA-F585-2444-AF0A-AC8CF4C331FC}">
      <dsp:nvSpPr>
        <dsp:cNvPr id="0" name=""/>
        <dsp:cNvSpPr/>
      </dsp:nvSpPr>
      <dsp:spPr>
        <a:xfrm>
          <a:off x="711856"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58900"/>
        <a:ext cx="725847" cy="725847"/>
      </dsp:txXfrm>
    </dsp:sp>
    <dsp:sp modelId="{6CEBBF75-06E7-5847-B133-F1399B4BAFC6}">
      <dsp:nvSpPr>
        <dsp:cNvPr id="0" name=""/>
        <dsp:cNvSpPr/>
      </dsp:nvSpPr>
      <dsp:spPr>
        <a:xfrm>
          <a:off x="3080"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F39287-380C-4242-BDB0-BF9261B86122}">
      <dsp:nvSpPr>
        <dsp:cNvPr id="0" name=""/>
        <dsp:cNvSpPr/>
      </dsp:nvSpPr>
      <dsp:spPr>
        <a:xfrm>
          <a:off x="2691541"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t>After data discovery generated findings and recommendations for future implementation</a:t>
          </a:r>
        </a:p>
      </dsp:txBody>
      <dsp:txXfrm>
        <a:off x="2691541" y="1666642"/>
        <a:ext cx="2444055" cy="2053006"/>
      </dsp:txXfrm>
    </dsp:sp>
    <dsp:sp modelId="{05A5010F-9CB1-0340-8BD7-63CE0C0053D1}">
      <dsp:nvSpPr>
        <dsp:cNvPr id="0" name=""/>
        <dsp:cNvSpPr/>
      </dsp:nvSpPr>
      <dsp:spPr>
        <a:xfrm>
          <a:off x="3400317"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58900"/>
        <a:ext cx="725847" cy="725847"/>
      </dsp:txXfrm>
    </dsp:sp>
    <dsp:sp modelId="{1D67EC59-5588-DB4A-8AB8-5F1C6D70305B}">
      <dsp:nvSpPr>
        <dsp:cNvPr id="0" name=""/>
        <dsp:cNvSpPr/>
      </dsp:nvSpPr>
      <dsp:spPr>
        <a:xfrm>
          <a:off x="2691541"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44E1352-161D-0A40-8387-C9F01FCB8624}">
      <dsp:nvSpPr>
        <dsp:cNvPr id="0" name=""/>
        <dsp:cNvSpPr/>
      </dsp:nvSpPr>
      <dsp:spPr>
        <a:xfrm>
          <a:off x="5380002"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Spatially correlated available data for high level review</a:t>
          </a:r>
        </a:p>
      </dsp:txBody>
      <dsp:txXfrm>
        <a:off x="5380002" y="1666642"/>
        <a:ext cx="2444055" cy="2053006"/>
      </dsp:txXfrm>
    </dsp:sp>
    <dsp:sp modelId="{9194E3E7-9A52-D044-8A32-0B2ECE96B668}">
      <dsp:nvSpPr>
        <dsp:cNvPr id="0" name=""/>
        <dsp:cNvSpPr/>
      </dsp:nvSpPr>
      <dsp:spPr>
        <a:xfrm>
          <a:off x="6088778"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58900"/>
        <a:ext cx="725847" cy="725847"/>
      </dsp:txXfrm>
    </dsp:sp>
    <dsp:sp modelId="{6988EA2D-E04A-A443-9435-105743D8D853}">
      <dsp:nvSpPr>
        <dsp:cNvPr id="0" name=""/>
        <dsp:cNvSpPr/>
      </dsp:nvSpPr>
      <dsp:spPr>
        <a:xfrm>
          <a:off x="5380002"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BD99253-E04B-224C-8FFB-15BD80594261}">
      <dsp:nvSpPr>
        <dsp:cNvPr id="0" name=""/>
        <dsp:cNvSpPr/>
      </dsp:nvSpPr>
      <dsp:spPr>
        <a:xfrm>
          <a:off x="8068463"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Determined which Beers exhibited certain values for Alcohol by volume (ABV) and International Bitterness Units (IBU)</a:t>
          </a:r>
        </a:p>
      </dsp:txBody>
      <dsp:txXfrm>
        <a:off x="8068463" y="1666642"/>
        <a:ext cx="2444055" cy="2053006"/>
      </dsp:txXfrm>
    </dsp:sp>
    <dsp:sp modelId="{3C211283-604E-404E-A1C8-4027F0C729E9}">
      <dsp:nvSpPr>
        <dsp:cNvPr id="0" name=""/>
        <dsp:cNvSpPr/>
      </dsp:nvSpPr>
      <dsp:spPr>
        <a:xfrm>
          <a:off x="8777239"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58900"/>
        <a:ext cx="725847" cy="725847"/>
      </dsp:txXfrm>
    </dsp:sp>
    <dsp:sp modelId="{083613B9-20F9-834D-AC30-33FF5D565F23}">
      <dsp:nvSpPr>
        <dsp:cNvPr id="0" name=""/>
        <dsp:cNvSpPr/>
      </dsp:nvSpPr>
      <dsp:spPr>
        <a:xfrm>
          <a:off x="8068463"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81948-966C-DA4F-B2EE-7B5327FB4E75}">
      <dsp:nvSpPr>
        <dsp:cNvPr id="0" name=""/>
        <dsp:cNvSpPr/>
      </dsp:nvSpPr>
      <dsp:spPr>
        <a:xfrm>
          <a:off x="0" y="22541"/>
          <a:ext cx="10515600" cy="743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Database layer validations</a:t>
          </a:r>
        </a:p>
      </dsp:txBody>
      <dsp:txXfrm>
        <a:off x="36296" y="58837"/>
        <a:ext cx="10443008" cy="670943"/>
      </dsp:txXfrm>
    </dsp:sp>
    <dsp:sp modelId="{38CE060B-67C5-AB4E-AB98-42588FF323FB}">
      <dsp:nvSpPr>
        <dsp:cNvPr id="0" name=""/>
        <dsp:cNvSpPr/>
      </dsp:nvSpPr>
      <dsp:spPr>
        <a:xfrm>
          <a:off x="0" y="766076"/>
          <a:ext cx="10515600"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Validate uniqueness of names of beers and breweries</a:t>
          </a:r>
        </a:p>
        <a:p>
          <a:pPr marL="228600" lvl="1" indent="-228600" algn="l" defTabSz="1066800">
            <a:lnSpc>
              <a:spcPct val="90000"/>
            </a:lnSpc>
            <a:spcBef>
              <a:spcPct val="0"/>
            </a:spcBef>
            <a:spcAft>
              <a:spcPct val="20000"/>
            </a:spcAft>
            <a:buChar char="•"/>
          </a:pPr>
          <a:r>
            <a:rPr lang="en-US" sz="2400" kern="1200"/>
            <a:t>Have States set as Enums</a:t>
          </a:r>
        </a:p>
      </dsp:txBody>
      <dsp:txXfrm>
        <a:off x="0" y="766076"/>
        <a:ext cx="10515600" cy="834210"/>
      </dsp:txXfrm>
    </dsp:sp>
    <dsp:sp modelId="{181B83F0-3931-B143-9B5A-993665B57E16}">
      <dsp:nvSpPr>
        <dsp:cNvPr id="0" name=""/>
        <dsp:cNvSpPr/>
      </dsp:nvSpPr>
      <dsp:spPr>
        <a:xfrm>
          <a:off x="0" y="1600286"/>
          <a:ext cx="10515600" cy="743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Build a web application to collect and verify data</a:t>
          </a:r>
        </a:p>
      </dsp:txBody>
      <dsp:txXfrm>
        <a:off x="36296" y="1636582"/>
        <a:ext cx="10443008" cy="670943"/>
      </dsp:txXfrm>
    </dsp:sp>
    <dsp:sp modelId="{FF396336-4C0F-A541-A673-4066F86FEA14}">
      <dsp:nvSpPr>
        <dsp:cNvPr id="0" name=""/>
        <dsp:cNvSpPr/>
      </dsp:nvSpPr>
      <dsp:spPr>
        <a:xfrm>
          <a:off x="0" y="2343821"/>
          <a:ext cx="10515600"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Since we are not working with Big Data here, it would be good to have tooling in place to have api integration with Google maps api to verify name and address of breweries.</a:t>
          </a:r>
        </a:p>
        <a:p>
          <a:pPr marL="228600" lvl="1" indent="-228600" algn="l" defTabSz="1066800">
            <a:lnSpc>
              <a:spcPct val="90000"/>
            </a:lnSpc>
            <a:spcBef>
              <a:spcPct val="0"/>
            </a:spcBef>
            <a:spcAft>
              <a:spcPct val="20000"/>
            </a:spcAft>
            <a:buChar char="•"/>
          </a:pPr>
          <a:r>
            <a:rPr lang="en-US" sz="2400" kern="1200"/>
            <a:t>This application can have more sophisticated validation logic</a:t>
          </a:r>
        </a:p>
        <a:p>
          <a:pPr marL="228600" lvl="1" indent="-228600" algn="l" defTabSz="1066800">
            <a:lnSpc>
              <a:spcPct val="90000"/>
            </a:lnSpc>
            <a:spcBef>
              <a:spcPct val="0"/>
            </a:spcBef>
            <a:spcAft>
              <a:spcPct val="20000"/>
            </a:spcAft>
            <a:buChar char="•"/>
          </a:pPr>
          <a:r>
            <a:rPr lang="en-US" sz="2400" kern="1200"/>
            <a:t>This application can leverage task scheduling to pull data</a:t>
          </a:r>
        </a:p>
        <a:p>
          <a:pPr marL="228600" lvl="1" indent="-228600" algn="l" defTabSz="1066800">
            <a:lnSpc>
              <a:spcPct val="90000"/>
            </a:lnSpc>
            <a:spcBef>
              <a:spcPct val="0"/>
            </a:spcBef>
            <a:spcAft>
              <a:spcPct val="20000"/>
            </a:spcAft>
            <a:buChar char="•"/>
          </a:pPr>
          <a:r>
            <a:rPr lang="en-US" sz="2400" kern="1200"/>
            <a:t>Consume data in many formats. CSV, JSON, XML, etc.</a:t>
          </a:r>
        </a:p>
      </dsp:txBody>
      <dsp:txXfrm>
        <a:off x="0" y="2343821"/>
        <a:ext cx="10515600" cy="237429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FC99-9147-094D-921E-A60EDE711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CF56E-E3BD-424F-88E7-0B04C95EB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A04F1-6D92-AE46-92B3-2C9CC2F3DC15}"/>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ADF81D3F-BEB8-F244-A29F-5FDEE3F16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8981A-7BCF-9542-9B40-66965760B48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7025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D86-0B10-5B40-9ED9-6F1C36BAA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F723-0F55-AB4C-80D2-C87A7A3FB3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07121-9394-CC42-A134-C24C8D9794F3}"/>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0FB8219C-9BDA-F341-8AA3-B4E65420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86871-30E9-4E4C-932A-43D9292267A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2278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25C1C-99A4-614F-9B9F-869B97CEA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39100E-34F6-6A48-A00E-B2F095234F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0630F-B6F7-EB49-A6D5-DCB9C65E1569}"/>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FE71BB54-2EFE-B340-8BE6-7CC715F4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276AC-5007-BB4E-A29A-55821E725DD7}"/>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61596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3A45-A77D-0340-8201-DBEED05AA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F3F20-4DBF-C145-8E89-9858E02D6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4A596-E0D2-4748-A134-A1135346C0F1}"/>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3255A76E-66C9-AA49-9243-73D6528BA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683E0-76B1-574A-A6F3-EB075E06267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7110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CC20-1295-D94F-A5EE-2BBCE383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5C3AC-FEFE-0743-AB3B-3C455C11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692896-49EA-B543-B4FE-CB7AA9D150E0}"/>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3D93C456-1C1D-BB4C-865E-829EA3812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E81A0-5732-3144-A6B6-6C1F0CC277E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966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0373-5FCF-4849-8480-9F0B435C7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3BA30-2486-F14B-A3A9-08A4290336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84FBB-574D-F341-92A9-999A2947E4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54663-7E26-E54C-95AD-4EC18AEC7165}"/>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6" name="Footer Placeholder 5">
            <a:extLst>
              <a:ext uri="{FF2B5EF4-FFF2-40B4-BE49-F238E27FC236}">
                <a16:creationId xmlns:a16="http://schemas.microsoft.com/office/drawing/2014/main" id="{E9DB154E-6F1D-0444-9695-346DE8F4B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822F-16B4-4345-B870-6896BD1505F5}"/>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6846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A15C-F7FB-5940-8C35-AD5FD2E87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C1A2D-E9F1-E449-AEB2-F80BAF66A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BDEF1C-97B4-7345-A749-7DE5AB3A3E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6DBAF-6A96-CC42-A62B-F01132B74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1AA7D4-1701-7544-9496-17550122E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E7E0E-2A3A-FD4A-A98C-F3F00CF52CD6}"/>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8" name="Footer Placeholder 7">
            <a:extLst>
              <a:ext uri="{FF2B5EF4-FFF2-40B4-BE49-F238E27FC236}">
                <a16:creationId xmlns:a16="http://schemas.microsoft.com/office/drawing/2014/main" id="{83187DEE-A05B-C54D-9BA0-631B62A2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302C8-9C45-6D4C-BF5C-9922A06E52EE}"/>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0539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DA9-775E-6946-9F94-01D4DCA1D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F24D0-8364-F342-81C7-8DC32F0DC540}"/>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4" name="Footer Placeholder 3">
            <a:extLst>
              <a:ext uri="{FF2B5EF4-FFF2-40B4-BE49-F238E27FC236}">
                <a16:creationId xmlns:a16="http://schemas.microsoft.com/office/drawing/2014/main" id="{006B9BFA-E338-1F4A-AF0A-E71815297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0423A-FDF5-0149-84E9-4E67D2F29C59}"/>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51270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954B3-7A96-634D-8725-3A26936F630C}"/>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3" name="Footer Placeholder 2">
            <a:extLst>
              <a:ext uri="{FF2B5EF4-FFF2-40B4-BE49-F238E27FC236}">
                <a16:creationId xmlns:a16="http://schemas.microsoft.com/office/drawing/2014/main" id="{883E8316-6ADB-2848-BE46-DE696DCB1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24BFC-899A-F947-85E3-60958EDE3202}"/>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8013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1CF8-7CE5-2945-BD31-E502BDFC5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F355-D6DB-B643-B0F7-C29B3E1A7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64627-E305-0643-9191-34690C48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5DAE11-A447-1E45-BBBE-082EDA8FCAFC}"/>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6" name="Footer Placeholder 5">
            <a:extLst>
              <a:ext uri="{FF2B5EF4-FFF2-40B4-BE49-F238E27FC236}">
                <a16:creationId xmlns:a16="http://schemas.microsoft.com/office/drawing/2014/main" id="{D550B3AB-1FAF-2844-A023-FE64B5C9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B9DBF-4377-4349-9001-E39C8E184C03}"/>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15954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507-210E-A745-9828-CA1252905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1E0A7-948C-CA43-8486-9AFE1DF68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F6336-DCD8-BE43-9B84-0657BE62B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33785C-DDAF-B646-8600-8E71186AF5E4}"/>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6" name="Footer Placeholder 5">
            <a:extLst>
              <a:ext uri="{FF2B5EF4-FFF2-40B4-BE49-F238E27FC236}">
                <a16:creationId xmlns:a16="http://schemas.microsoft.com/office/drawing/2014/main" id="{8E5C9860-6826-C84E-A8F6-78497B585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384AB-7229-1D48-943B-6A83F6924D51}"/>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7006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10882-5383-3147-8BED-AD66DB92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029EF-3E7B-0C4E-8D3A-9FD71DE90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2515C-BCF7-C94D-BF08-ABE74A376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3C5D6386-BF5C-464F-ADEF-02EDAD65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04E3A-34F3-0B47-861B-823EE007A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7E335-6698-A942-8815-E6E1407D9557}" type="slidenum">
              <a:rPr lang="en-US" smtClean="0"/>
              <a:t>‹#›</a:t>
            </a:fld>
            <a:endParaRPr lang="en-US"/>
          </a:p>
        </p:txBody>
      </p:sp>
    </p:spTree>
    <p:extLst>
      <p:ext uri="{BB962C8B-B14F-4D97-AF65-F5344CB8AC3E}">
        <p14:creationId xmlns:p14="http://schemas.microsoft.com/office/powerpoint/2010/main" val="106706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Top Corners Rounded 9">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Top Corners Rounded 11">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E34510F4-E7CA-2943-8072-2EE54B3BAF3F}"/>
              </a:ext>
            </a:extLst>
          </p:cNvPr>
          <p:cNvPicPr>
            <a:picLocks noChangeAspect="1"/>
          </p:cNvPicPr>
          <p:nvPr/>
        </p:nvPicPr>
        <p:blipFill>
          <a:blip r:embed="rId2"/>
          <a:stretch>
            <a:fillRect/>
          </a:stretch>
        </p:blipFill>
        <p:spPr>
          <a:xfrm>
            <a:off x="4879367" y="1390952"/>
            <a:ext cx="6866517" cy="3742250"/>
          </a:xfrm>
          <a:prstGeom prst="rect">
            <a:avLst/>
          </a:prstGeom>
        </p:spPr>
      </p:pic>
      <p:sp>
        <p:nvSpPr>
          <p:cNvPr id="4" name="Title 3">
            <a:extLst>
              <a:ext uri="{FF2B5EF4-FFF2-40B4-BE49-F238E27FC236}">
                <a16:creationId xmlns:a16="http://schemas.microsoft.com/office/drawing/2014/main" id="{68CB25EB-3A1A-B547-82F0-5FE531079B4D}"/>
              </a:ext>
            </a:extLst>
          </p:cNvPr>
          <p:cNvSpPr>
            <a:spLocks noGrp="1"/>
          </p:cNvSpPr>
          <p:nvPr>
            <p:ph type="ctrTitle"/>
          </p:nvPr>
        </p:nvSpPr>
        <p:spPr>
          <a:xfrm>
            <a:off x="332315" y="1122363"/>
            <a:ext cx="3971220" cy="3249386"/>
          </a:xfrm>
        </p:spPr>
        <p:txBody>
          <a:bodyPr anchor="ctr">
            <a:normAutofit/>
          </a:bodyPr>
          <a:lstStyle/>
          <a:p>
            <a:r>
              <a:rPr lang="en-US" sz="5400" dirty="0">
                <a:solidFill>
                  <a:schemeClr val="bg1"/>
                </a:solidFill>
              </a:rPr>
              <a:t> Stats 2 Crew</a:t>
            </a:r>
            <a:br>
              <a:rPr lang="en-US" sz="5400" dirty="0">
                <a:solidFill>
                  <a:schemeClr val="bg1"/>
                </a:solidFill>
              </a:rPr>
            </a:br>
            <a:r>
              <a:rPr lang="en-US" sz="5400" dirty="0">
                <a:solidFill>
                  <a:schemeClr val="bg1"/>
                </a:solidFill>
              </a:rPr>
              <a:t>Consulting</a:t>
            </a:r>
          </a:p>
        </p:txBody>
      </p:sp>
      <p:sp>
        <p:nvSpPr>
          <p:cNvPr id="5" name="Subtitle 4">
            <a:extLst>
              <a:ext uri="{FF2B5EF4-FFF2-40B4-BE49-F238E27FC236}">
                <a16:creationId xmlns:a16="http://schemas.microsoft.com/office/drawing/2014/main" id="{6A9D89D6-9808-8541-957F-3941B3540B87}"/>
              </a:ext>
            </a:extLst>
          </p:cNvPr>
          <p:cNvSpPr>
            <a:spLocks noGrp="1"/>
          </p:cNvSpPr>
          <p:nvPr>
            <p:ph type="subTitle" idx="1"/>
          </p:nvPr>
        </p:nvSpPr>
        <p:spPr>
          <a:xfrm>
            <a:off x="332314" y="4714874"/>
            <a:ext cx="3971221" cy="1240803"/>
          </a:xfrm>
        </p:spPr>
        <p:txBody>
          <a:bodyPr>
            <a:normAutofit/>
          </a:bodyPr>
          <a:lstStyle/>
          <a:p>
            <a:pPr algn="l"/>
            <a:r>
              <a:rPr lang="en-US" dirty="0">
                <a:solidFill>
                  <a:schemeClr val="bg1"/>
                </a:solidFill>
              </a:rPr>
              <a:t>Beers and Breweries</a:t>
            </a:r>
          </a:p>
          <a:p>
            <a:pPr algn="l"/>
            <a:r>
              <a:rPr lang="en-US" dirty="0">
                <a:solidFill>
                  <a:schemeClr val="bg1"/>
                </a:solidFill>
              </a:rPr>
              <a:t>Data Base Data Discovery</a:t>
            </a:r>
          </a:p>
        </p:txBody>
      </p:sp>
    </p:spTree>
    <p:extLst>
      <p:ext uri="{BB962C8B-B14F-4D97-AF65-F5344CB8AC3E}">
        <p14:creationId xmlns:p14="http://schemas.microsoft.com/office/powerpoint/2010/main" val="17575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AC52B8-7336-A647-9222-D22E5CD112F7}"/>
              </a:ext>
            </a:extLst>
          </p:cNvPr>
          <p:cNvSpPr>
            <a:spLocks noGrp="1"/>
          </p:cNvSpPr>
          <p:nvPr>
            <p:ph type="title"/>
          </p:nvPr>
        </p:nvSpPr>
        <p:spPr>
          <a:xfrm>
            <a:off x="833002" y="365125"/>
            <a:ext cx="10520702" cy="1325563"/>
          </a:xfrm>
        </p:spPr>
        <p:txBody>
          <a:bodyPr>
            <a:normAutofit/>
          </a:bodyPr>
          <a:lstStyle/>
          <a:p>
            <a:r>
              <a:rPr lang="en-US" dirty="0"/>
              <a:t>Deliverables</a:t>
            </a:r>
          </a:p>
        </p:txBody>
      </p:sp>
      <p:graphicFrame>
        <p:nvGraphicFramePr>
          <p:cNvPr id="5" name="Content Placeholder 2">
            <a:extLst>
              <a:ext uri="{FF2B5EF4-FFF2-40B4-BE49-F238E27FC236}">
                <a16:creationId xmlns:a16="http://schemas.microsoft.com/office/drawing/2014/main" id="{2B0A34FF-A670-4FA2-9C3F-51D68086004D}"/>
              </a:ext>
            </a:extLst>
          </p:cNvPr>
          <p:cNvGraphicFramePr>
            <a:graphicFrameLocks noGrp="1"/>
          </p:cNvGraphicFramePr>
          <p:nvPr>
            <p:ph idx="1"/>
            <p:extLst>
              <p:ext uri="{D42A27DB-BD31-4B8C-83A1-F6EECF244321}">
                <p14:modId xmlns:p14="http://schemas.microsoft.com/office/powerpoint/2010/main" val="589632947"/>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2161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291F6CE-9798-704D-A4F5-42D46EBDC146}"/>
              </a:ext>
            </a:extLst>
          </p:cNvPr>
          <p:cNvPicPr>
            <a:picLocks noChangeAspect="1"/>
          </p:cNvPicPr>
          <p:nvPr/>
        </p:nvPicPr>
        <p:blipFill>
          <a:blip r:embed="rId2"/>
          <a:stretch>
            <a:fillRect/>
          </a:stretch>
        </p:blipFill>
        <p:spPr>
          <a:xfrm>
            <a:off x="5203767" y="1774638"/>
            <a:ext cx="6542117" cy="3151676"/>
          </a:xfrm>
          <a:prstGeom prst="rect">
            <a:avLst/>
          </a:prstGeom>
          <a:ln>
            <a:solidFill>
              <a:schemeClr val="tx1"/>
            </a:solidFill>
          </a:ln>
        </p:spPr>
      </p:pic>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indent="0">
              <a:buNone/>
            </a:pPr>
            <a:r>
              <a:rPr lang="en-US" sz="1700">
                <a:solidFill>
                  <a:schemeClr val="bg1"/>
                </a:solidFill>
              </a:rPr>
              <a:t>While reviewing the Breweries data set it appeared that duplicates could exist. Via base R sorting and text functions cleanup of City spellings and duplicated Brewery names was done. In particular we found that City names containing “St” were missing “.” and others had “Mt.” rather than “Mount”. Google search was used to verify Names. One name was misspelled twice, Menomonie in WI. It was also found that City name ”Marquette” was not found in MA, only in MI.</a:t>
            </a:r>
          </a:p>
        </p:txBody>
      </p:sp>
    </p:spTree>
    <p:extLst>
      <p:ext uri="{BB962C8B-B14F-4D97-AF65-F5344CB8AC3E}">
        <p14:creationId xmlns:p14="http://schemas.microsoft.com/office/powerpoint/2010/main" val="14265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DADA1C0-A950-B549-AAA3-71EB5A4536B9}"/>
              </a:ext>
            </a:extLst>
          </p:cNvPr>
          <p:cNvPicPr>
            <a:picLocks noChangeAspect="1"/>
          </p:cNvPicPr>
          <p:nvPr/>
        </p:nvPicPr>
        <p:blipFill>
          <a:blip r:embed="rId2"/>
          <a:stretch>
            <a:fillRect/>
          </a:stretch>
        </p:blipFill>
        <p:spPr>
          <a:xfrm>
            <a:off x="5203767" y="1502328"/>
            <a:ext cx="6542117" cy="3696296"/>
          </a:xfrm>
          <a:prstGeom prst="rect">
            <a:avLst/>
          </a:prstGeom>
          <a:ln>
            <a:solidFill>
              <a:schemeClr val="tx1"/>
            </a:solidFill>
          </a:ln>
        </p:spPr>
      </p:pic>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lvl="0" indent="0">
              <a:spcBef>
                <a:spcPts val="1000"/>
              </a:spcBef>
              <a:buNone/>
            </a:pPr>
            <a:r>
              <a:rPr lang="en-US" sz="2000">
                <a:solidFill>
                  <a:schemeClr val="bg1"/>
                </a:solidFill>
              </a:rPr>
              <a:t>To better identify what could truly be duplicated rows, a combination of an adjusted Name, City, and State was used to determine frequency of occurrence. If that value was greater than 1 further investigation was necessary.</a:t>
            </a:r>
          </a:p>
        </p:txBody>
      </p:sp>
    </p:spTree>
    <p:extLst>
      <p:ext uri="{BB962C8B-B14F-4D97-AF65-F5344CB8AC3E}">
        <p14:creationId xmlns:p14="http://schemas.microsoft.com/office/powerpoint/2010/main" val="355209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lvl="0" indent="0">
              <a:spcBef>
                <a:spcPts val="1000"/>
              </a:spcBef>
              <a:buNone/>
            </a:pPr>
            <a:r>
              <a:rPr lang="en-US" sz="2000" dirty="0">
                <a:solidFill>
                  <a:schemeClr val="bg1"/>
                </a:solidFill>
              </a:rPr>
              <a:t>From the solutions that were developed the following Breweries were found as potential duplicates within the data set. </a:t>
            </a:r>
          </a:p>
        </p:txBody>
      </p:sp>
      <p:pic>
        <p:nvPicPr>
          <p:cNvPr id="5" name="Picture 4">
            <a:extLst>
              <a:ext uri="{FF2B5EF4-FFF2-40B4-BE49-F238E27FC236}">
                <a16:creationId xmlns:a16="http://schemas.microsoft.com/office/drawing/2014/main" id="{C78B78C9-0BCE-424C-92E4-505E211DA801}"/>
              </a:ext>
            </a:extLst>
          </p:cNvPr>
          <p:cNvPicPr>
            <a:picLocks noChangeAspect="1"/>
          </p:cNvPicPr>
          <p:nvPr/>
        </p:nvPicPr>
        <p:blipFill>
          <a:blip r:embed="rId2"/>
          <a:stretch>
            <a:fillRect/>
          </a:stretch>
        </p:blipFill>
        <p:spPr>
          <a:xfrm>
            <a:off x="5659362" y="902469"/>
            <a:ext cx="6335806" cy="2298283"/>
          </a:xfrm>
          <a:prstGeom prst="rect">
            <a:avLst/>
          </a:prstGeom>
          <a:ln>
            <a:solidFill>
              <a:schemeClr val="tx1"/>
            </a:solidFill>
          </a:ln>
        </p:spPr>
      </p:pic>
      <p:pic>
        <p:nvPicPr>
          <p:cNvPr id="6" name="Picture 5">
            <a:extLst>
              <a:ext uri="{FF2B5EF4-FFF2-40B4-BE49-F238E27FC236}">
                <a16:creationId xmlns:a16="http://schemas.microsoft.com/office/drawing/2014/main" id="{97DF1C4E-B969-5548-B984-D78067312A0E}"/>
              </a:ext>
            </a:extLst>
          </p:cNvPr>
          <p:cNvPicPr>
            <a:picLocks noChangeAspect="1"/>
          </p:cNvPicPr>
          <p:nvPr/>
        </p:nvPicPr>
        <p:blipFill>
          <a:blip r:embed="rId3"/>
          <a:stretch>
            <a:fillRect/>
          </a:stretch>
        </p:blipFill>
        <p:spPr>
          <a:xfrm>
            <a:off x="5659362" y="3816278"/>
            <a:ext cx="6335806" cy="1691704"/>
          </a:xfrm>
          <a:prstGeom prst="rect">
            <a:avLst/>
          </a:prstGeom>
          <a:ln>
            <a:solidFill>
              <a:schemeClr val="tx1"/>
            </a:solidFill>
          </a:ln>
        </p:spPr>
      </p:pic>
    </p:spTree>
    <p:extLst>
      <p:ext uri="{BB962C8B-B14F-4D97-AF65-F5344CB8AC3E}">
        <p14:creationId xmlns:p14="http://schemas.microsoft.com/office/powerpoint/2010/main" val="6881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21">
            <a:extLst>
              <a:ext uri="{FF2B5EF4-FFF2-40B4-BE49-F238E27FC236}">
                <a16:creationId xmlns:a16="http://schemas.microsoft.com/office/drawing/2014/main" id="{FEB0B922-A6AE-4089-8B21-F3E1A7709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0">
            <a:extLst>
              <a:ext uri="{FF2B5EF4-FFF2-40B4-BE49-F238E27FC236}">
                <a16:creationId xmlns:a16="http://schemas.microsoft.com/office/drawing/2014/main" id="{C5EB7378-ADA3-4D6E-8E3A-09FAD1478F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838200" y="365125"/>
            <a:ext cx="10515600" cy="1325563"/>
          </a:xfrm>
        </p:spPr>
        <p:txBody>
          <a:bodyPr>
            <a:normAutofit/>
          </a:bodyPr>
          <a:lstStyle/>
          <a:p>
            <a:r>
              <a:rPr lang="en-US"/>
              <a:t>Data Investigation: Breweries</a:t>
            </a:r>
          </a:p>
        </p:txBody>
      </p:sp>
      <p:pic>
        <p:nvPicPr>
          <p:cNvPr id="4" name="Picture 3">
            <a:extLst>
              <a:ext uri="{FF2B5EF4-FFF2-40B4-BE49-F238E27FC236}">
                <a16:creationId xmlns:a16="http://schemas.microsoft.com/office/drawing/2014/main" id="{FA54C207-C0BD-3840-9D93-EEDA41DE8FD0}"/>
              </a:ext>
            </a:extLst>
          </p:cNvPr>
          <p:cNvPicPr>
            <a:picLocks noChangeAspect="1"/>
          </p:cNvPicPr>
          <p:nvPr/>
        </p:nvPicPr>
        <p:blipFill>
          <a:blip r:embed="rId2"/>
          <a:stretch>
            <a:fillRect/>
          </a:stretch>
        </p:blipFill>
        <p:spPr>
          <a:xfrm>
            <a:off x="0" y="2886736"/>
            <a:ext cx="12192000" cy="1084528"/>
          </a:xfrm>
          <a:prstGeom prst="rect">
            <a:avLst/>
          </a:prstGeom>
          <a:ln>
            <a:solidFill>
              <a:schemeClr val="tx1"/>
            </a:solidFill>
          </a:ln>
        </p:spPr>
      </p:pic>
      <p:pic>
        <p:nvPicPr>
          <p:cNvPr id="9" name="Picture 8">
            <a:extLst>
              <a:ext uri="{FF2B5EF4-FFF2-40B4-BE49-F238E27FC236}">
                <a16:creationId xmlns:a16="http://schemas.microsoft.com/office/drawing/2014/main" id="{88532F26-C7CF-FC43-BD42-2ED7EA59CF5F}"/>
              </a:ext>
            </a:extLst>
          </p:cNvPr>
          <p:cNvPicPr>
            <a:picLocks noChangeAspect="1"/>
          </p:cNvPicPr>
          <p:nvPr/>
        </p:nvPicPr>
        <p:blipFill>
          <a:blip r:embed="rId3"/>
          <a:stretch>
            <a:fillRect/>
          </a:stretch>
        </p:blipFill>
        <p:spPr>
          <a:xfrm>
            <a:off x="0" y="4270854"/>
            <a:ext cx="12192000" cy="797936"/>
          </a:xfrm>
          <a:prstGeom prst="rect">
            <a:avLst/>
          </a:prstGeom>
          <a:ln>
            <a:solidFill>
              <a:schemeClr val="tx1"/>
            </a:solidFill>
          </a:ln>
        </p:spPr>
      </p:pic>
      <p:pic>
        <p:nvPicPr>
          <p:cNvPr id="10" name="Picture 9">
            <a:extLst>
              <a:ext uri="{FF2B5EF4-FFF2-40B4-BE49-F238E27FC236}">
                <a16:creationId xmlns:a16="http://schemas.microsoft.com/office/drawing/2014/main" id="{B74208E3-96F8-EF42-8A26-FC77F22DA723}"/>
              </a:ext>
            </a:extLst>
          </p:cNvPr>
          <p:cNvPicPr>
            <a:picLocks noChangeAspect="1"/>
          </p:cNvPicPr>
          <p:nvPr/>
        </p:nvPicPr>
        <p:blipFill>
          <a:blip r:embed="rId4"/>
          <a:stretch>
            <a:fillRect/>
          </a:stretch>
        </p:blipFill>
        <p:spPr>
          <a:xfrm>
            <a:off x="0" y="5357511"/>
            <a:ext cx="12192000" cy="812800"/>
          </a:xfrm>
          <a:prstGeom prst="rect">
            <a:avLst/>
          </a:prstGeom>
          <a:ln>
            <a:solidFill>
              <a:schemeClr val="tx1"/>
            </a:solidFill>
          </a:ln>
        </p:spPr>
      </p:pic>
      <p:sp>
        <p:nvSpPr>
          <p:cNvPr id="12" name="TextBox 11">
            <a:extLst>
              <a:ext uri="{FF2B5EF4-FFF2-40B4-BE49-F238E27FC236}">
                <a16:creationId xmlns:a16="http://schemas.microsoft.com/office/drawing/2014/main" id="{698373C8-3995-514C-AEE9-4D1F9315E019}"/>
              </a:ext>
            </a:extLst>
          </p:cNvPr>
          <p:cNvSpPr txBox="1"/>
          <p:nvPr/>
        </p:nvSpPr>
        <p:spPr>
          <a:xfrm>
            <a:off x="838200" y="1690688"/>
            <a:ext cx="10515600" cy="1015663"/>
          </a:xfrm>
          <a:prstGeom prst="rect">
            <a:avLst/>
          </a:prstGeom>
          <a:noFill/>
        </p:spPr>
        <p:txBody>
          <a:bodyPr wrap="square" rtlCol="0">
            <a:spAutoFit/>
          </a:bodyPr>
          <a:lstStyle/>
          <a:p>
            <a:pPr algn="l"/>
            <a:r>
              <a:rPr lang="en-US" sz="2000" dirty="0"/>
              <a:t>After implementation of string functions and some fuzzy string logic the following were found to be potential duplicate records. The top instance below requires domain expertise given The unique nature of “</a:t>
            </a:r>
            <a:r>
              <a:rPr lang="en-US" sz="2000" dirty="0" err="1"/>
              <a:t>Catawaba</a:t>
            </a:r>
            <a:r>
              <a:rPr lang="en-US" sz="2000" dirty="0"/>
              <a:t> Valley” compared to “</a:t>
            </a:r>
            <a:r>
              <a:rPr lang="en-US" sz="2000" dirty="0" err="1"/>
              <a:t>Catawaba</a:t>
            </a:r>
            <a:r>
              <a:rPr lang="en-US" sz="2000" dirty="0"/>
              <a:t> Brewing”.</a:t>
            </a:r>
          </a:p>
        </p:txBody>
      </p:sp>
    </p:spTree>
    <p:extLst>
      <p:ext uri="{BB962C8B-B14F-4D97-AF65-F5344CB8AC3E}">
        <p14:creationId xmlns:p14="http://schemas.microsoft.com/office/powerpoint/2010/main" val="7006925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hape 54">
            <a:extLst>
              <a:ext uri="{FF2B5EF4-FFF2-40B4-BE49-F238E27FC236}">
                <a16:creationId xmlns:a16="http://schemas.microsoft.com/office/drawing/2014/main" id="{557DC3A8-956F-034E-8EB0-8A8A41E5DAC6}"/>
              </a:ext>
            </a:extLst>
          </p:cNvPr>
          <p:cNvSpPr txBox="1">
            <a:spLocks/>
          </p:cNvSpPr>
          <p:nvPr/>
        </p:nvSpPr>
        <p:spPr>
          <a:xfrm>
            <a:off x="833002" y="365125"/>
            <a:ext cx="1052070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kern="1200" dirty="0">
                <a:solidFill>
                  <a:schemeClr val="tx1"/>
                </a:solidFill>
                <a:latin typeface="+mj-lt"/>
                <a:ea typeface="+mj-ea"/>
                <a:cs typeface="+mj-cs"/>
              </a:rPr>
              <a:t>Recommendations for Higher Quality Data</a:t>
            </a:r>
          </a:p>
        </p:txBody>
      </p:sp>
      <p:graphicFrame>
        <p:nvGraphicFramePr>
          <p:cNvPr id="9" name="Shape 55">
            <a:extLst>
              <a:ext uri="{FF2B5EF4-FFF2-40B4-BE49-F238E27FC236}">
                <a16:creationId xmlns:a16="http://schemas.microsoft.com/office/drawing/2014/main" id="{AA39B5A7-894A-45E3-AE4E-389C0E5BBDCC}"/>
              </a:ext>
            </a:extLst>
          </p:cNvPr>
          <p:cNvGraphicFramePr/>
          <p:nvPr>
            <p:extLst>
              <p:ext uri="{D42A27DB-BD31-4B8C-83A1-F6EECF244321}">
                <p14:modId xmlns:p14="http://schemas.microsoft.com/office/powerpoint/2010/main" val="1544197805"/>
              </p:ext>
            </p:extLst>
          </p:nvPr>
        </p:nvGraphicFramePr>
        <p:xfrm>
          <a:off x="838200" y="1436310"/>
          <a:ext cx="10515600" cy="4740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8907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B924-1B87-43FC-B7C7-B112D5C51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AD2B705-4A9B-408D-AA80-4F41045E09D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9AE2756-0FC4-4155-83E7-58AAAB63E75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192C302-66EA-0B42-8E47-A2CC24AEBD2A}"/>
              </a:ext>
            </a:extLst>
          </p:cNvPr>
          <p:cNvPicPr>
            <a:picLocks noChangeAspect="1"/>
          </p:cNvPicPr>
          <p:nvPr/>
        </p:nvPicPr>
        <p:blipFill>
          <a:blip r:embed="rId2"/>
          <a:stretch>
            <a:fillRect/>
          </a:stretch>
        </p:blipFill>
        <p:spPr>
          <a:xfrm>
            <a:off x="493754" y="307731"/>
            <a:ext cx="3078180" cy="3997637"/>
          </a:xfrm>
          <a:prstGeom prst="rect">
            <a:avLst/>
          </a:prstGeom>
        </p:spPr>
      </p:pic>
      <p:pic>
        <p:nvPicPr>
          <p:cNvPr id="5" name="Content Placeholder 4">
            <a:extLst>
              <a:ext uri="{FF2B5EF4-FFF2-40B4-BE49-F238E27FC236}">
                <a16:creationId xmlns:a16="http://schemas.microsoft.com/office/drawing/2014/main" id="{7F782358-B59D-A14F-9FF8-BA5893755267}"/>
              </a:ext>
            </a:extLst>
          </p:cNvPr>
          <p:cNvPicPr>
            <a:picLocks noGrp="1" noChangeAspect="1"/>
          </p:cNvPicPr>
          <p:nvPr>
            <p:ph idx="1"/>
          </p:nvPr>
        </p:nvPicPr>
        <p:blipFill>
          <a:blip r:embed="rId3"/>
          <a:stretch>
            <a:fillRect/>
          </a:stretch>
        </p:blipFill>
        <p:spPr>
          <a:xfrm>
            <a:off x="4563301" y="307731"/>
            <a:ext cx="3078180" cy="3997637"/>
          </a:xfrm>
          <a:prstGeom prst="rect">
            <a:avLst/>
          </a:prstGeom>
        </p:spPr>
      </p:pic>
      <p:cxnSp>
        <p:nvCxnSpPr>
          <p:cNvPr id="20" name="Straight Connector 19">
            <a:extLst>
              <a:ext uri="{FF2B5EF4-FFF2-40B4-BE49-F238E27FC236}">
                <a16:creationId xmlns:a16="http://schemas.microsoft.com/office/drawing/2014/main" id="{818DC98F-4057-4645-B948-F604F39A9C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E9EC2CD-415A-EA4E-B803-F3E0E8AAF4D3}"/>
              </a:ext>
            </a:extLst>
          </p:cNvPr>
          <p:cNvPicPr>
            <a:picLocks noChangeAspect="1"/>
          </p:cNvPicPr>
          <p:nvPr/>
        </p:nvPicPr>
        <p:blipFill>
          <a:blip r:embed="rId4"/>
          <a:stretch>
            <a:fillRect/>
          </a:stretch>
        </p:blipFill>
        <p:spPr>
          <a:xfrm>
            <a:off x="8622593" y="330045"/>
            <a:ext cx="3078180" cy="3997637"/>
          </a:xfrm>
          <a:prstGeom prst="rect">
            <a:avLst/>
          </a:prstGeom>
        </p:spPr>
      </p:pic>
      <p:sp>
        <p:nvSpPr>
          <p:cNvPr id="2" name="Title 1">
            <a:extLst>
              <a:ext uri="{FF2B5EF4-FFF2-40B4-BE49-F238E27FC236}">
                <a16:creationId xmlns:a16="http://schemas.microsoft.com/office/drawing/2014/main" id="{DE061354-17F2-A246-9ABF-5D60399EB8E1}"/>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chemeClr val="bg1"/>
                </a:solidFill>
              </a:rPr>
              <a:t>Visualizing Results</a:t>
            </a:r>
          </a:p>
        </p:txBody>
      </p:sp>
    </p:spTree>
    <p:extLst>
      <p:ext uri="{BB962C8B-B14F-4D97-AF65-F5344CB8AC3E}">
        <p14:creationId xmlns:p14="http://schemas.microsoft.com/office/powerpoint/2010/main" val="209112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145CCC5-6236-7C4A-B3F7-376A39C34899}"/>
              </a:ext>
            </a:extLst>
          </p:cNvPr>
          <p:cNvPicPr>
            <a:picLocks noChangeAspect="1"/>
          </p:cNvPicPr>
          <p:nvPr/>
        </p:nvPicPr>
        <p:blipFill>
          <a:blip r:embed="rId2"/>
          <a:stretch>
            <a:fillRect/>
          </a:stretch>
        </p:blipFill>
        <p:spPr>
          <a:xfrm>
            <a:off x="717014" y="307731"/>
            <a:ext cx="4661968" cy="3997637"/>
          </a:xfrm>
          <a:prstGeom prst="rect">
            <a:avLst/>
          </a:prstGeom>
        </p:spPr>
      </p:pic>
      <p:pic>
        <p:nvPicPr>
          <p:cNvPr id="8" name="Picture 7">
            <a:extLst>
              <a:ext uri="{FF2B5EF4-FFF2-40B4-BE49-F238E27FC236}">
                <a16:creationId xmlns:a16="http://schemas.microsoft.com/office/drawing/2014/main" id="{EB556386-96D0-0C4E-90F6-C549C83E61E5}"/>
              </a:ext>
            </a:extLst>
          </p:cNvPr>
          <p:cNvPicPr>
            <a:picLocks noChangeAspect="1"/>
          </p:cNvPicPr>
          <p:nvPr/>
        </p:nvPicPr>
        <p:blipFill>
          <a:blip r:embed="rId3"/>
          <a:stretch>
            <a:fillRect/>
          </a:stretch>
        </p:blipFill>
        <p:spPr>
          <a:xfrm>
            <a:off x="6813017" y="307731"/>
            <a:ext cx="4661968" cy="3997637"/>
          </a:xfrm>
          <a:prstGeom prst="rect">
            <a:avLst/>
          </a:prstGeom>
        </p:spPr>
      </p:pic>
      <p:sp>
        <p:nvSpPr>
          <p:cNvPr id="2" name="Title 1">
            <a:extLst>
              <a:ext uri="{FF2B5EF4-FFF2-40B4-BE49-F238E27FC236}">
                <a16:creationId xmlns:a16="http://schemas.microsoft.com/office/drawing/2014/main" id="{C9CEE79D-F7A8-B04C-AD77-E1672FDE501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chemeClr val="bg1"/>
                </a:solidFill>
              </a:rPr>
              <a:t>Spatial Results</a:t>
            </a:r>
          </a:p>
        </p:txBody>
      </p:sp>
    </p:spTree>
    <p:extLst>
      <p:ext uri="{BB962C8B-B14F-4D97-AF65-F5344CB8AC3E}">
        <p14:creationId xmlns:p14="http://schemas.microsoft.com/office/powerpoint/2010/main" val="175369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376</Words>
  <Application>Microsoft Macintosh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Stats 2 Crew Consulting</vt:lpstr>
      <vt:lpstr>Deliverables</vt:lpstr>
      <vt:lpstr>Data Investigation: Breweries</vt:lpstr>
      <vt:lpstr>Data Investigation: Breweries</vt:lpstr>
      <vt:lpstr>Data Investigation: Breweries</vt:lpstr>
      <vt:lpstr>Data Investigation: Breweries</vt:lpstr>
      <vt:lpstr>PowerPoint Presentation</vt:lpstr>
      <vt:lpstr>Visualizing Results</vt:lpstr>
      <vt:lpstr>Spatial Results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Stats 2</dc:title>
  <dc:creator>Microsoft Office User</dc:creator>
  <cp:lastModifiedBy>Rosales, Manuel</cp:lastModifiedBy>
  <cp:revision>19</cp:revision>
  <dcterms:created xsi:type="dcterms:W3CDTF">2018-02-26T01:48:59Z</dcterms:created>
  <dcterms:modified xsi:type="dcterms:W3CDTF">2018-02-28T21:40:19Z</dcterms:modified>
</cp:coreProperties>
</file>