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Roboto"/>
      <p:regular r:id="rId21"/>
      <p:bold r:id="rId22"/>
      <p:italic r:id="rId23"/>
      <p:boldItalic r:id="rId24"/>
    </p:embeddedFont>
    <p:embeddedFont>
      <p:font typeface="Merriweather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oboto-bold.fntdata"/><Relationship Id="rId21" Type="http://schemas.openxmlformats.org/officeDocument/2006/relationships/font" Target="fonts/Roboto-regular.fntdata"/><Relationship Id="rId24" Type="http://schemas.openxmlformats.org/officeDocument/2006/relationships/font" Target="fonts/Roboto-boldItalic.fntdata"/><Relationship Id="rId23" Type="http://schemas.openxmlformats.org/officeDocument/2006/relationships/font" Target="fonts/Robo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erriweather-bold.fntdata"/><Relationship Id="rId25" Type="http://schemas.openxmlformats.org/officeDocument/2006/relationships/font" Target="fonts/Merriweather-regular.fntdata"/><Relationship Id="rId28" Type="http://schemas.openxmlformats.org/officeDocument/2006/relationships/font" Target="fonts/Merriweather-boldItalic.fntdata"/><Relationship Id="rId27" Type="http://schemas.openxmlformats.org/officeDocument/2006/relationships/font" Target="fonts/Merriweather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70de0173ac_0_24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70de0173ac_0_24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70de0173ac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70de0173ac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70d08ea608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70d08ea608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70d08ea608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70d08ea608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70d08ea608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70d08ea608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70d08ea608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70d08ea608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70d08ea60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70d08ea60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70d08ea60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70d08ea60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70d08ea60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70d08ea60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70d08ea608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70d08ea60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70d08ea608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70d08ea608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70d08ea608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70d08ea608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70d08ea608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70d08ea608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70de0173ac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70de0173ac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MIDAS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1862485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Manuel Toledo		: UML Engineer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Gabriel Alfonso	: Quality Analyst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Edward Gil		: Business Analyst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MIDAS-4-Web-Add Stock</a:t>
            </a:r>
            <a:endParaRPr sz="2400"/>
          </a:p>
        </p:txBody>
      </p:sp>
      <p:sp>
        <p:nvSpPr>
          <p:cNvPr id="123" name="Google Shape;123;p22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Pre-</a:t>
            </a:r>
            <a:r>
              <a:rPr b="1" lang="en"/>
              <a:t>Condition: </a:t>
            </a:r>
            <a:endParaRPr b="1"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User is logged in.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User is in the </a:t>
            </a:r>
            <a:r>
              <a:rPr i="1" lang="en"/>
              <a:t>Dashboard.</a:t>
            </a:r>
            <a:endParaRPr i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Trigger:</a:t>
            </a:r>
            <a:r>
              <a:rPr lang="en"/>
              <a:t> User clicks on the </a:t>
            </a:r>
            <a:r>
              <a:rPr i="1" lang="en"/>
              <a:t>Add Stock Button</a:t>
            </a:r>
            <a:endParaRPr i="1"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AutoNum type="arabicPeriod"/>
            </a:pPr>
            <a:r>
              <a:rPr b="1" lang="en"/>
              <a:t>MIDAS </a:t>
            </a:r>
            <a:r>
              <a:rPr lang="en"/>
              <a:t>displays the </a:t>
            </a:r>
            <a:r>
              <a:rPr i="1" lang="en"/>
              <a:t>Add Stock Page.</a:t>
            </a:r>
            <a:endParaRPr i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User inputs the stock name and the amount.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User clicks the </a:t>
            </a:r>
            <a:r>
              <a:rPr i="1" lang="en"/>
              <a:t>Submit </a:t>
            </a:r>
            <a:r>
              <a:rPr lang="en"/>
              <a:t>button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b="1" lang="en"/>
              <a:t>MIDAS </a:t>
            </a:r>
            <a:r>
              <a:rPr lang="en"/>
              <a:t>will store the newly made stock entity.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2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Related Use Cases:</a:t>
            </a:r>
            <a:endParaRPr b="1"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MIDAS-3-Web-View User Stocks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Decision Support: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Frequency</a:t>
            </a:r>
            <a:r>
              <a:rPr lang="en"/>
              <a:t>: Medium - performed every time a user decides to add a new stock.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Criticality: </a:t>
            </a:r>
            <a:r>
              <a:rPr lang="en"/>
              <a:t>High - a fundamental part of MIDAS.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/>
              <a:t>Risk: </a:t>
            </a:r>
            <a:r>
              <a:rPr lang="en"/>
              <a:t>Medium - requires managing data.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MIDAS-4-Web-Add Stock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3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Constraints: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Usability: </a:t>
            </a:r>
            <a:r>
              <a:rPr lang="en"/>
              <a:t>No previous training should be needed, process should take no more than 20 seconds to be completed.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Reliability: </a:t>
            </a:r>
            <a:r>
              <a:rPr lang="en"/>
              <a:t>Mean Time to Failure - 3 failures for every 48 hours of operation is acceptable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3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Performance: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Stock data should be added to the database within a second.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i="1" lang="en"/>
              <a:t>Add Stock </a:t>
            </a:r>
            <a:r>
              <a:rPr lang="en"/>
              <a:t>page should be displayed within a second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Supportability: </a:t>
            </a:r>
            <a:r>
              <a:rPr lang="en"/>
              <a:t>should be displayed properly in Mozilla Firefox and Google Chrome.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Implementation: </a:t>
            </a:r>
            <a:r>
              <a:rPr lang="en"/>
              <a:t>Use case will be implemented using React.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/>
              <a:t>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 diagram for web use cases that are being implemented</a:t>
            </a:r>
            <a:endParaRPr/>
          </a:p>
        </p:txBody>
      </p:sp>
      <p:pic>
        <p:nvPicPr>
          <p:cNvPr id="137" name="Google Shape;13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0400" y="98750"/>
            <a:ext cx="4021988" cy="4216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MIDAS-4-Web-Add Stock Object Diagram</a:t>
            </a:r>
            <a:endParaRPr/>
          </a:p>
        </p:txBody>
      </p:sp>
      <p:pic>
        <p:nvPicPr>
          <p:cNvPr id="143" name="Google Shape;14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2013" y="141525"/>
            <a:ext cx="5438775" cy="386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MIDAS-4-Web-Add Stock Sequence Diagram</a:t>
            </a:r>
            <a:endParaRPr/>
          </a:p>
        </p:txBody>
      </p:sp>
      <p:pic>
        <p:nvPicPr>
          <p:cNvPr id="149" name="Google Shape;14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1050" y="587825"/>
            <a:ext cx="7534275" cy="327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7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MIDAS Class Diagram</a:t>
            </a:r>
            <a:endParaRPr/>
          </a:p>
        </p:txBody>
      </p:sp>
      <p:pic>
        <p:nvPicPr>
          <p:cNvPr id="155" name="Google Shape;15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8575" y="125575"/>
            <a:ext cx="6386850" cy="421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Definition</a:t>
            </a:r>
            <a:endParaRPr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Many niche apps used to track user finances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Users likely have multiple bank accounts open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Tedious to track finances through multiple applications, so why not have an all-in-one finance app?</a:t>
            </a:r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Alternate Solutions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Alternatives differ in the platforms that are supported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Alternative 1: Web application and Android 5.0 application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Alternative 2: Web, Android 5.0, and iOS 8 applications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Alternative 3: Web, Android 5.0, iOS 8, and Windows 8.1 Desktop applications</a:t>
            </a:r>
            <a:endParaRPr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Feasibility Matrix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311700" y="2007475"/>
            <a:ext cx="31275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Recommendation: Candidate 2</a:t>
            </a:r>
            <a:endParaRPr sz="14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Costs more, but covers most of the mobile users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Desktop application likely not as utilized, and costs more</a:t>
            </a:r>
            <a:endParaRPr sz="1200"/>
          </a:p>
        </p:txBody>
      </p:sp>
      <p:pic>
        <p:nvPicPr>
          <p:cNvPr id="84" name="Google Shape;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60595" y="43012"/>
            <a:ext cx="4653556" cy="5057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Personnel Organization</a:t>
            </a:r>
            <a:endParaRPr/>
          </a:p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4644675" y="500925"/>
            <a:ext cx="40125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Manuel Toledo: 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Team Leader, UML Engineer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Edward Gil: 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Minute Taker, Business Analyst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Gabriel Alfonso: 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Time Keeper, Quality Analyst.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Hardware and Software Requirements</a:t>
            </a:r>
            <a:endParaRPr/>
          </a:p>
        </p:txBody>
      </p:sp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4644675" y="500925"/>
            <a:ext cx="21285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Hardware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Computer for Project Planning and UML Design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97" name="Google Shape;97;p18"/>
          <p:cNvSpPr txBox="1"/>
          <p:nvPr/>
        </p:nvSpPr>
        <p:spPr>
          <a:xfrm>
            <a:off x="6773275" y="500925"/>
            <a:ext cx="2033400" cy="40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Software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Star UML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MS Project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React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Support on Chrome and Firefox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Mobile support for IOS and Android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19"/>
          <p:cNvPicPr preferRelativeResize="0"/>
          <p:nvPr/>
        </p:nvPicPr>
        <p:blipFill rotWithShape="1">
          <a:blip r:embed="rId3">
            <a:alphaModFix/>
          </a:blip>
          <a:srcRect b="5409" l="0" r="0" t="6632"/>
          <a:stretch/>
        </p:blipFill>
        <p:spPr>
          <a:xfrm rot="-5400000">
            <a:off x="2700925" y="-1527626"/>
            <a:ext cx="3859550" cy="7214001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Plan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MIDAS-7-Web-Timeout</a:t>
            </a:r>
            <a:endParaRPr sz="2400"/>
          </a:p>
        </p:txBody>
      </p:sp>
      <p:sp>
        <p:nvSpPr>
          <p:cNvPr id="109" name="Google Shape;109;p20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Pre-</a:t>
            </a:r>
            <a:r>
              <a:rPr b="1" lang="en"/>
              <a:t>Condition: </a:t>
            </a:r>
            <a:endParaRPr b="1"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AutoNum type="arabicPeriod"/>
            </a:pPr>
            <a:r>
              <a:rPr i="1" lang="en"/>
              <a:t>The user has an account and is logged in.</a:t>
            </a:r>
            <a:endParaRPr i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Trigger:</a:t>
            </a:r>
            <a:r>
              <a:rPr lang="en"/>
              <a:t> </a:t>
            </a:r>
            <a:endParaRPr i="1"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The user has been inactive for 10 minutes.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0"/>
          <p:cNvSpPr txBox="1"/>
          <p:nvPr>
            <p:ph idx="2" type="body"/>
          </p:nvPr>
        </p:nvSpPr>
        <p:spPr>
          <a:xfrm>
            <a:off x="4832400" y="1505700"/>
            <a:ext cx="3999900" cy="3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Related Use Cases:</a:t>
            </a:r>
            <a:endParaRPr b="1"/>
          </a:p>
          <a:p>
            <a:pPr indent="-31115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AutoNum type="arabicPeriod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MIDAS-14-Web-Login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00"/>
              <a:buAutoNum type="arabicPeriod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MIDAS-15-Web-Logout.</a:t>
            </a:r>
            <a:endParaRPr/>
          </a:p>
          <a:p>
            <a:pPr indent="0" lvl="0" marL="0" rtl="0" algn="ctr">
              <a:spcBef>
                <a:spcPts val="500"/>
              </a:spcBef>
              <a:spcAft>
                <a:spcPts val="0"/>
              </a:spcAft>
              <a:buNone/>
            </a:pPr>
            <a:r>
              <a:rPr b="1" lang="en"/>
              <a:t>Decision Support: 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Frequency</a:t>
            </a:r>
            <a:r>
              <a:rPr lang="en"/>
              <a:t>: 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 10,000 users, timeout is expected to occur 1500 times per hour.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Criticality:</a:t>
            </a:r>
            <a:r>
              <a:rPr lang="en"/>
              <a:t> 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Medium Criticality. Even though this use case does provide some security for the user, it is not utterly necessary for the functionality of the app.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Risk: 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Low Risk. This use case is simple to implement, just forcefully log out the user after some time of inactivity.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MIDAS-7-Web-Timeout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21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Constraints: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Usability: 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countdown dialog box should be simple and straightforward, so the user knows what to do.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Reliability: 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 use case is allowed to fail 1 in 7500 times.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21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Performance: 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user should be logged out within 2 seconds of the countdown running off.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Supportability: 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Timeout will be supported in Mozilla Firefox and Chrome. The mobile application will be supported in Android and IOS.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Implementation: 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Implemented using React and will be available on browsers and in the mobile application.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