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no-15/AICTE-Project---Manoj-Kumar-C.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6698" y="1952263"/>
            <a:ext cx="9738604" cy="977778"/>
          </a:xfrm>
        </p:spPr>
        <p:txBody>
          <a:bodyPr>
            <a:normAutofit fontScale="90000"/>
          </a:bodyPr>
          <a:lstStyle/>
          <a:p>
            <a:pPr algn="ctr"/>
            <a:r>
              <a:rPr lang="en-US" b="1" dirty="0">
                <a:solidFill>
                  <a:schemeClr val="accent1"/>
                </a:solidFill>
                <a:latin typeface="Book Antiqua" panose="02040602050305030304" pitchFamily="18"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Manoj Kumar C</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Sri Sairam Engineering College</a:t>
            </a:r>
          </a:p>
          <a:p>
            <a:r>
              <a:rPr lang="en-US" sz="2000" b="1" dirty="0">
                <a:solidFill>
                  <a:schemeClr val="accent1">
                    <a:lumMod val="75000"/>
                  </a:schemeClr>
                </a:solidFill>
                <a:latin typeface="Arial"/>
                <a:cs typeface="Arial"/>
              </a:rPr>
              <a:t>				Electrical and Electronics Engg.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buNone/>
            </a:pPr>
            <a:r>
              <a:rPr lang="en-IN" sz="1800" dirty="0"/>
              <a:t>Potential enhancements for future improvements include:</a:t>
            </a:r>
          </a:p>
          <a:p>
            <a:pPr algn="just">
              <a:buFont typeface="Wingdings" panose="05000000000000000000" pitchFamily="2" charset="2"/>
              <a:buChar char="§"/>
            </a:pPr>
            <a:r>
              <a:rPr lang="en-IN" sz="1800" b="1" dirty="0"/>
              <a:t>Advanced Encryption Integration:</a:t>
            </a:r>
            <a:r>
              <a:rPr lang="en-IN" sz="1800" dirty="0"/>
              <a:t> Combining </a:t>
            </a:r>
            <a:r>
              <a:rPr lang="en-IN" sz="1800" b="1" dirty="0"/>
              <a:t>AES/RSA</a:t>
            </a:r>
            <a:r>
              <a:rPr lang="en-IN" sz="1800" dirty="0"/>
              <a:t> encryption with steganography for added security.</a:t>
            </a:r>
          </a:p>
          <a:p>
            <a:pPr algn="just">
              <a:buFont typeface="Wingdings" panose="05000000000000000000" pitchFamily="2" charset="2"/>
              <a:buChar char="§"/>
            </a:pPr>
            <a:r>
              <a:rPr lang="en-IN" sz="1800" b="1" dirty="0"/>
              <a:t>Multi-Format Support:</a:t>
            </a:r>
            <a:r>
              <a:rPr lang="en-IN" sz="1800" dirty="0"/>
              <a:t> Extending compatibility to </a:t>
            </a:r>
            <a:r>
              <a:rPr lang="en-IN" sz="1800" b="1" dirty="0"/>
              <a:t>PNG, BMP, GIF</a:t>
            </a:r>
            <a:r>
              <a:rPr lang="en-IN" sz="1800" dirty="0"/>
              <a:t> formats.</a:t>
            </a:r>
          </a:p>
          <a:p>
            <a:pPr algn="just">
              <a:buFont typeface="Wingdings" panose="05000000000000000000" pitchFamily="2" charset="2"/>
              <a:buChar char="§"/>
            </a:pPr>
            <a:r>
              <a:rPr lang="en-IN" sz="1800" b="1" dirty="0"/>
              <a:t>Higher Capacity Encoding:</a:t>
            </a:r>
            <a:r>
              <a:rPr lang="en-IN" sz="1800" dirty="0"/>
              <a:t> Optimizing data encoding to store </a:t>
            </a:r>
            <a:r>
              <a:rPr lang="en-IN" sz="1800" b="1" dirty="0"/>
              <a:t>larger messages</a:t>
            </a:r>
            <a:r>
              <a:rPr lang="en-IN" sz="1800" dirty="0"/>
              <a:t>.</a:t>
            </a:r>
          </a:p>
          <a:p>
            <a:pPr algn="just">
              <a:buFont typeface="Wingdings" panose="05000000000000000000" pitchFamily="2" charset="2"/>
              <a:buChar char="§"/>
            </a:pPr>
            <a:r>
              <a:rPr lang="en-IN" sz="1800" b="1" dirty="0"/>
              <a:t>Mobile App Development:</a:t>
            </a:r>
            <a:r>
              <a:rPr lang="en-IN" sz="1800" dirty="0"/>
              <a:t> Implementing a </a:t>
            </a:r>
            <a:r>
              <a:rPr lang="en-IN" sz="1800" b="1" dirty="0"/>
              <a:t>user-friendly Android/iOS</a:t>
            </a:r>
            <a:r>
              <a:rPr lang="en-IN" sz="1800" dirty="0"/>
              <a:t> version.</a:t>
            </a:r>
          </a:p>
          <a:p>
            <a:pPr algn="just">
              <a:buFont typeface="Wingdings" panose="05000000000000000000" pitchFamily="2" charset="2"/>
              <a:buChar char="§"/>
            </a:pPr>
            <a:r>
              <a:rPr lang="en-IN" sz="1800" b="1" dirty="0"/>
              <a:t>Anti-Steganalysis Measures:</a:t>
            </a:r>
            <a:r>
              <a:rPr lang="en-IN" sz="1800" dirty="0"/>
              <a:t> Enhancing algorithms to </a:t>
            </a:r>
            <a:r>
              <a:rPr lang="en-IN" sz="1800" b="1" dirty="0"/>
              <a:t>resist detection tools</a:t>
            </a:r>
            <a:r>
              <a:rPr lang="en-IN" sz="1800" dirty="0"/>
              <a:t> used in forensic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103437"/>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buFont typeface="Wingdings" panose="05000000000000000000" pitchFamily="2" charset="2"/>
              <a:buChar char="§"/>
            </a:pPr>
            <a:r>
              <a:rPr lang="en-US" sz="2800" dirty="0"/>
              <a:t>Data security is vital in digital communication, and encryption, while effective, can attract unwanted attention. Steganography hides secret messages within images, making the data transmission undetectable. This project implements an image-based steganographic technique by modifying pixel values to embed text securely. It ensures covert communication while maintaining the image’s visual integrity.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600" b="1" dirty="0"/>
              <a:t>Programming Language:</a:t>
            </a:r>
          </a:p>
          <a:p>
            <a:pPr>
              <a:buFont typeface="Wingdings" panose="05000000000000000000" pitchFamily="2" charset="2"/>
              <a:buChar char="§"/>
            </a:pPr>
            <a:r>
              <a:rPr lang="en-IN" sz="1600" dirty="0"/>
              <a:t>Python – Used for scripting, image processing, and implementing steganographic algorithms.</a:t>
            </a:r>
          </a:p>
          <a:p>
            <a:pPr marL="0" indent="0">
              <a:buNone/>
            </a:pPr>
            <a:r>
              <a:rPr lang="en-IN" sz="1600" b="1" dirty="0"/>
              <a:t>Libraries &amp; Modules:</a:t>
            </a:r>
          </a:p>
          <a:p>
            <a:pPr>
              <a:buFont typeface="Wingdings" panose="05000000000000000000" pitchFamily="2" charset="2"/>
              <a:buChar char="§"/>
            </a:pPr>
            <a:r>
              <a:rPr lang="en-IN" sz="1600" dirty="0"/>
              <a:t>OpenCV (cv2) – Used for image loading, manipulation, and saving operations.</a:t>
            </a:r>
          </a:p>
          <a:p>
            <a:pPr>
              <a:buFont typeface="Wingdings" panose="05000000000000000000" pitchFamily="2" charset="2"/>
              <a:buChar char="§"/>
            </a:pPr>
            <a:r>
              <a:rPr lang="en-IN" sz="1600" dirty="0"/>
              <a:t>OS Module (</a:t>
            </a:r>
            <a:r>
              <a:rPr lang="en-IN" sz="1600" dirty="0" err="1"/>
              <a:t>os</a:t>
            </a:r>
            <a:r>
              <a:rPr lang="en-IN" sz="1600" dirty="0"/>
              <a:t>) – Handles file system operations and platform-specific commands.</a:t>
            </a:r>
          </a:p>
          <a:p>
            <a:pPr marL="0" indent="0">
              <a:buNone/>
            </a:pPr>
            <a:r>
              <a:rPr lang="en-IN" sz="1600" b="1" dirty="0"/>
              <a:t>Platform &amp; Environment:</a:t>
            </a:r>
          </a:p>
          <a:p>
            <a:pPr>
              <a:buFont typeface="Wingdings" panose="05000000000000000000" pitchFamily="2" charset="2"/>
              <a:buChar char="§"/>
            </a:pPr>
            <a:r>
              <a:rPr lang="en-IN" sz="1600" dirty="0"/>
              <a:t>Operating System: Works on both Windows &amp; Linux with minimal modifications.</a:t>
            </a:r>
          </a:p>
          <a:p>
            <a:pPr>
              <a:buFont typeface="Wingdings" panose="05000000000000000000" pitchFamily="2" charset="2"/>
              <a:buChar char="§"/>
            </a:pPr>
            <a:r>
              <a:rPr lang="en-IN" sz="1600" dirty="0"/>
              <a:t>Development Environment: The project was implemented and tested </a:t>
            </a:r>
            <a:r>
              <a:rPr lang="en-IN" sz="1600" i="1" dirty="0"/>
              <a:t>VS Code.</a:t>
            </a:r>
          </a:p>
          <a:p>
            <a:pPr marL="0" indent="0">
              <a:buNone/>
            </a:pPr>
            <a:r>
              <a:rPr lang="en-IN" sz="1600" b="1" dirty="0"/>
              <a:t>Methodology:</a:t>
            </a:r>
          </a:p>
          <a:p>
            <a:pPr marL="0" indent="0">
              <a:buNone/>
            </a:pPr>
            <a:r>
              <a:rPr lang="en-IN" sz="1600" dirty="0"/>
              <a:t>The steganographic process involves:</a:t>
            </a:r>
          </a:p>
          <a:p>
            <a:pPr>
              <a:buFont typeface="Wingdings" panose="05000000000000000000" pitchFamily="2" charset="2"/>
              <a:buChar char="§"/>
            </a:pPr>
            <a:r>
              <a:rPr lang="en-IN" sz="1600" dirty="0"/>
              <a:t>Least Significant Bit (LSB) Modification: Secret data is embedded by altering the lowest bit of pixel values in the image.</a:t>
            </a:r>
          </a:p>
          <a:p>
            <a:pPr>
              <a:buFont typeface="Wingdings" panose="05000000000000000000" pitchFamily="2" charset="2"/>
              <a:buChar char="§"/>
            </a:pPr>
            <a:r>
              <a:rPr lang="en-IN" sz="1600" dirty="0"/>
              <a:t>Pixel-Based Encoding: Each character of the message is mapped to a pixel value.</a:t>
            </a:r>
          </a:p>
          <a:p>
            <a:pPr>
              <a:buFont typeface="Wingdings" panose="05000000000000000000" pitchFamily="2" charset="2"/>
              <a:buChar char="§"/>
            </a:pPr>
            <a:r>
              <a:rPr lang="en-IN" sz="1600" dirty="0"/>
              <a:t>Password-Based Access Control: Ensures only authorized users can retrieve the hidden message.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dirty="0"/>
              <a:t>This project introduces several </a:t>
            </a:r>
            <a:r>
              <a:rPr lang="en-IN" sz="2000" b="1" dirty="0"/>
              <a:t>enhancements</a:t>
            </a:r>
            <a:r>
              <a:rPr lang="en-IN" sz="2000" dirty="0"/>
              <a:t> to conventional steganography:</a:t>
            </a:r>
          </a:p>
          <a:p>
            <a:pPr algn="just">
              <a:buFont typeface="Wingdings" panose="05000000000000000000" pitchFamily="2" charset="2"/>
              <a:buChar char="§"/>
            </a:pPr>
            <a:r>
              <a:rPr lang="en-IN" sz="2000" b="1" dirty="0"/>
              <a:t>Invisible Data Storage:</a:t>
            </a:r>
            <a:r>
              <a:rPr lang="en-IN" sz="2000" dirty="0"/>
              <a:t> The pixel modifications are undetectable to the human eye.</a:t>
            </a:r>
          </a:p>
          <a:p>
            <a:pPr algn="just">
              <a:buFont typeface="Wingdings" panose="05000000000000000000" pitchFamily="2" charset="2"/>
              <a:buChar char="§"/>
            </a:pPr>
            <a:r>
              <a:rPr lang="en-IN" sz="2000" b="1" dirty="0"/>
              <a:t>Password Protection:</a:t>
            </a:r>
            <a:r>
              <a:rPr lang="en-IN" sz="2000" dirty="0"/>
              <a:t> Ensures only authorized users can access hidden messages.</a:t>
            </a:r>
          </a:p>
          <a:p>
            <a:pPr algn="just">
              <a:buFont typeface="Wingdings" panose="05000000000000000000" pitchFamily="2" charset="2"/>
              <a:buChar char="§"/>
            </a:pPr>
            <a:r>
              <a:rPr lang="en-IN" sz="2000" b="1" dirty="0"/>
              <a:t>Minimal Image Distortion:</a:t>
            </a:r>
            <a:r>
              <a:rPr lang="en-IN" sz="2000" dirty="0"/>
              <a:t> Optimized pixel changes preserve image quality.</a:t>
            </a:r>
          </a:p>
          <a:p>
            <a:pPr algn="just">
              <a:buFont typeface="Wingdings" panose="05000000000000000000" pitchFamily="2" charset="2"/>
              <a:buChar char="§"/>
            </a:pPr>
            <a:r>
              <a:rPr lang="en-IN" sz="2000" b="1" dirty="0"/>
              <a:t>Cross-Platform Compatibility:</a:t>
            </a:r>
            <a:r>
              <a:rPr lang="en-IN" sz="2000" dirty="0"/>
              <a:t> Works seamlessly on </a:t>
            </a:r>
            <a:r>
              <a:rPr lang="en-IN" sz="2000" b="1" dirty="0"/>
              <a:t>Windows &amp; Linux</a:t>
            </a:r>
            <a:r>
              <a:rPr lang="en-IN" sz="2000" dirty="0"/>
              <a:t>.</a:t>
            </a:r>
          </a:p>
          <a:p>
            <a:pPr algn="just">
              <a:buFont typeface="Wingdings" panose="05000000000000000000" pitchFamily="2" charset="2"/>
              <a:buChar char="§"/>
            </a:pPr>
            <a:r>
              <a:rPr lang="en-IN" sz="2000" b="1" dirty="0"/>
              <a:t>User-Friendly Interface:</a:t>
            </a:r>
            <a:r>
              <a:rPr lang="en-IN" sz="2000" dirty="0"/>
              <a:t> Simple menu-driven console application for easy usage.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
            </a:pPr>
            <a:r>
              <a:rPr lang="en-US" sz="2800" dirty="0"/>
              <a:t>Government &amp; Intelligence Agencies</a:t>
            </a:r>
          </a:p>
          <a:p>
            <a:pPr>
              <a:buFont typeface="Wingdings" panose="05000000000000000000" pitchFamily="2" charset="2"/>
              <a:buChar char="§"/>
            </a:pPr>
            <a:r>
              <a:rPr lang="en-US" sz="2800" dirty="0"/>
              <a:t>Journalists &amp; Whistleblowers</a:t>
            </a:r>
          </a:p>
          <a:p>
            <a:pPr>
              <a:buFont typeface="Wingdings" panose="05000000000000000000" pitchFamily="2" charset="2"/>
              <a:buChar char="§"/>
            </a:pPr>
            <a:r>
              <a:rPr lang="en-US" sz="2800" dirty="0"/>
              <a:t>Corporates &amp; Businesses</a:t>
            </a:r>
          </a:p>
          <a:p>
            <a:pPr>
              <a:buFont typeface="Wingdings" panose="05000000000000000000" pitchFamily="2" charset="2"/>
              <a:buChar char="§"/>
            </a:pPr>
            <a:r>
              <a:rPr lang="en-US" sz="2800" dirty="0"/>
              <a:t>General Users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312671" y="473556"/>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4E06ED9-1A69-C4A0-5925-50EBCCCFAFF9}"/>
              </a:ext>
            </a:extLst>
          </p:cNvPr>
          <p:cNvPicPr>
            <a:picLocks noGrp="1" noChangeAspect="1"/>
          </p:cNvPicPr>
          <p:nvPr>
            <p:ph idx="1"/>
          </p:nvPr>
        </p:nvPicPr>
        <p:blipFill>
          <a:blip r:embed="rId2"/>
          <a:stretch>
            <a:fillRect/>
          </a:stretch>
        </p:blipFill>
        <p:spPr>
          <a:xfrm>
            <a:off x="3692854" y="4447721"/>
            <a:ext cx="4566807" cy="2149021"/>
          </a:xfrm>
        </p:spPr>
      </p:pic>
      <p:pic>
        <p:nvPicPr>
          <p:cNvPr id="7" name="Picture 6">
            <a:extLst>
              <a:ext uri="{FF2B5EF4-FFF2-40B4-BE49-F238E27FC236}">
                <a16:creationId xmlns:a16="http://schemas.microsoft.com/office/drawing/2014/main" id="{AC219B05-DBC5-4A1D-5411-1719D6ED3B49}"/>
              </a:ext>
            </a:extLst>
          </p:cNvPr>
          <p:cNvPicPr>
            <a:picLocks noChangeAspect="1"/>
          </p:cNvPicPr>
          <p:nvPr/>
        </p:nvPicPr>
        <p:blipFill>
          <a:blip r:embed="rId3"/>
          <a:stretch>
            <a:fillRect/>
          </a:stretch>
        </p:blipFill>
        <p:spPr>
          <a:xfrm>
            <a:off x="461450" y="1003852"/>
            <a:ext cx="5373293" cy="3033507"/>
          </a:xfrm>
          <a:prstGeom prst="rect">
            <a:avLst/>
          </a:prstGeom>
        </p:spPr>
      </p:pic>
      <p:pic>
        <p:nvPicPr>
          <p:cNvPr id="9" name="Picture 8">
            <a:extLst>
              <a:ext uri="{FF2B5EF4-FFF2-40B4-BE49-F238E27FC236}">
                <a16:creationId xmlns:a16="http://schemas.microsoft.com/office/drawing/2014/main" id="{F63AF6D0-F8F9-2E61-740D-12428BD25A5E}"/>
              </a:ext>
            </a:extLst>
          </p:cNvPr>
          <p:cNvPicPr>
            <a:picLocks noChangeAspect="1"/>
          </p:cNvPicPr>
          <p:nvPr/>
        </p:nvPicPr>
        <p:blipFill>
          <a:blip r:embed="rId4"/>
          <a:srcRect r="6020"/>
          <a:stretch/>
        </p:blipFill>
        <p:spPr>
          <a:xfrm>
            <a:off x="5976258" y="1003852"/>
            <a:ext cx="5885846" cy="3055703"/>
          </a:xfrm>
          <a:prstGeom prst="rect">
            <a:avLst/>
          </a:prstGeom>
        </p:spPr>
      </p:pic>
      <p:sp>
        <p:nvSpPr>
          <p:cNvPr id="10" name="TextBox 9">
            <a:extLst>
              <a:ext uri="{FF2B5EF4-FFF2-40B4-BE49-F238E27FC236}">
                <a16:creationId xmlns:a16="http://schemas.microsoft.com/office/drawing/2014/main" id="{56A171F5-86D0-90B7-5A66-929EAFC13BDD}"/>
              </a:ext>
            </a:extLst>
          </p:cNvPr>
          <p:cNvSpPr txBox="1"/>
          <p:nvPr/>
        </p:nvSpPr>
        <p:spPr>
          <a:xfrm>
            <a:off x="1792825" y="4053583"/>
            <a:ext cx="2710542" cy="400110"/>
          </a:xfrm>
          <a:prstGeom prst="rect">
            <a:avLst/>
          </a:prstGeom>
          <a:noFill/>
        </p:spPr>
        <p:txBody>
          <a:bodyPr wrap="square" rtlCol="0">
            <a:spAutoFit/>
          </a:bodyPr>
          <a:lstStyle/>
          <a:p>
            <a:pPr algn="ctr"/>
            <a:r>
              <a:rPr lang="en-US" sz="2000" b="1" dirty="0">
                <a:latin typeface="Consolas" panose="020B0609020204030204" pitchFamily="49" charset="0"/>
              </a:rPr>
              <a:t>Encryption Process</a:t>
            </a:r>
            <a:endParaRPr lang="en-IN" sz="2000" b="1" dirty="0">
              <a:latin typeface="Consolas" panose="020B0609020204030204" pitchFamily="49" charset="0"/>
            </a:endParaRPr>
          </a:p>
        </p:txBody>
      </p:sp>
      <p:sp>
        <p:nvSpPr>
          <p:cNvPr id="11" name="TextBox 10">
            <a:extLst>
              <a:ext uri="{FF2B5EF4-FFF2-40B4-BE49-F238E27FC236}">
                <a16:creationId xmlns:a16="http://schemas.microsoft.com/office/drawing/2014/main" id="{5C86359C-2DEC-5536-F1DB-3604BFD4D3AB}"/>
              </a:ext>
            </a:extLst>
          </p:cNvPr>
          <p:cNvSpPr txBox="1"/>
          <p:nvPr/>
        </p:nvSpPr>
        <p:spPr>
          <a:xfrm>
            <a:off x="7563910" y="4011243"/>
            <a:ext cx="2710542" cy="400110"/>
          </a:xfrm>
          <a:prstGeom prst="rect">
            <a:avLst/>
          </a:prstGeom>
          <a:noFill/>
        </p:spPr>
        <p:txBody>
          <a:bodyPr wrap="square" rtlCol="0">
            <a:spAutoFit/>
          </a:bodyPr>
          <a:lstStyle/>
          <a:p>
            <a:pPr algn="ctr"/>
            <a:r>
              <a:rPr lang="en-US" sz="2000" b="1" dirty="0">
                <a:latin typeface="Consolas" panose="020B0609020204030204" pitchFamily="49" charset="0"/>
              </a:rPr>
              <a:t>Decryption Process</a:t>
            </a:r>
            <a:endParaRPr lang="en-IN" sz="2000" b="1" dirty="0">
              <a:latin typeface="Consolas" panose="020B0609020204030204" pitchFamily="49" charset="0"/>
            </a:endParaRPr>
          </a:p>
        </p:txBody>
      </p:sp>
      <p:sp>
        <p:nvSpPr>
          <p:cNvPr id="12" name="TextBox 11">
            <a:extLst>
              <a:ext uri="{FF2B5EF4-FFF2-40B4-BE49-F238E27FC236}">
                <a16:creationId xmlns:a16="http://schemas.microsoft.com/office/drawing/2014/main" id="{744D598C-A8DC-A759-A8C1-B0A3EBBBE347}"/>
              </a:ext>
            </a:extLst>
          </p:cNvPr>
          <p:cNvSpPr txBox="1"/>
          <p:nvPr/>
        </p:nvSpPr>
        <p:spPr>
          <a:xfrm>
            <a:off x="4347184" y="5981968"/>
            <a:ext cx="3258146" cy="400110"/>
          </a:xfrm>
          <a:prstGeom prst="rect">
            <a:avLst/>
          </a:prstGeom>
          <a:noFill/>
        </p:spPr>
        <p:txBody>
          <a:bodyPr wrap="square" rtlCol="0">
            <a:spAutoFit/>
          </a:bodyPr>
          <a:lstStyle/>
          <a:p>
            <a:pPr algn="ctr"/>
            <a:r>
              <a:rPr lang="en-US" sz="2000" b="1" dirty="0">
                <a:solidFill>
                  <a:schemeClr val="bg1"/>
                </a:solidFill>
                <a:latin typeface="Consolas" panose="020B0609020204030204" pitchFamily="49" charset="0"/>
              </a:rPr>
              <a:t>Encrypted Image File</a:t>
            </a:r>
            <a:endParaRPr lang="en-IN" sz="2000" b="1"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900196" y="1334684"/>
            <a:ext cx="10391607" cy="4673324"/>
          </a:xfrm>
        </p:spPr>
        <p:txBody>
          <a:bodyPr>
            <a:normAutofit/>
          </a:bodyPr>
          <a:lstStyle/>
          <a:p>
            <a:pPr algn="just"/>
            <a:r>
              <a:rPr lang="en-US" sz="2400" dirty="0"/>
              <a:t>The </a:t>
            </a:r>
            <a:r>
              <a:rPr lang="en-US" sz="2400" b="1" dirty="0"/>
              <a:t>image-based steganographic system</a:t>
            </a:r>
            <a:r>
              <a:rPr lang="en-US" sz="2400" dirty="0"/>
              <a:t> developed in this project demonstrates </a:t>
            </a:r>
            <a:r>
              <a:rPr lang="en-US" sz="2400" b="1" dirty="0"/>
              <a:t>secure and efficient data hiding</a:t>
            </a:r>
            <a:r>
              <a:rPr lang="en-US" sz="2400" dirty="0"/>
              <a:t> using Python and OpenCV. The </a:t>
            </a:r>
            <a:r>
              <a:rPr lang="en-US" sz="2400" b="1" dirty="0"/>
              <a:t>LSB technique</a:t>
            </a:r>
            <a:r>
              <a:rPr lang="en-US" sz="2400" dirty="0"/>
              <a:t> ensures imperceptible modifications to the image, while </a:t>
            </a:r>
            <a:r>
              <a:rPr lang="en-US" sz="2400" b="1" dirty="0"/>
              <a:t>password protection</a:t>
            </a:r>
            <a:r>
              <a:rPr lang="en-US" sz="2400" dirty="0"/>
              <a:t> enhances security. This project provides a </a:t>
            </a:r>
            <a:r>
              <a:rPr lang="en-US" sz="2400" b="1" dirty="0"/>
              <a:t>practical and scalable solution</a:t>
            </a:r>
            <a:r>
              <a:rPr lang="en-US" sz="2400" dirty="0"/>
              <a:t> for </a:t>
            </a:r>
            <a:r>
              <a:rPr lang="en-US" sz="2400" b="1" dirty="0"/>
              <a:t>private communication, intelligence operations, and cybersecurity applications</a:t>
            </a:r>
            <a:r>
              <a:rPr lang="en-US" sz="2400"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hlinkClick r:id="rId2"/>
              </a:rPr>
              <a:t>https://github.com/Mano-15/AICTE-Project---Manoj-Kumar-C.git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540</TotalTime>
  <Words>493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 Antiqua</vt:lpstr>
      <vt:lpstr>Calibri</vt:lpstr>
      <vt:lpstr>Calibri Light</vt:lpstr>
      <vt:lpstr>Consolas</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 Kumar C</cp:lastModifiedBy>
  <cp:revision>39</cp:revision>
  <dcterms:created xsi:type="dcterms:W3CDTF">2021-05-26T16:50:10Z</dcterms:created>
  <dcterms:modified xsi:type="dcterms:W3CDTF">2025-02-23T12:18:33Z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