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4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2D26-831D-487A-89CC-2533C31F9930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6250E-F7EC-4DF0-8097-6FF3A1A0B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6250E-F7EC-4DF0-8097-6FF3A1A0B6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7995" y="2065026"/>
            <a:ext cx="1233200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1804" y="4736310"/>
            <a:ext cx="9604390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2171700"/>
            <a:ext cx="10592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FIRST INNINGS SCORE PREDICTION BY 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USING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7000" y="6896100"/>
            <a:ext cx="31534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Mano.S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vajith.M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Kumar.M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Ashiq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mohammed.R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53191" y="2864745"/>
            <a:ext cx="6063615" cy="4222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771525">
              <a:lnSpc>
                <a:spcPct val="102000"/>
              </a:lnSpc>
              <a:spcBef>
                <a:spcPts val="65"/>
              </a:spcBef>
            </a:pPr>
            <a:r>
              <a:rPr sz="2450" b="1" spc="175" dirty="0">
                <a:latin typeface="Tahoma"/>
                <a:cs typeface="Tahoma"/>
              </a:rPr>
              <a:t>P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85" dirty="0">
                <a:latin typeface="Tahoma"/>
                <a:cs typeface="Tahoma"/>
              </a:rPr>
              <a:t>c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50" dirty="0">
                <a:latin typeface="Tahoma"/>
                <a:cs typeface="Tahoma"/>
              </a:rPr>
              <a:t>n</a:t>
            </a:r>
            <a:r>
              <a:rPr sz="2450" b="1" spc="190" dirty="0">
                <a:latin typeface="Tahoma"/>
                <a:cs typeface="Tahoma"/>
              </a:rPr>
              <a:t>g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40" dirty="0">
                <a:latin typeface="Tahoma"/>
                <a:cs typeface="Tahoma"/>
              </a:rPr>
              <a:t>R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-245" dirty="0">
                <a:latin typeface="Tahoma"/>
                <a:cs typeface="Tahoma"/>
              </a:rPr>
              <a:t>: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Ma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7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F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40" dirty="0">
                <a:latin typeface="Verdana"/>
                <a:cs typeface="Verdana"/>
              </a:rPr>
              <a:t>gs  </a:t>
            </a:r>
            <a:r>
              <a:rPr sz="2450" spc="-70" dirty="0">
                <a:latin typeface="Verdana"/>
                <a:cs typeface="Verdana"/>
              </a:rPr>
              <a:t>Scores.</a:t>
            </a:r>
            <a:endParaRPr sz="2450">
              <a:latin typeface="Verdana"/>
              <a:cs typeface="Verdana"/>
            </a:endParaRPr>
          </a:p>
          <a:p>
            <a:pPr marL="12700" marR="121285">
              <a:lnSpc>
                <a:spcPct val="102000"/>
              </a:lnSpc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50" dirty="0">
                <a:latin typeface="Verdana"/>
                <a:cs typeface="Verdana"/>
              </a:rPr>
              <a:t>gs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  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variables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that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impact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accuracy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9" y="2065027"/>
            <a:ext cx="5514975" cy="738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First</a:t>
            </a:r>
            <a:r>
              <a:rPr dirty="0"/>
              <a:t> </a:t>
            </a:r>
            <a:r>
              <a:rPr spc="60" dirty="0"/>
              <a:t>Innings</a:t>
            </a:r>
            <a:r>
              <a:rPr spc="35" dirty="0"/>
              <a:t> </a:t>
            </a:r>
            <a:r>
              <a:rPr spc="55" dirty="0"/>
              <a:t>Scores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6"/>
            <a:ext cx="5556250" cy="4222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b="1" spc="1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50" b="1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-3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14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2450" b="1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50" b="1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1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50" b="1" spc="1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50" b="1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b="1" spc="-2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gs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 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conditions,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team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composition </a:t>
            </a:r>
            <a:r>
              <a:rPr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understanding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factors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9" y="2074550"/>
            <a:ext cx="565594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35" dirty="0"/>
              <a:t>Machine </a:t>
            </a:r>
            <a:r>
              <a:rPr sz="3700" spc="25" dirty="0"/>
              <a:t>Learning</a:t>
            </a:r>
            <a:r>
              <a:rPr sz="3700" spc="40" dirty="0"/>
              <a:t> </a:t>
            </a:r>
            <a:r>
              <a:rPr sz="3700" spc="15" dirty="0"/>
              <a:t>Models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11062202" y="3211428"/>
            <a:ext cx="5612130" cy="3841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b="1" spc="114" dirty="0">
                <a:solidFill>
                  <a:srgbClr val="FFFFFF"/>
                </a:solidFill>
                <a:latin typeface="Tahoma"/>
                <a:cs typeface="Tahoma"/>
              </a:rPr>
              <a:t>Machine </a:t>
            </a:r>
            <a:r>
              <a:rPr sz="2450" b="1" spc="85" dirty="0">
                <a:solidFill>
                  <a:srgbClr val="FFFFFF"/>
                </a:solidFill>
                <a:latin typeface="Tahoma"/>
                <a:cs typeface="Tahoma"/>
              </a:rPr>
              <a:t>Learning </a:t>
            </a:r>
            <a:r>
              <a:rPr sz="2450" b="1" spc="50" dirty="0">
                <a:solidFill>
                  <a:srgbClr val="FFFFFF"/>
                </a:solidFill>
                <a:latin typeface="Tahoma"/>
                <a:cs typeface="Tahoma"/>
              </a:rPr>
              <a:t>Models: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gs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eu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096884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Data</a:t>
            </a:r>
            <a:r>
              <a:rPr spc="-40" dirty="0"/>
              <a:t> </a:t>
            </a:r>
            <a:r>
              <a:rPr spc="6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640705" cy="3841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b="1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3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5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gs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6"/>
            <a:ext cx="6213475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295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sz="590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900" spc="229" dirty="0">
                <a:solidFill>
                  <a:srgbClr val="000000"/>
                </a:solidFill>
                <a:latin typeface="Times New Roman"/>
                <a:cs typeface="Times New Roman"/>
              </a:rPr>
              <a:t>Evaluation</a:t>
            </a:r>
            <a:endParaRPr sz="5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68415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75"/>
              </a:spcBef>
            </a:pPr>
            <a:r>
              <a:rPr sz="2450" b="1" spc="-10" dirty="0">
                <a:latin typeface="Verdana"/>
                <a:cs typeface="Verdana"/>
              </a:rPr>
              <a:t>Mo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95" dirty="0">
                <a:latin typeface="Verdana"/>
                <a:cs typeface="Verdana"/>
              </a:rPr>
              <a:t>l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30" dirty="0">
                <a:latin typeface="Verdana"/>
                <a:cs typeface="Verdana"/>
              </a:rPr>
              <a:t>E</a:t>
            </a:r>
            <a:r>
              <a:rPr sz="2450" b="1" spc="-160" dirty="0">
                <a:latin typeface="Verdana"/>
                <a:cs typeface="Verdana"/>
              </a:rPr>
              <a:t>v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95" dirty="0">
                <a:latin typeface="Verdana"/>
                <a:cs typeface="Verdana"/>
              </a:rPr>
              <a:t>l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340" dirty="0">
                <a:latin typeface="Verdana"/>
                <a:cs typeface="Verdana"/>
              </a:rPr>
              <a:t>: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05" dirty="0">
                <a:latin typeface="Verdana"/>
                <a:cs typeface="Verdana"/>
              </a:rPr>
              <a:t>w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50" dirty="0">
                <a:latin typeface="Verdana"/>
                <a:cs typeface="Verdana"/>
              </a:rPr>
              <a:t>ua</a:t>
            </a:r>
            <a:r>
              <a:rPr sz="2450" spc="-20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man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50" dirty="0">
                <a:latin typeface="Verdana"/>
                <a:cs typeface="Verdana"/>
              </a:rPr>
              <a:t>gs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  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85" dirty="0">
                <a:latin typeface="Verdana"/>
                <a:cs typeface="Verdana"/>
              </a:rPr>
              <a:t>mean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absolute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error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R-squared.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The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cu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n  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50" dirty="0">
                <a:latin typeface="Verdana"/>
                <a:cs typeface="Verdana"/>
              </a:rPr>
              <a:t>ul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oo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628900"/>
            <a:ext cx="9696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IPL FIRST INNINGS 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5981700"/>
            <a:ext cx="5323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MAE: 12.214053814850246</a:t>
            </a:r>
          </a:p>
          <a:p>
            <a:r>
              <a:rPr lang="en-IN" sz="2800" dirty="0"/>
              <a:t> MSE: 262.3797366400716</a:t>
            </a:r>
          </a:p>
          <a:p>
            <a:r>
              <a:rPr lang="en-IN" sz="2800" dirty="0"/>
              <a:t> RMSE: 16.198139912967527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4" y="2482799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spc="565" dirty="0">
                <a:solidFill>
                  <a:srgbClr val="000000"/>
                </a:solidFill>
                <a:latin typeface="Times New Roman"/>
                <a:cs typeface="Times New Roman"/>
              </a:rPr>
              <a:t>Conclusion</a:t>
            </a:r>
            <a:endParaRPr sz="9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" marR="5080" algn="ctr">
              <a:lnSpc>
                <a:spcPct val="102000"/>
              </a:lnSpc>
              <a:spcBef>
                <a:spcPts val="65"/>
              </a:spcBef>
            </a:pPr>
            <a:r>
              <a:rPr b="1" spc="-85" dirty="0">
                <a:latin typeface="Verdana"/>
                <a:cs typeface="Verdana"/>
              </a:rPr>
              <a:t>Conclusion:</a:t>
            </a:r>
            <a:r>
              <a:rPr b="1" spc="-190" dirty="0">
                <a:latin typeface="Verdana"/>
                <a:cs typeface="Verdana"/>
              </a:rPr>
              <a:t> </a:t>
            </a:r>
            <a:r>
              <a:rPr spc="95" dirty="0"/>
              <a:t>A</a:t>
            </a:r>
            <a:r>
              <a:rPr spc="-215" dirty="0"/>
              <a:t> </a:t>
            </a:r>
            <a:r>
              <a:rPr spc="55" dirty="0"/>
              <a:t>summary</a:t>
            </a:r>
            <a:r>
              <a:rPr spc="-210" dirty="0"/>
              <a:t> </a:t>
            </a:r>
            <a:r>
              <a:rPr spc="20" dirty="0"/>
              <a:t>of</a:t>
            </a:r>
            <a:r>
              <a:rPr spc="-215" dirty="0"/>
              <a:t> </a:t>
            </a:r>
            <a:r>
              <a:rPr spc="65" dirty="0"/>
              <a:t>the</a:t>
            </a:r>
            <a:r>
              <a:rPr spc="-215" dirty="0"/>
              <a:t> </a:t>
            </a:r>
            <a:r>
              <a:rPr spc="40" dirty="0"/>
              <a:t>potential</a:t>
            </a:r>
            <a:r>
              <a:rPr spc="-210" dirty="0"/>
              <a:t> </a:t>
            </a:r>
            <a:r>
              <a:rPr spc="20" dirty="0"/>
              <a:t>of</a:t>
            </a:r>
            <a:r>
              <a:rPr spc="-215" dirty="0"/>
              <a:t> </a:t>
            </a:r>
            <a:r>
              <a:rPr spc="85" dirty="0"/>
              <a:t>machine</a:t>
            </a:r>
            <a:r>
              <a:rPr spc="-210" dirty="0"/>
              <a:t> </a:t>
            </a:r>
            <a:r>
              <a:rPr spc="40" dirty="0"/>
              <a:t>learning </a:t>
            </a:r>
            <a:r>
              <a:rPr spc="-850" dirty="0"/>
              <a:t> </a:t>
            </a:r>
            <a:r>
              <a:rPr spc="240" dirty="0"/>
              <a:t>m</a:t>
            </a:r>
            <a:r>
              <a:rPr spc="60" dirty="0"/>
              <a:t>o</a:t>
            </a:r>
            <a:r>
              <a:rPr spc="150" dirty="0"/>
              <a:t>d</a:t>
            </a:r>
            <a:r>
              <a:rPr spc="35" dirty="0"/>
              <a:t>e</a:t>
            </a:r>
            <a:r>
              <a:rPr spc="-10" dirty="0"/>
              <a:t>l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15" dirty="0"/>
              <a:t>t</a:t>
            </a:r>
            <a:r>
              <a:rPr spc="60" dirty="0"/>
              <a:t>o</a:t>
            </a:r>
            <a:r>
              <a:rPr spc="-215" dirty="0"/>
              <a:t> </a:t>
            </a:r>
            <a:r>
              <a:rPr spc="150" dirty="0"/>
              <a:t>p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150" dirty="0"/>
              <a:t>d</a:t>
            </a:r>
            <a:r>
              <a:rPr spc="-10" dirty="0"/>
              <a:t>i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170" dirty="0"/>
              <a:t>ﬁ</a:t>
            </a:r>
            <a:r>
              <a:rPr spc="-65" dirty="0"/>
              <a:t>r</a:t>
            </a:r>
            <a:r>
              <a:rPr spc="-70" dirty="0"/>
              <a:t>s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125" dirty="0"/>
              <a:t>nn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50" dirty="0"/>
              <a:t>gs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90" dirty="0"/>
              <a:t>c</a:t>
            </a:r>
            <a:r>
              <a:rPr spc="60" dirty="0"/>
              <a:t>o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114" dirty="0"/>
              <a:t>c</a:t>
            </a:r>
            <a:r>
              <a:rPr spc="-75" dirty="0"/>
              <a:t>r</a:t>
            </a:r>
            <a:r>
              <a:rPr spc="-10" dirty="0"/>
              <a:t>i</a:t>
            </a:r>
            <a:r>
              <a:rPr spc="95" dirty="0"/>
              <a:t>c</a:t>
            </a:r>
            <a:r>
              <a:rPr spc="-20" dirty="0"/>
              <a:t>k</a:t>
            </a:r>
            <a:r>
              <a:rPr spc="35" dirty="0"/>
              <a:t>et</a:t>
            </a:r>
            <a:r>
              <a:rPr spc="-215" dirty="0"/>
              <a:t> </a:t>
            </a:r>
            <a:r>
              <a:rPr spc="114" dirty="0"/>
              <a:t>ma</a:t>
            </a:r>
            <a:r>
              <a:rPr spc="-15" dirty="0"/>
              <a:t>t</a:t>
            </a:r>
            <a:r>
              <a:rPr spc="95" dirty="0"/>
              <a:t>c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-370" dirty="0"/>
              <a:t>.</a:t>
            </a:r>
            <a:r>
              <a:rPr spc="-215" dirty="0"/>
              <a:t> </a:t>
            </a:r>
            <a:r>
              <a:rPr spc="-90" dirty="0"/>
              <a:t>T</a:t>
            </a:r>
            <a:r>
              <a:rPr spc="125" dirty="0"/>
              <a:t>h</a:t>
            </a:r>
            <a:r>
              <a:rPr spc="25" dirty="0"/>
              <a:t>e  </a:t>
            </a:r>
            <a:r>
              <a:rPr spc="-70" dirty="0"/>
              <a:t>s</a:t>
            </a:r>
            <a:r>
              <a:rPr spc="-10" dirty="0"/>
              <a:t>li</a:t>
            </a:r>
            <a:r>
              <a:rPr spc="150" dirty="0"/>
              <a:t>d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170" dirty="0"/>
              <a:t>w</a:t>
            </a:r>
            <a:r>
              <a:rPr spc="-10" dirty="0"/>
              <a:t>ill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95" dirty="0"/>
              <a:t>c</a:t>
            </a:r>
            <a:r>
              <a:rPr spc="-10" dirty="0"/>
              <a:t>l</a:t>
            </a:r>
            <a:r>
              <a:rPr spc="130" dirty="0"/>
              <a:t>ud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150" dirty="0"/>
              <a:t>d</a:t>
            </a:r>
            <a:r>
              <a:rPr spc="-10" dirty="0"/>
              <a:t>i</a:t>
            </a:r>
            <a:r>
              <a:rPr spc="-70" dirty="0"/>
              <a:t>s</a:t>
            </a:r>
            <a:r>
              <a:rPr spc="114" dirty="0"/>
              <a:t>cu</a:t>
            </a:r>
            <a:r>
              <a:rPr spc="-70" dirty="0"/>
              <a:t>ss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150" dirty="0"/>
              <a:t>b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35" dirty="0"/>
              <a:t>e</a:t>
            </a:r>
            <a:r>
              <a:rPr spc="170" dirty="0"/>
              <a:t>ﬁ</a:t>
            </a:r>
            <a:r>
              <a:rPr spc="35" dirty="0"/>
              <a:t>t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125" dirty="0"/>
              <a:t>n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-10" dirty="0"/>
              <a:t>li</a:t>
            </a:r>
            <a:r>
              <a:rPr spc="114" dirty="0"/>
              <a:t>mi</a:t>
            </a:r>
            <a:r>
              <a:rPr spc="35" dirty="0"/>
              <a:t>t</a:t>
            </a:r>
            <a:r>
              <a:rPr spc="-15" dirty="0"/>
              <a:t>a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55" dirty="0"/>
              <a:t>s  </a:t>
            </a:r>
            <a:r>
              <a:rPr spc="60" dirty="0"/>
              <a:t>o</a:t>
            </a:r>
            <a:r>
              <a:rPr spc="-25" dirty="0"/>
              <a:t>f</a:t>
            </a:r>
            <a:r>
              <a:rPr spc="-215" dirty="0"/>
              <a:t> </a:t>
            </a:r>
            <a:r>
              <a:rPr spc="20" dirty="0"/>
              <a:t>us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170" dirty="0"/>
              <a:t>g</a:t>
            </a:r>
            <a:r>
              <a:rPr spc="-215" dirty="0"/>
              <a:t> </a:t>
            </a:r>
            <a:r>
              <a:rPr spc="240" dirty="0"/>
              <a:t>m</a:t>
            </a:r>
            <a:r>
              <a:rPr spc="-15" dirty="0"/>
              <a:t>a</a:t>
            </a:r>
            <a:r>
              <a:rPr spc="95" dirty="0"/>
              <a:t>c</a:t>
            </a:r>
            <a:r>
              <a:rPr spc="125" dirty="0"/>
              <a:t>h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10" dirty="0"/>
              <a:t>l</a:t>
            </a:r>
            <a:r>
              <a:rPr spc="-5" dirty="0"/>
              <a:t>e</a:t>
            </a:r>
            <a:r>
              <a:rPr spc="-15" dirty="0"/>
              <a:t>a</a:t>
            </a:r>
            <a:r>
              <a:rPr spc="-75" dirty="0"/>
              <a:t>r</a:t>
            </a:r>
            <a:r>
              <a:rPr spc="125" dirty="0"/>
              <a:t>n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170" dirty="0"/>
              <a:t>g</a:t>
            </a:r>
            <a:r>
              <a:rPr spc="-215" dirty="0"/>
              <a:t> </a:t>
            </a:r>
            <a:r>
              <a:rPr spc="-50" dirty="0"/>
              <a:t>f</a:t>
            </a:r>
            <a:r>
              <a:rPr spc="60" dirty="0"/>
              <a:t>o</a:t>
            </a:r>
            <a:r>
              <a:rPr spc="-55" dirty="0"/>
              <a:t>r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-10" dirty="0"/>
              <a:t>i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-15" dirty="0"/>
              <a:t>a</a:t>
            </a:r>
            <a:r>
              <a:rPr spc="-70" dirty="0"/>
              <a:t>s</a:t>
            </a:r>
            <a:r>
              <a:rPr spc="55" dirty="0"/>
              <a:t>k</a:t>
            </a:r>
            <a:r>
              <a:rPr spc="-370" dirty="0"/>
              <a:t>.</a:t>
            </a:r>
            <a:r>
              <a:rPr spc="-215" dirty="0"/>
              <a:t> </a:t>
            </a:r>
            <a:r>
              <a:rPr spc="-90" dirty="0"/>
              <a:t>T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-10" dirty="0"/>
              <a:t>li</a:t>
            </a:r>
            <a:r>
              <a:rPr spc="150" dirty="0"/>
              <a:t>d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170" dirty="0"/>
              <a:t>w</a:t>
            </a:r>
            <a:r>
              <a:rPr spc="-10" dirty="0"/>
              <a:t>ill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-70" dirty="0"/>
              <a:t>s</a:t>
            </a:r>
            <a:r>
              <a:rPr spc="45" dirty="0"/>
              <a:t>o  </a:t>
            </a:r>
            <a:r>
              <a:rPr spc="70" dirty="0"/>
              <a:t>include </a:t>
            </a:r>
            <a:r>
              <a:rPr spc="-15" dirty="0"/>
              <a:t>a </a:t>
            </a:r>
            <a:r>
              <a:rPr spc="20" dirty="0"/>
              <a:t>call </a:t>
            </a:r>
            <a:r>
              <a:rPr spc="25" dirty="0"/>
              <a:t>to </a:t>
            </a:r>
            <a:r>
              <a:rPr spc="55" dirty="0"/>
              <a:t>action </a:t>
            </a:r>
            <a:r>
              <a:rPr spc="-15" dirty="0"/>
              <a:t>for </a:t>
            </a:r>
            <a:r>
              <a:rPr spc="30" dirty="0"/>
              <a:t>further </a:t>
            </a:r>
            <a:r>
              <a:rPr spc="-5" dirty="0"/>
              <a:t>research </a:t>
            </a:r>
            <a:r>
              <a:rPr spc="85" dirty="0"/>
              <a:t>and </a:t>
            </a:r>
            <a:r>
              <a:rPr spc="90" dirty="0"/>
              <a:t> </a:t>
            </a:r>
            <a:r>
              <a:rPr spc="15" dirty="0"/>
              <a:t>experimentation.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410</Words>
  <Application>Microsoft Office PowerPoint</Application>
  <PresentationFormat>Custom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First Innings Scores</vt:lpstr>
      <vt:lpstr>Machine Learning Models</vt:lpstr>
      <vt:lpstr>Data Collection</vt:lpstr>
      <vt:lpstr>Model Evaluation</vt:lpstr>
      <vt:lpstr>oo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Sherlin Vinu</cp:lastModifiedBy>
  <cp:revision>3</cp:revision>
  <dcterms:created xsi:type="dcterms:W3CDTF">2023-07-13T11:02:38Z</dcterms:created>
  <dcterms:modified xsi:type="dcterms:W3CDTF">2023-07-12T23:38:20Z</dcterms:modified>
</cp:coreProperties>
</file>