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0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24A7-1425-4569-BF16-F1E5FF0CA0E6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37A7F-806C-42E3-AF5C-5704DDCD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17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icture Placeholder 5">
            <a:extLst>
              <a:ext uri="{FF2B5EF4-FFF2-40B4-BE49-F238E27FC236}">
                <a16:creationId xmlns:a16="http://schemas.microsoft.com/office/drawing/2014/main" xmlns="" id="{4A406B56-82CC-8B40-97D8-F45BE7DCBE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-882404" y="-351255"/>
            <a:ext cx="6886813" cy="6935141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8831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97C41DB-FEEA-F04B-99AA-98BA881898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-1235887" y="5414139"/>
            <a:ext cx="5387859" cy="4695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BA25CD-47D8-524B-A632-1CB1A92D7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6428652" y="5538421"/>
            <a:ext cx="5387859" cy="4695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9A2897-D021-3049-B9AB-0A4141258E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8989117" y="5671701"/>
            <a:ext cx="5387859" cy="469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4B9BDC-690C-7C45-B709-3D9E2E870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2464532" y="5169524"/>
            <a:ext cx="5387859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377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1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FDFE-7C71-43FE-BB85-1CA9F748928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BA5E-4BF5-4619-BF7B-CB92C1B3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74346" y="1999448"/>
            <a:ext cx="2692823" cy="3393976"/>
            <a:chOff x="4757477" y="1557826"/>
            <a:chExt cx="2692823" cy="3393976"/>
          </a:xfrm>
        </p:grpSpPr>
        <p:sp>
          <p:nvSpPr>
            <p:cNvPr id="22" name="TextBox 21"/>
            <p:cNvSpPr txBox="1"/>
            <p:nvPr/>
          </p:nvSpPr>
          <p:spPr>
            <a:xfrm>
              <a:off x="4757477" y="3012810"/>
              <a:ext cx="269282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CIFAR10</a:t>
              </a:r>
            </a:p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MNIST</a:t>
              </a:r>
            </a:p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TinyImageNet</a:t>
              </a:r>
            </a:p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STL10</a:t>
              </a:r>
              <a:endPara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962" y="2312928"/>
              <a:ext cx="162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spc="151" dirty="0" smtClean="0">
                  <a:solidFill>
                    <a:schemeClr val="tx2"/>
                  </a:solidFill>
                  <a:latin typeface="Montserrat Bold"/>
                  <a:ea typeface="Nunito Bold" charset="0"/>
                  <a:cs typeface="Nunito Bold" charset="0"/>
                </a:rPr>
                <a:t>Dataset</a:t>
              </a:r>
              <a:endParaRPr lang="en-US" sz="2800" b="1" spc="15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endParaRPr>
            </a:p>
          </p:txBody>
        </p:sp>
        <p:sp>
          <p:nvSpPr>
            <p:cNvPr id="33" name="Shape 2552"/>
            <p:cNvSpPr/>
            <p:nvPr/>
          </p:nvSpPr>
          <p:spPr>
            <a:xfrm>
              <a:off x="5834917" y="1557826"/>
              <a:ext cx="537944" cy="48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18042" y="1999448"/>
            <a:ext cx="2694777" cy="2298543"/>
            <a:chOff x="1325899" y="1489208"/>
            <a:chExt cx="2694777" cy="2298543"/>
          </a:xfrm>
        </p:grpSpPr>
        <p:sp>
          <p:nvSpPr>
            <p:cNvPr id="31" name="TextBox 30"/>
            <p:cNvSpPr txBox="1"/>
            <p:nvPr/>
          </p:nvSpPr>
          <p:spPr>
            <a:xfrm>
              <a:off x="1820597" y="2956754"/>
              <a:ext cx="1705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ResNet18</a:t>
              </a:r>
            </a:p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AlexNet</a:t>
              </a:r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5899" y="2256872"/>
              <a:ext cx="2694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spc="151" smtClean="0">
                  <a:solidFill>
                    <a:schemeClr val="tx2"/>
                  </a:solidFill>
                  <a:latin typeface="Montserrat Bold"/>
                  <a:ea typeface="Nunito Bold" charset="0"/>
                  <a:cs typeface="Nunito Bold" charset="0"/>
                </a:rPr>
                <a:t>CNN Network</a:t>
              </a:r>
              <a:endParaRPr lang="en-US" sz="2800" b="1" spc="15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endParaRPr>
            </a:p>
          </p:txBody>
        </p:sp>
        <p:sp>
          <p:nvSpPr>
            <p:cNvPr id="34" name="Shape 2579"/>
            <p:cNvSpPr/>
            <p:nvPr/>
          </p:nvSpPr>
          <p:spPr>
            <a:xfrm>
              <a:off x="2404316" y="1489208"/>
              <a:ext cx="537944" cy="53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58066" y="370653"/>
            <a:ext cx="507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Input Parameters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29672" y="2012010"/>
            <a:ext cx="2692823" cy="2285981"/>
            <a:chOff x="775921" y="4026684"/>
            <a:chExt cx="2692823" cy="2285981"/>
          </a:xfrm>
        </p:grpSpPr>
        <p:sp>
          <p:nvSpPr>
            <p:cNvPr id="27" name="TextBox 26"/>
            <p:cNvSpPr txBox="1"/>
            <p:nvPr/>
          </p:nvSpPr>
          <p:spPr>
            <a:xfrm>
              <a:off x="775921" y="5481668"/>
              <a:ext cx="2692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Maximal allowed accuracy loss</a:t>
              </a:r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5" name="Shape 2587"/>
            <p:cNvSpPr/>
            <p:nvPr/>
          </p:nvSpPr>
          <p:spPr>
            <a:xfrm>
              <a:off x="1853361" y="4026684"/>
              <a:ext cx="537944" cy="53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392542"/>
                </p:ext>
              </p:extLst>
            </p:nvPr>
          </p:nvGraphicFramePr>
          <p:xfrm>
            <a:off x="1826256" y="4727978"/>
            <a:ext cx="592154" cy="630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6256" y="4727978"/>
                          <a:ext cx="592154" cy="6308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43613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1645" y="370653"/>
            <a:ext cx="4748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Layer</a:t>
            </a:r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Quantizer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426" y="1326868"/>
            <a:ext cx="681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1. Take the best option for each layer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10751" y="2089909"/>
            <a:ext cx="4279945" cy="1080893"/>
            <a:chOff x="3565976" y="2070100"/>
            <a:chExt cx="4279945" cy="1080893"/>
          </a:xfrm>
        </p:grpSpPr>
        <p:grpSp>
          <p:nvGrpSpPr>
            <p:cNvPr id="11" name="Group 10"/>
            <p:cNvGrpSpPr/>
            <p:nvPr/>
          </p:nvGrpSpPr>
          <p:grpSpPr>
            <a:xfrm>
              <a:off x="3565976" y="2070100"/>
              <a:ext cx="4279945" cy="1080893"/>
              <a:chOff x="2638513" y="2124460"/>
              <a:chExt cx="4279945" cy="108089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638513" y="2124460"/>
                <a:ext cx="1083132" cy="1064723"/>
                <a:chOff x="9168308" y="2368061"/>
                <a:chExt cx="1083132" cy="1064723"/>
              </a:xfrm>
            </p:grpSpPr>
            <p:grpSp>
              <p:nvGrpSpPr>
                <p:cNvPr id="531" name="Group 530"/>
                <p:cNvGrpSpPr/>
                <p:nvPr/>
              </p:nvGrpSpPr>
              <p:grpSpPr>
                <a:xfrm>
                  <a:off x="9168308" y="2368061"/>
                  <a:ext cx="818704" cy="793294"/>
                  <a:chOff x="3844758" y="2528397"/>
                  <a:chExt cx="818704" cy="793294"/>
                </a:xfrm>
              </p:grpSpPr>
              <p:sp>
                <p:nvSpPr>
                  <p:cNvPr id="532" name="Rectangle 531"/>
                  <p:cNvSpPr/>
                  <p:nvPr/>
                </p:nvSpPr>
                <p:spPr>
                  <a:xfrm>
                    <a:off x="3844758" y="2528397"/>
                    <a:ext cx="409352" cy="3966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4254110" y="2528397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Rectangle 533"/>
                  <p:cNvSpPr/>
                  <p:nvPr/>
                </p:nvSpPr>
                <p:spPr>
                  <a:xfrm>
                    <a:off x="3844758" y="2925044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5" name="Rectangle 534"/>
                  <p:cNvSpPr/>
                  <p:nvPr/>
                </p:nvSpPr>
                <p:spPr>
                  <a:xfrm>
                    <a:off x="4254110" y="2925044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36" name="Group 535"/>
                <p:cNvGrpSpPr/>
                <p:nvPr/>
              </p:nvGrpSpPr>
              <p:grpSpPr>
                <a:xfrm>
                  <a:off x="9302044" y="2502674"/>
                  <a:ext cx="818704" cy="793294"/>
                  <a:chOff x="3844758" y="2528397"/>
                  <a:chExt cx="818704" cy="793294"/>
                </a:xfrm>
              </p:grpSpPr>
              <p:sp>
                <p:nvSpPr>
                  <p:cNvPr id="537" name="Rectangle 536"/>
                  <p:cNvSpPr/>
                  <p:nvPr/>
                </p:nvSpPr>
                <p:spPr>
                  <a:xfrm>
                    <a:off x="3844758" y="2528397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8" name="Rectangle 537"/>
                  <p:cNvSpPr/>
                  <p:nvPr/>
                </p:nvSpPr>
                <p:spPr>
                  <a:xfrm>
                    <a:off x="4254110" y="2528397"/>
                    <a:ext cx="409352" cy="3966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9" name="Rectangle 538"/>
                  <p:cNvSpPr/>
                  <p:nvPr/>
                </p:nvSpPr>
                <p:spPr>
                  <a:xfrm>
                    <a:off x="3844758" y="2925044"/>
                    <a:ext cx="409352" cy="3966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4254110" y="2925044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1" name="Group 540"/>
                <p:cNvGrpSpPr/>
                <p:nvPr/>
              </p:nvGrpSpPr>
              <p:grpSpPr>
                <a:xfrm>
                  <a:off x="9432736" y="2639490"/>
                  <a:ext cx="818704" cy="793294"/>
                  <a:chOff x="3844758" y="2528397"/>
                  <a:chExt cx="818704" cy="793294"/>
                </a:xfrm>
              </p:grpSpPr>
              <p:sp>
                <p:nvSpPr>
                  <p:cNvPr id="542" name="Rectangle 541"/>
                  <p:cNvSpPr/>
                  <p:nvPr/>
                </p:nvSpPr>
                <p:spPr>
                  <a:xfrm>
                    <a:off x="3844758" y="2528397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4254110" y="2528397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4" name="Rectangle 543"/>
                  <p:cNvSpPr/>
                  <p:nvPr/>
                </p:nvSpPr>
                <p:spPr>
                  <a:xfrm>
                    <a:off x="3844758" y="2925044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5" name="Rectangle 544"/>
                  <p:cNvSpPr/>
                  <p:nvPr/>
                </p:nvSpPr>
                <p:spPr>
                  <a:xfrm>
                    <a:off x="4254110" y="2925044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4238669" y="2139084"/>
                <a:ext cx="1082098" cy="1033272"/>
                <a:chOff x="9168308" y="3896472"/>
                <a:chExt cx="1082098" cy="1033272"/>
              </a:xfrm>
            </p:grpSpPr>
            <p:grpSp>
              <p:nvGrpSpPr>
                <p:cNvPr id="546" name="Group 545"/>
                <p:cNvGrpSpPr/>
                <p:nvPr/>
              </p:nvGrpSpPr>
              <p:grpSpPr>
                <a:xfrm>
                  <a:off x="9168308" y="3896472"/>
                  <a:ext cx="817670" cy="794840"/>
                  <a:chOff x="5028560" y="5765660"/>
                  <a:chExt cx="817670" cy="794840"/>
                </a:xfrm>
              </p:grpSpPr>
              <p:sp>
                <p:nvSpPr>
                  <p:cNvPr id="547" name="Rectangle 546"/>
                  <p:cNvSpPr/>
                  <p:nvPr/>
                </p:nvSpPr>
                <p:spPr>
                  <a:xfrm>
                    <a:off x="5028560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8" name="Rectangle 547"/>
                  <p:cNvSpPr/>
                  <p:nvPr/>
                </p:nvSpPr>
                <p:spPr>
                  <a:xfrm>
                    <a:off x="5437395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9" name="Rectangle 548"/>
                  <p:cNvSpPr/>
                  <p:nvPr/>
                </p:nvSpPr>
                <p:spPr>
                  <a:xfrm>
                    <a:off x="5028560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0" name="Rectangle 549"/>
                  <p:cNvSpPr/>
                  <p:nvPr/>
                </p:nvSpPr>
                <p:spPr>
                  <a:xfrm>
                    <a:off x="5437395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51" name="Group 550"/>
                <p:cNvGrpSpPr/>
                <p:nvPr/>
              </p:nvGrpSpPr>
              <p:grpSpPr>
                <a:xfrm>
                  <a:off x="9296496" y="4015688"/>
                  <a:ext cx="817670" cy="794840"/>
                  <a:chOff x="5028560" y="5765660"/>
                  <a:chExt cx="817670" cy="79484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5028560" y="5765660"/>
                    <a:ext cx="408835" cy="3974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3" name="Rectangle 552"/>
                  <p:cNvSpPr/>
                  <p:nvPr/>
                </p:nvSpPr>
                <p:spPr>
                  <a:xfrm>
                    <a:off x="5437395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4" name="Rectangle 553"/>
                  <p:cNvSpPr/>
                  <p:nvPr/>
                </p:nvSpPr>
                <p:spPr>
                  <a:xfrm>
                    <a:off x="5028560" y="6163080"/>
                    <a:ext cx="408835" cy="3974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Rectangle 554"/>
                  <p:cNvSpPr/>
                  <p:nvPr/>
                </p:nvSpPr>
                <p:spPr>
                  <a:xfrm>
                    <a:off x="5437395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56" name="Group 555"/>
                <p:cNvGrpSpPr/>
                <p:nvPr/>
              </p:nvGrpSpPr>
              <p:grpSpPr>
                <a:xfrm>
                  <a:off x="9432736" y="4134904"/>
                  <a:ext cx="817670" cy="794840"/>
                  <a:chOff x="5028560" y="5765660"/>
                  <a:chExt cx="817670" cy="794840"/>
                </a:xfrm>
              </p:grpSpPr>
              <p:sp>
                <p:nvSpPr>
                  <p:cNvPr id="557" name="Rectangle 556"/>
                  <p:cNvSpPr/>
                  <p:nvPr/>
                </p:nvSpPr>
                <p:spPr>
                  <a:xfrm>
                    <a:off x="5028560" y="576566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8" name="Rectangle 557"/>
                  <p:cNvSpPr/>
                  <p:nvPr/>
                </p:nvSpPr>
                <p:spPr>
                  <a:xfrm>
                    <a:off x="5437395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9" name="Rectangle 558"/>
                  <p:cNvSpPr/>
                  <p:nvPr/>
                </p:nvSpPr>
                <p:spPr>
                  <a:xfrm>
                    <a:off x="5028560" y="6163080"/>
                    <a:ext cx="408835" cy="3974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0" name="Rectangle 559"/>
                  <p:cNvSpPr/>
                  <p:nvPr/>
                </p:nvSpPr>
                <p:spPr>
                  <a:xfrm>
                    <a:off x="5437395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up 271"/>
              <p:cNvGrpSpPr/>
              <p:nvPr/>
            </p:nvGrpSpPr>
            <p:grpSpPr>
              <a:xfrm>
                <a:off x="5827093" y="2139084"/>
                <a:ext cx="817670" cy="794840"/>
                <a:chOff x="5796179" y="2530943"/>
                <a:chExt cx="817670" cy="794840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5796179" y="2530943"/>
                  <a:ext cx="408835" cy="3974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6205014" y="253094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5796179" y="2928363"/>
                  <a:ext cx="408835" cy="3974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6205014" y="2928363"/>
                  <a:ext cx="408835" cy="3974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2" name="Group 311"/>
              <p:cNvGrpSpPr/>
              <p:nvPr/>
            </p:nvGrpSpPr>
            <p:grpSpPr>
              <a:xfrm>
                <a:off x="5959869" y="2272082"/>
                <a:ext cx="817670" cy="794840"/>
                <a:chOff x="5796179" y="2530943"/>
                <a:chExt cx="817670" cy="79484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5796179" y="2530943"/>
                  <a:ext cx="408835" cy="3974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6205014" y="253094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5796179" y="2928363"/>
                  <a:ext cx="408835" cy="3974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6205014" y="2928363"/>
                  <a:ext cx="408835" cy="3974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>
                <a:off x="6100788" y="2410513"/>
                <a:ext cx="817670" cy="794840"/>
                <a:chOff x="5796179" y="2530943"/>
                <a:chExt cx="817670" cy="794840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5796179" y="2530943"/>
                  <a:ext cx="408835" cy="3974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6205014" y="253094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5796179" y="292836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6205014" y="2928363"/>
                  <a:ext cx="408835" cy="3974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8" name="TextBox 437"/>
            <p:cNvSpPr txBox="1"/>
            <p:nvPr/>
          </p:nvSpPr>
          <p:spPr>
            <a:xfrm>
              <a:off x="3698508" y="2125561"/>
              <a:ext cx="685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313755" y="2106368"/>
              <a:ext cx="685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867136" y="2133145"/>
              <a:ext cx="685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324" name="TextBox 323"/>
          <p:cNvSpPr txBox="1"/>
          <p:nvPr/>
        </p:nvSpPr>
        <p:spPr>
          <a:xfrm>
            <a:off x="676426" y="3517076"/>
            <a:ext cx="53347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2. Update layer that has the:</a:t>
            </a:r>
          </a:p>
          <a:p>
            <a:endParaRPr lang="en-US" sz="2800" spc="151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	maximal accuracy gain</a:t>
            </a:r>
          </a:p>
          <a:p>
            <a:r>
              <a:rPr lang="en-US" sz="2800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	</a:t>
            </a:r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minimal ops saved drop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6651650" y="4120463"/>
            <a:ext cx="1083132" cy="1064723"/>
            <a:chOff x="9168308" y="2368061"/>
            <a:chExt cx="1083132" cy="1064723"/>
          </a:xfrm>
        </p:grpSpPr>
        <p:grpSp>
          <p:nvGrpSpPr>
            <p:cNvPr id="358" name="Group 357"/>
            <p:cNvGrpSpPr/>
            <p:nvPr/>
          </p:nvGrpSpPr>
          <p:grpSpPr>
            <a:xfrm>
              <a:off x="9168308" y="2368061"/>
              <a:ext cx="818704" cy="793294"/>
              <a:chOff x="3844758" y="2528397"/>
              <a:chExt cx="818704" cy="793294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9302044" y="2502674"/>
              <a:ext cx="818704" cy="793294"/>
              <a:chOff x="3844758" y="2528397"/>
              <a:chExt cx="818704" cy="793294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>
              <a:off x="9432736" y="2639490"/>
              <a:ext cx="818704" cy="793294"/>
              <a:chOff x="3844758" y="2528397"/>
              <a:chExt cx="818704" cy="793294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7" name="Group 326"/>
          <p:cNvGrpSpPr/>
          <p:nvPr/>
        </p:nvGrpSpPr>
        <p:grpSpPr>
          <a:xfrm>
            <a:off x="8251806" y="4135087"/>
            <a:ext cx="1082098" cy="1033272"/>
            <a:chOff x="9168308" y="3896472"/>
            <a:chExt cx="1082098" cy="1033272"/>
          </a:xfrm>
        </p:grpSpPr>
        <p:grpSp>
          <p:nvGrpSpPr>
            <p:cNvPr id="343" name="Group 342"/>
            <p:cNvGrpSpPr/>
            <p:nvPr/>
          </p:nvGrpSpPr>
          <p:grpSpPr>
            <a:xfrm>
              <a:off x="9168308" y="3896472"/>
              <a:ext cx="817670" cy="794840"/>
              <a:chOff x="5028560" y="5765660"/>
              <a:chExt cx="817670" cy="794840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9296496" y="4015688"/>
              <a:ext cx="817670" cy="794840"/>
              <a:chOff x="5028560" y="5765660"/>
              <a:chExt cx="817670" cy="794840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9432736" y="4134904"/>
              <a:ext cx="817670" cy="794840"/>
              <a:chOff x="5028560" y="5765660"/>
              <a:chExt cx="817670" cy="79484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8" name="Group 327"/>
          <p:cNvGrpSpPr/>
          <p:nvPr/>
        </p:nvGrpSpPr>
        <p:grpSpPr>
          <a:xfrm>
            <a:off x="9840230" y="4135087"/>
            <a:ext cx="817670" cy="794840"/>
            <a:chOff x="5796179" y="2530943"/>
            <a:chExt cx="817670" cy="794840"/>
          </a:xfrm>
        </p:grpSpPr>
        <p:sp>
          <p:nvSpPr>
            <p:cNvPr id="339" name="Rectangle 338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9973006" y="4268085"/>
            <a:ext cx="817670" cy="794840"/>
            <a:chOff x="5796179" y="2530943"/>
            <a:chExt cx="817670" cy="794840"/>
          </a:xfrm>
        </p:grpSpPr>
        <p:sp>
          <p:nvSpPr>
            <p:cNvPr id="335" name="Rectangle 334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10113925" y="4406516"/>
            <a:ext cx="817670" cy="794840"/>
            <a:chOff x="5796179" y="2530943"/>
            <a:chExt cx="817670" cy="794840"/>
          </a:xfrm>
        </p:grpSpPr>
        <p:sp>
          <p:nvSpPr>
            <p:cNvPr id="331" name="Rectangle 330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373" name="TextBox 372"/>
          <p:cNvSpPr txBox="1"/>
          <p:nvPr/>
        </p:nvSpPr>
        <p:spPr>
          <a:xfrm>
            <a:off x="6784182" y="4175924"/>
            <a:ext cx="68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399429" y="4156731"/>
            <a:ext cx="68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9952810" y="4183508"/>
            <a:ext cx="68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390" name="Group 389"/>
          <p:cNvGrpSpPr/>
          <p:nvPr/>
        </p:nvGrpSpPr>
        <p:grpSpPr>
          <a:xfrm>
            <a:off x="6654945" y="5445017"/>
            <a:ext cx="1083132" cy="1064723"/>
            <a:chOff x="9168308" y="2368061"/>
            <a:chExt cx="1083132" cy="1064723"/>
          </a:xfrm>
        </p:grpSpPr>
        <p:grpSp>
          <p:nvGrpSpPr>
            <p:cNvPr id="503" name="Group 502"/>
            <p:cNvGrpSpPr/>
            <p:nvPr/>
          </p:nvGrpSpPr>
          <p:grpSpPr>
            <a:xfrm>
              <a:off x="9168308" y="2368061"/>
              <a:ext cx="818704" cy="793294"/>
              <a:chOff x="3844758" y="2528397"/>
              <a:chExt cx="818704" cy="793294"/>
            </a:xfrm>
          </p:grpSpPr>
          <p:sp>
            <p:nvSpPr>
              <p:cNvPr id="514" name="Rectangle 513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9302044" y="2502674"/>
              <a:ext cx="818704" cy="793294"/>
              <a:chOff x="3844758" y="2528397"/>
              <a:chExt cx="818704" cy="793294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>
              <a:off x="9432736" y="2639490"/>
              <a:ext cx="818704" cy="793294"/>
              <a:chOff x="3844758" y="2528397"/>
              <a:chExt cx="818704" cy="793294"/>
            </a:xfrm>
          </p:grpSpPr>
          <p:sp>
            <p:nvSpPr>
              <p:cNvPr id="506" name="Rectangle 505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2" name="Group 391"/>
          <p:cNvGrpSpPr/>
          <p:nvPr/>
        </p:nvGrpSpPr>
        <p:grpSpPr>
          <a:xfrm>
            <a:off x="9843525" y="5459641"/>
            <a:ext cx="817670" cy="794840"/>
            <a:chOff x="5796179" y="2530943"/>
            <a:chExt cx="817670" cy="794840"/>
          </a:xfrm>
        </p:grpSpPr>
        <p:sp>
          <p:nvSpPr>
            <p:cNvPr id="484" name="Rectangle 483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9976301" y="5592639"/>
            <a:ext cx="817670" cy="794840"/>
            <a:chOff x="5796179" y="2530943"/>
            <a:chExt cx="817670" cy="794840"/>
          </a:xfrm>
        </p:grpSpPr>
        <p:sp>
          <p:nvSpPr>
            <p:cNvPr id="480" name="Rectangle 479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10117220" y="5731070"/>
            <a:ext cx="817670" cy="794840"/>
            <a:chOff x="5796179" y="2530943"/>
            <a:chExt cx="817670" cy="794840"/>
          </a:xfrm>
        </p:grpSpPr>
        <p:sp>
          <p:nvSpPr>
            <p:cNvPr id="476" name="Rectangle 475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378" name="TextBox 377"/>
          <p:cNvSpPr txBox="1"/>
          <p:nvPr/>
        </p:nvSpPr>
        <p:spPr>
          <a:xfrm>
            <a:off x="6787477" y="5500478"/>
            <a:ext cx="68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9956105" y="5508062"/>
            <a:ext cx="68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518" name="TextBox 517"/>
          <p:cNvSpPr txBox="1"/>
          <p:nvPr/>
        </p:nvSpPr>
        <p:spPr>
          <a:xfrm>
            <a:off x="11092552" y="5951450"/>
            <a:ext cx="56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…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11199511" y="4553594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8258434" y="5493429"/>
            <a:ext cx="1082098" cy="1033272"/>
            <a:chOff x="9168308" y="3896472"/>
            <a:chExt cx="1082098" cy="1033272"/>
          </a:xfrm>
        </p:grpSpPr>
        <p:grpSp>
          <p:nvGrpSpPr>
            <p:cNvPr id="521" name="Group 520"/>
            <p:cNvGrpSpPr/>
            <p:nvPr/>
          </p:nvGrpSpPr>
          <p:grpSpPr>
            <a:xfrm>
              <a:off x="9168308" y="3896472"/>
              <a:ext cx="817670" cy="794840"/>
              <a:chOff x="5028560" y="5765660"/>
              <a:chExt cx="817670" cy="794840"/>
            </a:xfrm>
          </p:grpSpPr>
          <p:sp>
            <p:nvSpPr>
              <p:cNvPr id="584" name="Rectangle 583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9296496" y="4015688"/>
              <a:ext cx="817670" cy="794840"/>
              <a:chOff x="5028560" y="5765660"/>
              <a:chExt cx="817670" cy="794840"/>
            </a:xfrm>
          </p:grpSpPr>
          <p:sp>
            <p:nvSpPr>
              <p:cNvPr id="580" name="Rectangle 579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3" name="Group 522"/>
            <p:cNvGrpSpPr/>
            <p:nvPr/>
          </p:nvGrpSpPr>
          <p:grpSpPr>
            <a:xfrm>
              <a:off x="9432736" y="4134904"/>
              <a:ext cx="817670" cy="794840"/>
              <a:chOff x="5028560" y="5765660"/>
              <a:chExt cx="817670" cy="794840"/>
            </a:xfrm>
          </p:grpSpPr>
          <p:sp>
            <p:nvSpPr>
              <p:cNvPr id="576" name="Rectangle 575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8" name="TextBox 587"/>
          <p:cNvSpPr txBox="1"/>
          <p:nvPr/>
        </p:nvSpPr>
        <p:spPr>
          <a:xfrm>
            <a:off x="8406057" y="5515073"/>
            <a:ext cx="68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1645" y="370653"/>
            <a:ext cx="4748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Layer</a:t>
            </a:r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Quantizer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426" y="1326868"/>
            <a:ext cx="8631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3. When reaching the last option for each layer,</a:t>
            </a:r>
          </a:p>
          <a:p>
            <a:r>
              <a:rPr lang="en-US" sz="2800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 </a:t>
            </a:r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   start incorporating the default layer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376" name="Group 375"/>
          <p:cNvGrpSpPr/>
          <p:nvPr/>
        </p:nvGrpSpPr>
        <p:grpSpPr>
          <a:xfrm>
            <a:off x="712310" y="2532314"/>
            <a:ext cx="4279945" cy="1080893"/>
            <a:chOff x="3522431" y="4260308"/>
            <a:chExt cx="4279945" cy="1080893"/>
          </a:xfrm>
        </p:grpSpPr>
        <p:grpSp>
          <p:nvGrpSpPr>
            <p:cNvPr id="377" name="Group 376"/>
            <p:cNvGrpSpPr/>
            <p:nvPr/>
          </p:nvGrpSpPr>
          <p:grpSpPr>
            <a:xfrm>
              <a:off x="3522431" y="4260308"/>
              <a:ext cx="4279945" cy="1080893"/>
              <a:chOff x="2638513" y="2124460"/>
              <a:chExt cx="4279945" cy="1080893"/>
            </a:xfrm>
          </p:grpSpPr>
          <p:grpSp>
            <p:nvGrpSpPr>
              <p:cNvPr id="390" name="Group 389"/>
              <p:cNvGrpSpPr/>
              <p:nvPr/>
            </p:nvGrpSpPr>
            <p:grpSpPr>
              <a:xfrm>
                <a:off x="2638513" y="2124460"/>
                <a:ext cx="1083132" cy="1064723"/>
                <a:chOff x="9168308" y="2368061"/>
                <a:chExt cx="1083132" cy="1064723"/>
              </a:xfrm>
            </p:grpSpPr>
            <p:grpSp>
              <p:nvGrpSpPr>
                <p:cNvPr id="503" name="Group 502"/>
                <p:cNvGrpSpPr/>
                <p:nvPr/>
              </p:nvGrpSpPr>
              <p:grpSpPr>
                <a:xfrm>
                  <a:off x="9168308" y="2368061"/>
                  <a:ext cx="818704" cy="793294"/>
                  <a:chOff x="3844758" y="2528397"/>
                  <a:chExt cx="818704" cy="793294"/>
                </a:xfrm>
              </p:grpSpPr>
              <p:sp>
                <p:nvSpPr>
                  <p:cNvPr id="514" name="Rectangle 513"/>
                  <p:cNvSpPr/>
                  <p:nvPr/>
                </p:nvSpPr>
                <p:spPr>
                  <a:xfrm>
                    <a:off x="3844758" y="2528397"/>
                    <a:ext cx="409352" cy="3966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5" name="Rectangle 514"/>
                  <p:cNvSpPr/>
                  <p:nvPr/>
                </p:nvSpPr>
                <p:spPr>
                  <a:xfrm>
                    <a:off x="4254110" y="2528397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3844758" y="2925044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7" name="Rectangle 516"/>
                  <p:cNvSpPr/>
                  <p:nvPr/>
                </p:nvSpPr>
                <p:spPr>
                  <a:xfrm>
                    <a:off x="4254110" y="2925044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9302044" y="2502674"/>
                  <a:ext cx="818704" cy="793294"/>
                  <a:chOff x="3844758" y="2528397"/>
                  <a:chExt cx="818704" cy="793294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844758" y="2528397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4254110" y="2528397"/>
                    <a:ext cx="409352" cy="3966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3844758" y="2925044"/>
                    <a:ext cx="409352" cy="3966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4254110" y="2925044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9432736" y="2639490"/>
                  <a:ext cx="818704" cy="793294"/>
                  <a:chOff x="3844758" y="2528397"/>
                  <a:chExt cx="818704" cy="793294"/>
                </a:xfrm>
              </p:grpSpPr>
              <p:sp>
                <p:nvSpPr>
                  <p:cNvPr id="506" name="Rectangle 505"/>
                  <p:cNvSpPr/>
                  <p:nvPr/>
                </p:nvSpPr>
                <p:spPr>
                  <a:xfrm>
                    <a:off x="3844758" y="2528397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>
                  <a:xfrm>
                    <a:off x="4254110" y="2528397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8" name="Rectangle 507"/>
                  <p:cNvSpPr/>
                  <p:nvPr/>
                </p:nvSpPr>
                <p:spPr>
                  <a:xfrm>
                    <a:off x="3844758" y="2925044"/>
                    <a:ext cx="409352" cy="3966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Rectangle 508"/>
                  <p:cNvSpPr/>
                  <p:nvPr/>
                </p:nvSpPr>
                <p:spPr>
                  <a:xfrm>
                    <a:off x="4254110" y="2925044"/>
                    <a:ext cx="409352" cy="39664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1" name="Group 390"/>
              <p:cNvGrpSpPr/>
              <p:nvPr/>
            </p:nvGrpSpPr>
            <p:grpSpPr>
              <a:xfrm>
                <a:off x="4238669" y="2139084"/>
                <a:ext cx="1082098" cy="1033272"/>
                <a:chOff x="9168308" y="3896472"/>
                <a:chExt cx="1082098" cy="1033272"/>
              </a:xfrm>
            </p:grpSpPr>
            <p:grpSp>
              <p:nvGrpSpPr>
                <p:cNvPr id="488" name="Group 487"/>
                <p:cNvGrpSpPr/>
                <p:nvPr/>
              </p:nvGrpSpPr>
              <p:grpSpPr>
                <a:xfrm>
                  <a:off x="9168308" y="3896472"/>
                  <a:ext cx="817670" cy="794840"/>
                  <a:chOff x="5028560" y="5765660"/>
                  <a:chExt cx="817670" cy="794840"/>
                </a:xfrm>
              </p:grpSpPr>
              <p:sp>
                <p:nvSpPr>
                  <p:cNvPr id="499" name="Rectangle 498"/>
                  <p:cNvSpPr/>
                  <p:nvPr/>
                </p:nvSpPr>
                <p:spPr>
                  <a:xfrm>
                    <a:off x="5028560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Rectangle 499"/>
                  <p:cNvSpPr/>
                  <p:nvPr/>
                </p:nvSpPr>
                <p:spPr>
                  <a:xfrm>
                    <a:off x="5437395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Rectangle 500"/>
                  <p:cNvSpPr/>
                  <p:nvPr/>
                </p:nvSpPr>
                <p:spPr>
                  <a:xfrm>
                    <a:off x="5028560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Rectangle 501"/>
                  <p:cNvSpPr/>
                  <p:nvPr/>
                </p:nvSpPr>
                <p:spPr>
                  <a:xfrm>
                    <a:off x="5437395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9" name="Group 488"/>
                <p:cNvGrpSpPr/>
                <p:nvPr/>
              </p:nvGrpSpPr>
              <p:grpSpPr>
                <a:xfrm>
                  <a:off x="9296496" y="4015688"/>
                  <a:ext cx="817670" cy="794840"/>
                  <a:chOff x="5028560" y="5765660"/>
                  <a:chExt cx="817670" cy="794840"/>
                </a:xfrm>
              </p:grpSpPr>
              <p:sp>
                <p:nvSpPr>
                  <p:cNvPr id="495" name="Rectangle 494"/>
                  <p:cNvSpPr/>
                  <p:nvPr/>
                </p:nvSpPr>
                <p:spPr>
                  <a:xfrm>
                    <a:off x="5028560" y="5765660"/>
                    <a:ext cx="408835" cy="3974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Rectangle 495"/>
                  <p:cNvSpPr/>
                  <p:nvPr/>
                </p:nvSpPr>
                <p:spPr>
                  <a:xfrm>
                    <a:off x="5437395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7" name="Rectangle 496"/>
                  <p:cNvSpPr/>
                  <p:nvPr/>
                </p:nvSpPr>
                <p:spPr>
                  <a:xfrm>
                    <a:off x="5028560" y="6163080"/>
                    <a:ext cx="408835" cy="3974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8" name="Rectangle 497"/>
                  <p:cNvSpPr/>
                  <p:nvPr/>
                </p:nvSpPr>
                <p:spPr>
                  <a:xfrm>
                    <a:off x="5437395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0" name="Group 489"/>
                <p:cNvGrpSpPr/>
                <p:nvPr/>
              </p:nvGrpSpPr>
              <p:grpSpPr>
                <a:xfrm>
                  <a:off x="9432736" y="4134904"/>
                  <a:ext cx="817670" cy="794840"/>
                  <a:chOff x="5028560" y="5765660"/>
                  <a:chExt cx="817670" cy="79484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5028560" y="576566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2" name="Rectangle 491"/>
                  <p:cNvSpPr/>
                  <p:nvPr/>
                </p:nvSpPr>
                <p:spPr>
                  <a:xfrm>
                    <a:off x="5437395" y="5765660"/>
                    <a:ext cx="408835" cy="3974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Rectangle 492"/>
                  <p:cNvSpPr/>
                  <p:nvPr/>
                </p:nvSpPr>
                <p:spPr>
                  <a:xfrm>
                    <a:off x="5028560" y="6163080"/>
                    <a:ext cx="408835" cy="3974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Rectangle 493"/>
                  <p:cNvSpPr/>
                  <p:nvPr/>
                </p:nvSpPr>
                <p:spPr>
                  <a:xfrm>
                    <a:off x="5437395" y="6163080"/>
                    <a:ext cx="408835" cy="397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71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2" name="Group 391"/>
              <p:cNvGrpSpPr/>
              <p:nvPr/>
            </p:nvGrpSpPr>
            <p:grpSpPr>
              <a:xfrm>
                <a:off x="5827093" y="2139084"/>
                <a:ext cx="817670" cy="794840"/>
                <a:chOff x="5796179" y="2530943"/>
                <a:chExt cx="817670" cy="794840"/>
              </a:xfrm>
            </p:grpSpPr>
            <p:sp>
              <p:nvSpPr>
                <p:cNvPr id="484" name="Rectangle 483"/>
                <p:cNvSpPr/>
                <p:nvPr/>
              </p:nvSpPr>
              <p:spPr>
                <a:xfrm>
                  <a:off x="5796179" y="2530943"/>
                  <a:ext cx="408835" cy="3974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5" name="Rectangle 484"/>
                <p:cNvSpPr/>
                <p:nvPr/>
              </p:nvSpPr>
              <p:spPr>
                <a:xfrm>
                  <a:off x="6205014" y="253094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Rectangle 485"/>
                <p:cNvSpPr/>
                <p:nvPr/>
              </p:nvSpPr>
              <p:spPr>
                <a:xfrm>
                  <a:off x="5796179" y="2928363"/>
                  <a:ext cx="408835" cy="3974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" name="Rectangle 486"/>
                <p:cNvSpPr/>
                <p:nvPr/>
              </p:nvSpPr>
              <p:spPr>
                <a:xfrm>
                  <a:off x="6205014" y="2928363"/>
                  <a:ext cx="408835" cy="3974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5959869" y="2272082"/>
                <a:ext cx="817670" cy="794840"/>
                <a:chOff x="5796179" y="2530943"/>
                <a:chExt cx="817670" cy="794840"/>
              </a:xfrm>
            </p:grpSpPr>
            <p:sp>
              <p:nvSpPr>
                <p:cNvPr id="480" name="Rectangle 479"/>
                <p:cNvSpPr/>
                <p:nvPr/>
              </p:nvSpPr>
              <p:spPr>
                <a:xfrm>
                  <a:off x="5796179" y="2530943"/>
                  <a:ext cx="408835" cy="3974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Rectangle 480"/>
                <p:cNvSpPr/>
                <p:nvPr/>
              </p:nvSpPr>
              <p:spPr>
                <a:xfrm>
                  <a:off x="6205014" y="253094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5796179" y="2928363"/>
                  <a:ext cx="408835" cy="3974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6205014" y="2928363"/>
                  <a:ext cx="408835" cy="3974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6100788" y="2410513"/>
                <a:ext cx="817670" cy="794840"/>
                <a:chOff x="5796179" y="2530943"/>
                <a:chExt cx="817670" cy="794840"/>
              </a:xfrm>
            </p:grpSpPr>
            <p:sp>
              <p:nvSpPr>
                <p:cNvPr id="476" name="Rectangle 475"/>
                <p:cNvSpPr/>
                <p:nvPr/>
              </p:nvSpPr>
              <p:spPr>
                <a:xfrm>
                  <a:off x="5796179" y="2530943"/>
                  <a:ext cx="408835" cy="3974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Rectangle 476"/>
                <p:cNvSpPr/>
                <p:nvPr/>
              </p:nvSpPr>
              <p:spPr>
                <a:xfrm>
                  <a:off x="6205014" y="253094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8" name="Rectangle 477"/>
                <p:cNvSpPr/>
                <p:nvPr/>
              </p:nvSpPr>
              <p:spPr>
                <a:xfrm>
                  <a:off x="5796179" y="2928363"/>
                  <a:ext cx="408835" cy="397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6205014" y="2928363"/>
                  <a:ext cx="408835" cy="3974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8" name="TextBox 377"/>
            <p:cNvSpPr txBox="1"/>
            <p:nvPr/>
          </p:nvSpPr>
          <p:spPr>
            <a:xfrm>
              <a:off x="3654963" y="4315769"/>
              <a:ext cx="6856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en-US" sz="48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270210" y="4296576"/>
              <a:ext cx="6856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en-US" sz="48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823591" y="4323353"/>
              <a:ext cx="6856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en-US" sz="48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18" name="TextBox 517"/>
          <p:cNvSpPr txBox="1"/>
          <p:nvPr/>
        </p:nvSpPr>
        <p:spPr>
          <a:xfrm>
            <a:off x="5579323" y="3010857"/>
            <a:ext cx="3034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2374242" y="3966523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163" name="Group 162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74" name="Rectangle 173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70" name="Rectangle 169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980392" y="3962902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179" name="Group 178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90" name="Rectangle 189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86" name="Rectangle 185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82" name="Rectangle 181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9541857" y="2568582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195" name="Group 194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206" name="Rectangle 205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202" name="Rectangle 201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198" name="Rectangle 197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6330409" y="2542177"/>
            <a:ext cx="1083132" cy="1064723"/>
            <a:chOff x="9168308" y="2368061"/>
            <a:chExt cx="1083132" cy="1064723"/>
          </a:xfrm>
        </p:grpSpPr>
        <p:grpSp>
          <p:nvGrpSpPr>
            <p:cNvPr id="302" name="Group 301"/>
            <p:cNvGrpSpPr/>
            <p:nvPr/>
          </p:nvGrpSpPr>
          <p:grpSpPr>
            <a:xfrm>
              <a:off x="9168308" y="2368061"/>
              <a:ext cx="818704" cy="793294"/>
              <a:chOff x="3844758" y="2528397"/>
              <a:chExt cx="818704" cy="793294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9302044" y="2502674"/>
              <a:ext cx="818704" cy="793294"/>
              <a:chOff x="3844758" y="2528397"/>
              <a:chExt cx="818704" cy="793294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9432736" y="2639490"/>
              <a:ext cx="818704" cy="793294"/>
              <a:chOff x="3844758" y="2528397"/>
              <a:chExt cx="818704" cy="793294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8" name="Group 267"/>
          <p:cNvGrpSpPr/>
          <p:nvPr/>
        </p:nvGrpSpPr>
        <p:grpSpPr>
          <a:xfrm>
            <a:off x="7930565" y="2556801"/>
            <a:ext cx="1082098" cy="1033272"/>
            <a:chOff x="9168308" y="3896472"/>
            <a:chExt cx="1082098" cy="1033272"/>
          </a:xfrm>
        </p:grpSpPr>
        <p:grpSp>
          <p:nvGrpSpPr>
            <p:cNvPr id="287" name="Group 286"/>
            <p:cNvGrpSpPr/>
            <p:nvPr/>
          </p:nvGrpSpPr>
          <p:grpSpPr>
            <a:xfrm>
              <a:off x="9168308" y="3896472"/>
              <a:ext cx="817670" cy="794840"/>
              <a:chOff x="5028560" y="5765660"/>
              <a:chExt cx="817670" cy="79484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9296496" y="4015688"/>
              <a:ext cx="817670" cy="794840"/>
              <a:chOff x="5028560" y="5765660"/>
              <a:chExt cx="817670" cy="794840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9432736" y="4134904"/>
              <a:ext cx="817670" cy="794840"/>
              <a:chOff x="5028560" y="5765660"/>
              <a:chExt cx="817670" cy="794840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5028560" y="576566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5437395" y="5765660"/>
                <a:ext cx="408835" cy="3974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5028560" y="6163080"/>
                <a:ext cx="408835" cy="397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5437395" y="6163080"/>
                <a:ext cx="408835" cy="397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4" name="TextBox 263"/>
          <p:cNvSpPr txBox="1"/>
          <p:nvPr/>
        </p:nvSpPr>
        <p:spPr>
          <a:xfrm>
            <a:off x="6462941" y="2597638"/>
            <a:ext cx="6856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078188" y="2578445"/>
            <a:ext cx="6856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96" name="Group 395"/>
          <p:cNvGrpSpPr/>
          <p:nvPr/>
        </p:nvGrpSpPr>
        <p:grpSpPr>
          <a:xfrm>
            <a:off x="785745" y="3951899"/>
            <a:ext cx="1083132" cy="1064723"/>
            <a:chOff x="9168308" y="2368061"/>
            <a:chExt cx="1083132" cy="1064723"/>
          </a:xfrm>
        </p:grpSpPr>
        <p:grpSp>
          <p:nvGrpSpPr>
            <p:cNvPr id="428" name="Group 427"/>
            <p:cNvGrpSpPr/>
            <p:nvPr/>
          </p:nvGrpSpPr>
          <p:grpSpPr>
            <a:xfrm>
              <a:off x="9168308" y="2368061"/>
              <a:ext cx="818704" cy="793294"/>
              <a:chOff x="3844758" y="2528397"/>
              <a:chExt cx="818704" cy="793294"/>
            </a:xfrm>
          </p:grpSpPr>
          <p:sp>
            <p:nvSpPr>
              <p:cNvPr id="440" name="Rectangle 439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>
              <a:off x="9302044" y="2502674"/>
              <a:ext cx="818704" cy="793294"/>
              <a:chOff x="3844758" y="2528397"/>
              <a:chExt cx="818704" cy="793294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>
              <a:off x="9432736" y="2639490"/>
              <a:ext cx="818704" cy="793294"/>
              <a:chOff x="3844758" y="2528397"/>
              <a:chExt cx="818704" cy="793294"/>
            </a:xfrm>
          </p:grpSpPr>
          <p:sp>
            <p:nvSpPr>
              <p:cNvPr id="431" name="Rectangle 430"/>
              <p:cNvSpPr/>
              <p:nvPr/>
            </p:nvSpPr>
            <p:spPr>
              <a:xfrm>
                <a:off x="3844758" y="2528397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4254110" y="2528397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3844758" y="2925044"/>
                <a:ext cx="409352" cy="396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254110" y="2925044"/>
                <a:ext cx="409352" cy="3966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18277" y="4007360"/>
            <a:ext cx="6856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75" name="Group 674"/>
          <p:cNvGrpSpPr/>
          <p:nvPr/>
        </p:nvGrpSpPr>
        <p:grpSpPr>
          <a:xfrm>
            <a:off x="7951639" y="4008346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676" name="Group 675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687" name="Rectangle 686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7" name="Group 676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683" name="Rectangle 682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679" name="Rectangle 678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1" name="Group 690"/>
          <p:cNvGrpSpPr/>
          <p:nvPr/>
        </p:nvGrpSpPr>
        <p:grpSpPr>
          <a:xfrm>
            <a:off x="9557789" y="4004725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692" name="Group 691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703" name="Rectangle 702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3" name="Group 692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699" name="Rectangle 698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4" name="Group 693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695" name="Rectangle 694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7" name="Group 706"/>
          <p:cNvGrpSpPr/>
          <p:nvPr/>
        </p:nvGrpSpPr>
        <p:grpSpPr>
          <a:xfrm>
            <a:off x="6348575" y="3971188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708" name="Group 707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719" name="Rectangle 718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9" name="Group 708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715" name="Rectangle 714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0" name="Group 709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711" name="Rectangle 710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3" name="TextBox 722"/>
          <p:cNvSpPr txBox="1"/>
          <p:nvPr/>
        </p:nvSpPr>
        <p:spPr>
          <a:xfrm>
            <a:off x="5577646" y="4209620"/>
            <a:ext cx="3034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11132075" y="3101812"/>
            <a:ext cx="3034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725" name="TextBox 724"/>
          <p:cNvSpPr txBox="1"/>
          <p:nvPr/>
        </p:nvSpPr>
        <p:spPr>
          <a:xfrm>
            <a:off x="589308" y="5434814"/>
            <a:ext cx="10703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4. Find and store the configuration thet meets the maximal </a:t>
            </a:r>
          </a:p>
          <a:p>
            <a:r>
              <a:rPr lang="en-US" sz="2800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 </a:t>
            </a:r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   allowed accuracy loss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13453" y="156685"/>
            <a:ext cx="11820347" cy="6492310"/>
            <a:chOff x="95492" y="240112"/>
            <a:chExt cx="11820347" cy="6492310"/>
          </a:xfrm>
        </p:grpSpPr>
        <p:grpSp>
          <p:nvGrpSpPr>
            <p:cNvPr id="97" name="Group 96"/>
            <p:cNvGrpSpPr/>
            <p:nvPr/>
          </p:nvGrpSpPr>
          <p:grpSpPr>
            <a:xfrm>
              <a:off x="99975" y="240112"/>
              <a:ext cx="11815864" cy="6492310"/>
              <a:chOff x="164369" y="265869"/>
              <a:chExt cx="11815864" cy="649231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64369" y="265869"/>
                <a:ext cx="10667350" cy="6492310"/>
                <a:chOff x="177248" y="201475"/>
                <a:chExt cx="10667350" cy="6492310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77248" y="201475"/>
                  <a:ext cx="10667350" cy="6492310"/>
                  <a:chOff x="99974" y="317386"/>
                  <a:chExt cx="10667350" cy="6492310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99974" y="317386"/>
                    <a:ext cx="2079227" cy="6492310"/>
                    <a:chOff x="349503" y="-204360"/>
                    <a:chExt cx="2079227" cy="6492310"/>
                  </a:xfrm>
                  <a:solidFill>
                    <a:schemeClr val="accent1">
                      <a:lumMod val="50000"/>
                    </a:schemeClr>
                  </a:solidFill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9503" y="-204360"/>
                      <a:ext cx="2053099" cy="774877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CNN</a:t>
                      </a:r>
                      <a:endParaRPr lang="en-US" sz="2000" dirty="0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57387" y="1639349"/>
                      <a:ext cx="2053099" cy="774877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59296" y="2607780"/>
                      <a:ext cx="2053099" cy="774877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Mode</a:t>
                      </a:r>
                      <a:endParaRPr lang="en-US" sz="2000" dirty="0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357386" y="3576211"/>
                      <a:ext cx="2053099" cy="774877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Patch Size</a:t>
                      </a:r>
                      <a:endParaRPr lang="en-US" sz="2000" dirty="0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375631" y="4544642"/>
                      <a:ext cx="2053099" cy="774877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Patterns/</a:t>
                      </a:r>
                    </a:p>
                    <a:p>
                      <a:pPr algn="ctr"/>
                      <a:r>
                        <a:rPr lang="en-US" sz="2000" dirty="0" smtClean="0"/>
                        <a:t>Ones Range</a:t>
                      </a:r>
                      <a:endParaRPr lang="en-US" sz="2000" dirty="0"/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375630" y="5513073"/>
                      <a:ext cx="2053099" cy="774877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GT</a:t>
                      </a:r>
                      <a:endParaRPr lang="en-US" sz="2000" dirty="0"/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63994" y="334853"/>
                    <a:ext cx="754114" cy="6413678"/>
                    <a:chOff x="2095816" y="128789"/>
                    <a:chExt cx="754114" cy="6413678"/>
                  </a:xfrm>
                </p:grpSpPr>
                <p:sp>
                  <p:nvSpPr>
                    <p:cNvPr id="37" name="Right Brace 36"/>
                    <p:cNvSpPr/>
                    <p:nvPr/>
                  </p:nvSpPr>
                  <p:spPr>
                    <a:xfrm>
                      <a:off x="2095816" y="128789"/>
                      <a:ext cx="734096" cy="6413678"/>
                    </a:xfrm>
                    <a:prstGeom prst="rightBrace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>
                      <a:off x="2450945" y="3192485"/>
                      <a:ext cx="398985" cy="325712"/>
                    </a:xfrm>
                    <a:prstGeom prst="rightArrow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628654" y="627204"/>
                    <a:ext cx="4964804" cy="6014434"/>
                    <a:chOff x="2640802" y="270457"/>
                    <a:chExt cx="4964804" cy="6014434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640802" y="270457"/>
                      <a:ext cx="4964804" cy="6014434"/>
                      <a:chOff x="2588654" y="579998"/>
                      <a:chExt cx="4964804" cy="6014434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588654" y="579998"/>
                        <a:ext cx="4964804" cy="601443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2794715" y="1348126"/>
                        <a:ext cx="1854558" cy="3108237"/>
                        <a:chOff x="2794715" y="1348126"/>
                        <a:chExt cx="1854558" cy="3108237"/>
                      </a:xfrm>
                    </p:grpSpPr>
                    <p:grpSp>
                      <p:nvGrpSpPr>
                        <p:cNvPr id="12" name="Group 11"/>
                        <p:cNvGrpSpPr/>
                        <p:nvPr/>
                      </p:nvGrpSpPr>
                      <p:grpSpPr>
                        <a:xfrm>
                          <a:off x="2794716" y="1348126"/>
                          <a:ext cx="1854557" cy="2176529"/>
                          <a:chOff x="2975020" y="2356834"/>
                          <a:chExt cx="1854557" cy="2176529"/>
                        </a:xfrm>
                      </p:grpSpPr>
                      <p:sp>
                        <p:nvSpPr>
                          <p:cNvPr id="11" name="Rectangle 10"/>
                          <p:cNvSpPr/>
                          <p:nvPr/>
                        </p:nvSpPr>
                        <p:spPr>
                          <a:xfrm>
                            <a:off x="2975020" y="2356834"/>
                            <a:ext cx="1854557" cy="2176529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000"/>
                          </a:p>
                        </p:txBody>
                      </p:sp>
                      <p:sp>
                        <p:nvSpPr>
                          <p:cNvPr id="6" name="TextBox 5"/>
                          <p:cNvSpPr txBox="1"/>
                          <p:nvPr/>
                        </p:nvSpPr>
                        <p:spPr>
                          <a:xfrm>
                            <a:off x="3198253" y="2517681"/>
                            <a:ext cx="1446727" cy="400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dirty="0" smtClean="0"/>
                              <a:t>Neural Net</a:t>
                            </a:r>
                            <a:endParaRPr lang="en-US" sz="2000" dirty="0"/>
                          </a:p>
                        </p:txBody>
                      </p:sp>
                      <p:sp>
                        <p:nvSpPr>
                          <p:cNvPr id="7" name="Rounded Rectangle 6"/>
                          <p:cNvSpPr/>
                          <p:nvPr/>
                        </p:nvSpPr>
                        <p:spPr>
                          <a:xfrm>
                            <a:off x="3303431" y="3039413"/>
                            <a:ext cx="1036749" cy="927279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50000"/>
                            </a:schemeClr>
                          </a:solidFill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000" dirty="0" smtClean="0"/>
                              <a:t>Spatial</a:t>
                            </a:r>
                          </a:p>
                          <a:p>
                            <a:pPr algn="ctr"/>
                            <a:r>
                              <a:rPr lang="en-US" sz="2000" dirty="0" smtClean="0"/>
                              <a:t>Layer</a:t>
                            </a:r>
                            <a:endParaRPr lang="en-US" sz="2000" dirty="0"/>
                          </a:p>
                        </p:txBody>
                      </p:sp>
                      <p:sp>
                        <p:nvSpPr>
                          <p:cNvPr id="8" name="Rounded Rectangle 7"/>
                          <p:cNvSpPr/>
                          <p:nvPr/>
                        </p:nvSpPr>
                        <p:spPr>
                          <a:xfrm>
                            <a:off x="3455831" y="3191813"/>
                            <a:ext cx="1036749" cy="927279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50000"/>
                            </a:schemeClr>
                          </a:solidFill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000" dirty="0" smtClean="0"/>
                              <a:t>Spatial</a:t>
                            </a:r>
                          </a:p>
                          <a:p>
                            <a:pPr algn="ctr"/>
                            <a:r>
                              <a:rPr lang="en-US" sz="2000" dirty="0" smtClean="0"/>
                              <a:t>Layer</a:t>
                            </a:r>
                            <a:endParaRPr lang="en-US" sz="2000" dirty="0"/>
                          </a:p>
                        </p:txBody>
                      </p:sp>
                      <p:sp>
                        <p:nvSpPr>
                          <p:cNvPr id="9" name="Rounded Rectangle 8"/>
                          <p:cNvSpPr/>
                          <p:nvPr/>
                        </p:nvSpPr>
                        <p:spPr>
                          <a:xfrm>
                            <a:off x="3608231" y="3344213"/>
                            <a:ext cx="1036749" cy="927279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50000"/>
                            </a:schemeClr>
                          </a:solidFill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000" dirty="0" smtClean="0"/>
                              <a:t>Spatial</a:t>
                            </a:r>
                          </a:p>
                          <a:p>
                            <a:pPr algn="ctr"/>
                            <a:r>
                              <a:rPr lang="en-US" sz="2000" dirty="0" smtClean="0"/>
                              <a:t>Layer</a:t>
                            </a:r>
                            <a:endParaRPr lang="en-US" sz="2000" dirty="0"/>
                          </a:p>
                        </p:txBody>
                      </p:sp>
                    </p:grpSp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2794715" y="3677055"/>
                          <a:ext cx="1854557" cy="779308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Test generator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2794715" y="4638062"/>
                        <a:ext cx="2242770" cy="77930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Run Time Evaluation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2794715" y="5599069"/>
                        <a:ext cx="2242770" cy="77930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Baseline calculation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9" name="Right Brace 28"/>
                      <p:cNvSpPr/>
                      <p:nvPr/>
                    </p:nvSpPr>
                    <p:spPr>
                      <a:xfrm>
                        <a:off x="4726933" y="1348126"/>
                        <a:ext cx="734096" cy="3138707"/>
                      </a:xfrm>
                      <a:prstGeom prst="rightBrace">
                        <a:avLst/>
                      </a:prstGeom>
                      <a:ln w="3810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5608749" y="1348126"/>
                        <a:ext cx="1614001" cy="3108237"/>
                      </a:xfrm>
                      <a:prstGeom prst="rect">
                        <a:avLst/>
                      </a:prstGeom>
                      <a:solidFill>
                        <a:srgbClr val="8DCCD3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First Level Optimization Pass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241381" y="4638062"/>
                        <a:ext cx="1981369" cy="174031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Retraining</a:t>
                        </a:r>
                      </a:p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module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4346125" y="379129"/>
                      <a:ext cx="1495461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/>
                        <a:t>Optimizer</a:t>
                      </a:r>
                      <a:endParaRPr lang="en-US" sz="2400" dirty="0"/>
                    </a:p>
                  </p:txBody>
                </p:sp>
                <p:sp>
                  <p:nvSpPr>
                    <p:cNvPr id="39" name="Right Arrow 38"/>
                    <p:cNvSpPr/>
                    <p:nvPr/>
                  </p:nvSpPr>
                  <p:spPr>
                    <a:xfrm>
                      <a:off x="5127847" y="2445082"/>
                      <a:ext cx="532413" cy="325712"/>
                    </a:xfrm>
                    <a:prstGeom prst="rightArrow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57" name="Rectangle 56"/>
                  <p:cNvSpPr/>
                  <p:nvPr/>
                </p:nvSpPr>
                <p:spPr>
                  <a:xfrm>
                    <a:off x="8189707" y="1088795"/>
                    <a:ext cx="2146214" cy="1215737"/>
                  </a:xfrm>
                  <a:prstGeom prst="rect">
                    <a:avLst/>
                  </a:prstGeom>
                  <a:solidFill>
                    <a:srgbClr val="8DCCD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Patch Quantizer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Right Arrow 57"/>
                  <p:cNvSpPr/>
                  <p:nvPr/>
                </p:nvSpPr>
                <p:spPr>
                  <a:xfrm>
                    <a:off x="7262749" y="1306555"/>
                    <a:ext cx="796497" cy="325712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9" name="Right Arrow 58"/>
                  <p:cNvSpPr/>
                  <p:nvPr/>
                </p:nvSpPr>
                <p:spPr>
                  <a:xfrm>
                    <a:off x="10350773" y="1553547"/>
                    <a:ext cx="416551" cy="325712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8185567" y="2816421"/>
                    <a:ext cx="2146214" cy="1215737"/>
                  </a:xfrm>
                  <a:prstGeom prst="rect">
                    <a:avLst/>
                  </a:prstGeom>
                  <a:solidFill>
                    <a:srgbClr val="8DCCD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Channel Quantizer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8185567" y="4579845"/>
                    <a:ext cx="2146214" cy="1215737"/>
                  </a:xfrm>
                  <a:prstGeom prst="rect">
                    <a:avLst/>
                  </a:prstGeom>
                  <a:solidFill>
                    <a:srgbClr val="8DCCD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Layer Quantizer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Right Arrow 61"/>
                  <p:cNvSpPr/>
                  <p:nvPr/>
                </p:nvSpPr>
                <p:spPr>
                  <a:xfrm rot="5400000">
                    <a:off x="9009530" y="2381326"/>
                    <a:ext cx="506566" cy="345147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5" name="Right Arrow 64"/>
                  <p:cNvSpPr/>
                  <p:nvPr/>
                </p:nvSpPr>
                <p:spPr>
                  <a:xfrm rot="5400000">
                    <a:off x="9009530" y="4122106"/>
                    <a:ext cx="506566" cy="345147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6" name="Right Arrow 65"/>
                  <p:cNvSpPr/>
                  <p:nvPr/>
                </p:nvSpPr>
                <p:spPr>
                  <a:xfrm>
                    <a:off x="10338211" y="3249891"/>
                    <a:ext cx="416551" cy="325712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7" name="Right Arrow 66"/>
                  <p:cNvSpPr/>
                  <p:nvPr/>
                </p:nvSpPr>
                <p:spPr>
                  <a:xfrm>
                    <a:off x="10338211" y="5024858"/>
                    <a:ext cx="416551" cy="325712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8" name="Right Arrow 67"/>
                  <p:cNvSpPr/>
                  <p:nvPr/>
                </p:nvSpPr>
                <p:spPr>
                  <a:xfrm>
                    <a:off x="7262749" y="5975714"/>
                    <a:ext cx="922817" cy="325712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9" name="Right Arrow 68"/>
                  <p:cNvSpPr/>
                  <p:nvPr/>
                </p:nvSpPr>
                <p:spPr>
                  <a:xfrm flipH="1">
                    <a:off x="7262749" y="5033131"/>
                    <a:ext cx="922817" cy="325712"/>
                  </a:xfrm>
                  <a:prstGeom prst="rightArrow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  <p:sp>
              <p:nvSpPr>
                <p:cNvPr id="82" name="Right Brace 81"/>
                <p:cNvSpPr/>
                <p:nvPr/>
              </p:nvSpPr>
              <p:spPr>
                <a:xfrm flipH="1">
                  <a:off x="7739810" y="370512"/>
                  <a:ext cx="734096" cy="1870530"/>
                </a:xfrm>
                <a:prstGeom prst="rightBrace">
                  <a:avLst>
                    <a:gd name="adj1" fmla="val 8333"/>
                    <a:gd name="adj2" fmla="val 52754"/>
                  </a:avLst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91" name="Rounded Rectangle 90"/>
              <p:cNvSpPr/>
              <p:nvPr/>
            </p:nvSpPr>
            <p:spPr>
              <a:xfrm>
                <a:off x="10846571" y="1429156"/>
                <a:ext cx="1133662" cy="431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PQrec</a:t>
                </a:r>
                <a:endParaRPr lang="en-US" sz="2000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0846571" y="4685767"/>
                <a:ext cx="1133662" cy="431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LQrec</a:t>
                </a:r>
                <a:endParaRPr lang="en-US" sz="2000" dirty="0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0846571" y="3140841"/>
                <a:ext cx="1133662" cy="431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CQrec</a:t>
                </a:r>
                <a:endParaRPr lang="en-US" sz="2000" dirty="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0846571" y="5170136"/>
                <a:ext cx="1133662" cy="6675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Final mask</a:t>
                </a:r>
                <a:endParaRPr lang="en-US" sz="2000" dirty="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8249960" y="523614"/>
                <a:ext cx="2146215" cy="431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FLrec</a:t>
                </a:r>
                <a:endParaRPr lang="en-US" sz="20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8277375" y="5824800"/>
                <a:ext cx="2146215" cy="6277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Final result</a:t>
                </a:r>
              </a:p>
              <a:p>
                <a:pPr algn="ctr"/>
                <a:r>
                  <a:rPr lang="en-US" sz="2000" dirty="0" smtClean="0"/>
                  <a:t>after retraining</a:t>
                </a:r>
                <a:endParaRPr lang="en-US" sz="2000" dirty="0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95492" y="1208543"/>
              <a:ext cx="2053099" cy="77487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Dataset</a:t>
              </a:r>
              <a:endParaRPr lang="en-US" sz="2000" dirty="0"/>
            </a:p>
          </p:txBody>
        </p:sp>
        <p:graphicFrame>
          <p:nvGraphicFramePr>
            <p:cNvPr id="100" name="Object 99"/>
            <p:cNvGraphicFramePr>
              <a:graphicFrameLocks noChangeAspect="1"/>
            </p:cNvGraphicFramePr>
            <p:nvPr/>
          </p:nvGraphicFramePr>
          <p:xfrm>
            <a:off x="959707" y="2271276"/>
            <a:ext cx="369332" cy="393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9707" y="2271276"/>
                          <a:ext cx="369332" cy="3934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246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Input Parameters</a:t>
            </a:r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5048514" y="4477130"/>
            <a:ext cx="4835072" cy="1882957"/>
            <a:chOff x="4920673" y="1775354"/>
            <a:chExt cx="4835072" cy="1882957"/>
          </a:xfrm>
        </p:grpSpPr>
        <p:grpSp>
          <p:nvGrpSpPr>
            <p:cNvPr id="5" name="Group 4"/>
            <p:cNvGrpSpPr/>
            <p:nvPr/>
          </p:nvGrpSpPr>
          <p:grpSpPr>
            <a:xfrm>
              <a:off x="4920673" y="1775354"/>
              <a:ext cx="4835072" cy="1332689"/>
              <a:chOff x="3271233" y="1461288"/>
              <a:chExt cx="4835072" cy="133268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271233" y="1461288"/>
                <a:ext cx="1024128" cy="1016084"/>
                <a:chOff x="3271233" y="1461288"/>
                <a:chExt cx="1024128" cy="1016084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423633" y="1613688"/>
                <a:ext cx="1024128" cy="1016084"/>
                <a:chOff x="3271233" y="1461288"/>
                <a:chExt cx="1024128" cy="101608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576033" y="1766088"/>
                <a:ext cx="1024128" cy="1016084"/>
                <a:chOff x="3271233" y="1461288"/>
                <a:chExt cx="1024128" cy="101608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24305" y="1466590"/>
                <a:ext cx="1024128" cy="1016084"/>
                <a:chOff x="3271233" y="1461288"/>
                <a:chExt cx="1024128" cy="1016084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5176705" y="1618990"/>
                <a:ext cx="1024128" cy="1016084"/>
                <a:chOff x="3271233" y="1461288"/>
                <a:chExt cx="1024128" cy="1016084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329105" y="1771390"/>
                <a:ext cx="1024128" cy="1016084"/>
                <a:chOff x="3271233" y="1461288"/>
                <a:chExt cx="1024128" cy="1016084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6777377" y="1473093"/>
                <a:ext cx="1024128" cy="1016084"/>
                <a:chOff x="3271233" y="1461288"/>
                <a:chExt cx="1024128" cy="10160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29777" y="1625493"/>
                <a:ext cx="1024128" cy="1016084"/>
                <a:chOff x="3271233" y="1461288"/>
                <a:chExt cx="1024128" cy="10160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7082177" y="1777893"/>
                <a:ext cx="1024128" cy="1016084"/>
                <a:chOff x="3271233" y="1461288"/>
                <a:chExt cx="1024128" cy="10160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6603468" y="3196646"/>
              <a:ext cx="2286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Uniform Layer</a:t>
              </a:r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73437" y="1764991"/>
            <a:ext cx="5709078" cy="2233284"/>
            <a:chOff x="4673440" y="4472528"/>
            <a:chExt cx="5709078" cy="22332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4673440" y="4482555"/>
              <a:ext cx="2286345" cy="2223257"/>
              <a:chOff x="4673440" y="4482555"/>
              <a:chExt cx="2286345" cy="222325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48517" y="4482555"/>
                <a:ext cx="1328928" cy="1320884"/>
                <a:chOff x="3271233" y="3735581"/>
                <a:chExt cx="1328928" cy="1320884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3271233" y="3735581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3423633" y="3887981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solidFill>
                    <a:srgbClr val="00B05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3576033" y="4040381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solidFill>
                    <a:srgbClr val="00206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6" name="TextBox 115"/>
              <p:cNvSpPr txBox="1"/>
              <p:nvPr/>
            </p:nvSpPr>
            <p:spPr>
              <a:xfrm>
                <a:off x="4673440" y="5874815"/>
                <a:ext cx="22863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Max Granularity</a:t>
                </a:r>
                <a:endPara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668764" y="4472528"/>
              <a:ext cx="2014085" cy="2197317"/>
              <a:chOff x="6668764" y="4472528"/>
              <a:chExt cx="2014085" cy="219731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795406" y="4472528"/>
                <a:ext cx="1328928" cy="1320884"/>
                <a:chOff x="5018122" y="3725554"/>
                <a:chExt cx="1328928" cy="1320884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5018122" y="3725554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5170522" y="3877954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322922" y="4030354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7" name="TextBox 116"/>
              <p:cNvSpPr txBox="1"/>
              <p:nvPr/>
            </p:nvSpPr>
            <p:spPr>
              <a:xfrm>
                <a:off x="6668764" y="5838848"/>
                <a:ext cx="20140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Uniform Filters</a:t>
                </a:r>
                <a:endPara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372769" y="4486447"/>
              <a:ext cx="2009749" cy="2147431"/>
              <a:chOff x="8372769" y="4486447"/>
              <a:chExt cx="2009749" cy="214743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554661" y="4486447"/>
                <a:ext cx="1328928" cy="1316992"/>
                <a:chOff x="6777377" y="3739473"/>
                <a:chExt cx="1328928" cy="131699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6777377" y="3739473"/>
                  <a:ext cx="1024128" cy="1016084"/>
                  <a:chOff x="3271233" y="1461288"/>
                  <a:chExt cx="1024128" cy="1016084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6929777" y="3892609"/>
                  <a:ext cx="1024128" cy="1016084"/>
                  <a:chOff x="3271233" y="1461288"/>
                  <a:chExt cx="1024128" cy="1016084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7082177" y="4040381"/>
                  <a:ext cx="1024128" cy="1016084"/>
                  <a:chOff x="3271233" y="1461288"/>
                  <a:chExt cx="1024128" cy="101608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3271233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83297" y="1461288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271233" y="1969330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783297" y="1969330"/>
                    <a:ext cx="512064" cy="508042"/>
                  </a:xfrm>
                  <a:prstGeom prst="rect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8372769" y="5802881"/>
                <a:ext cx="2009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Uniform Patch</a:t>
                </a:r>
                <a:endPara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955677" y="2704185"/>
            <a:ext cx="2955382" cy="2134117"/>
            <a:chOff x="285605" y="2592432"/>
            <a:chExt cx="2955382" cy="2134117"/>
          </a:xfrm>
        </p:grpSpPr>
        <p:grpSp>
          <p:nvGrpSpPr>
            <p:cNvPr id="10" name="Group 9"/>
            <p:cNvGrpSpPr/>
            <p:nvPr/>
          </p:nvGrpSpPr>
          <p:grpSpPr>
            <a:xfrm>
              <a:off x="1103186" y="2592432"/>
              <a:ext cx="1320233" cy="1198373"/>
              <a:chOff x="1705319" y="2091959"/>
              <a:chExt cx="1320233" cy="119837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705319" y="2767112"/>
                <a:ext cx="13202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spc="151" smtClean="0">
                    <a:solidFill>
                      <a:schemeClr val="tx2"/>
                    </a:solidFill>
                    <a:latin typeface="Montserrat Bold"/>
                    <a:ea typeface="Nunito Bold" charset="0"/>
                    <a:cs typeface="Nunito Bold" charset="0"/>
                  </a:rPr>
                  <a:t> </a:t>
                </a:r>
                <a:r>
                  <a:rPr lang="en-US" sz="2800" b="1" spc="151" smtClean="0">
                    <a:solidFill>
                      <a:schemeClr val="tx2"/>
                    </a:solidFill>
                    <a:latin typeface="Montserrat Bold"/>
                    <a:ea typeface="Nunito Bold" charset="0"/>
                    <a:cs typeface="Nunito Bold" charset="0"/>
                  </a:rPr>
                  <a:t>M</a:t>
                </a:r>
                <a:r>
                  <a:rPr lang="en-US" sz="2800" b="1" spc="151" smtClean="0">
                    <a:solidFill>
                      <a:schemeClr val="tx2"/>
                    </a:solidFill>
                    <a:latin typeface="Montserrat Bold"/>
                    <a:ea typeface="Nunito Bold" charset="0"/>
                    <a:cs typeface="Nunito Bold" charset="0"/>
                  </a:rPr>
                  <a:t>ode</a:t>
                </a:r>
                <a:endParaRPr lang="en-US" sz="2800" b="1" spc="151" dirty="0">
                  <a:solidFill>
                    <a:schemeClr val="tx2"/>
                  </a:solidFill>
                  <a:latin typeface="Montserrat Bold"/>
                  <a:ea typeface="Nunito Bold" charset="0"/>
                  <a:cs typeface="Nunito Bold" charset="0"/>
                </a:endParaRPr>
              </a:p>
            </p:txBody>
          </p:sp>
          <p:sp>
            <p:nvSpPr>
              <p:cNvPr id="114" name="Shape 2632"/>
              <p:cNvSpPr/>
              <p:nvPr/>
            </p:nvSpPr>
            <p:spPr>
              <a:xfrm>
                <a:off x="2145361" y="2091959"/>
                <a:ext cx="440137" cy="537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7673"/>
                    </a:moveTo>
                    <a:cubicBezTo>
                      <a:pt x="4588" y="17673"/>
                      <a:pt x="1200" y="16051"/>
                      <a:pt x="1200" y="15218"/>
                    </a:cubicBezTo>
                    <a:cubicBezTo>
                      <a:pt x="1200" y="14690"/>
                      <a:pt x="1355" y="14275"/>
                      <a:pt x="1611" y="13896"/>
                    </a:cubicBezTo>
                    <a:cubicBezTo>
                      <a:pt x="3255" y="14967"/>
                      <a:pt x="6746" y="15709"/>
                      <a:pt x="10800" y="15709"/>
                    </a:cubicBezTo>
                    <a:cubicBezTo>
                      <a:pt x="14856" y="15709"/>
                      <a:pt x="18345" y="14966"/>
                      <a:pt x="19987" y="13894"/>
                    </a:cubicBezTo>
                    <a:cubicBezTo>
                      <a:pt x="20244" y="14273"/>
                      <a:pt x="20400" y="14689"/>
                      <a:pt x="20400" y="15218"/>
                    </a:cubicBezTo>
                    <a:cubicBezTo>
                      <a:pt x="20400" y="16051"/>
                      <a:pt x="17011" y="17673"/>
                      <a:pt x="10800" y="17673"/>
                    </a:cubicBezTo>
                    <a:moveTo>
                      <a:pt x="10800" y="20618"/>
                    </a:moveTo>
                    <a:cubicBezTo>
                      <a:pt x="9475" y="20618"/>
                      <a:pt x="8400" y="19739"/>
                      <a:pt x="8400" y="18655"/>
                    </a:cubicBezTo>
                    <a:cubicBezTo>
                      <a:pt x="8400" y="18625"/>
                      <a:pt x="8408" y="18597"/>
                      <a:pt x="8409" y="18567"/>
                    </a:cubicBezTo>
                    <a:cubicBezTo>
                      <a:pt x="9179" y="18623"/>
                      <a:pt x="9977" y="18655"/>
                      <a:pt x="10800" y="18655"/>
                    </a:cubicBezTo>
                    <a:cubicBezTo>
                      <a:pt x="11623" y="18655"/>
                      <a:pt x="12421" y="18623"/>
                      <a:pt x="13191" y="18567"/>
                    </a:cubicBezTo>
                    <a:cubicBezTo>
                      <a:pt x="13192" y="18597"/>
                      <a:pt x="13200" y="18625"/>
                      <a:pt x="13200" y="18655"/>
                    </a:cubicBezTo>
                    <a:cubicBezTo>
                      <a:pt x="13200" y="19739"/>
                      <a:pt x="12125" y="20618"/>
                      <a:pt x="10800" y="20618"/>
                    </a:cubicBezTo>
                    <a:moveTo>
                      <a:pt x="2948" y="12551"/>
                    </a:moveTo>
                    <a:cubicBezTo>
                      <a:pt x="4308" y="11388"/>
                      <a:pt x="6000" y="9939"/>
                      <a:pt x="6000" y="6873"/>
                    </a:cubicBezTo>
                    <a:cubicBezTo>
                      <a:pt x="6000" y="5232"/>
                      <a:pt x="7238" y="3825"/>
                      <a:pt x="8988" y="3239"/>
                    </a:cubicBezTo>
                    <a:cubicBezTo>
                      <a:pt x="9428" y="3657"/>
                      <a:pt x="10072" y="3927"/>
                      <a:pt x="10800" y="3927"/>
                    </a:cubicBezTo>
                    <a:cubicBezTo>
                      <a:pt x="11528" y="3927"/>
                      <a:pt x="12172" y="3657"/>
                      <a:pt x="12611" y="3239"/>
                    </a:cubicBezTo>
                    <a:cubicBezTo>
                      <a:pt x="14362" y="3825"/>
                      <a:pt x="15600" y="5232"/>
                      <a:pt x="15600" y="6873"/>
                    </a:cubicBezTo>
                    <a:cubicBezTo>
                      <a:pt x="15600" y="9939"/>
                      <a:pt x="17292" y="11388"/>
                      <a:pt x="18652" y="12551"/>
                    </a:cubicBezTo>
                    <a:cubicBezTo>
                      <a:pt x="18911" y="12773"/>
                      <a:pt x="19152" y="12979"/>
                      <a:pt x="19366" y="13183"/>
                    </a:cubicBezTo>
                    <a:cubicBezTo>
                      <a:pt x="18217" y="14077"/>
                      <a:pt x="14825" y="14727"/>
                      <a:pt x="10800" y="14727"/>
                    </a:cubicBezTo>
                    <a:cubicBezTo>
                      <a:pt x="6779" y="14727"/>
                      <a:pt x="3383" y="14079"/>
                      <a:pt x="2230" y="13186"/>
                    </a:cubicBezTo>
                    <a:cubicBezTo>
                      <a:pt x="2446" y="12981"/>
                      <a:pt x="2687" y="12774"/>
                      <a:pt x="2948" y="12551"/>
                    </a:cubicBezTo>
                    <a:moveTo>
                      <a:pt x="10800" y="982"/>
                    </a:moveTo>
                    <a:cubicBezTo>
                      <a:pt x="11462" y="982"/>
                      <a:pt x="12000" y="1422"/>
                      <a:pt x="12000" y="1964"/>
                    </a:cubicBezTo>
                    <a:cubicBezTo>
                      <a:pt x="12000" y="2506"/>
                      <a:pt x="11462" y="2945"/>
                      <a:pt x="10800" y="2945"/>
                    </a:cubicBezTo>
                    <a:cubicBezTo>
                      <a:pt x="10138" y="2945"/>
                      <a:pt x="9600" y="2506"/>
                      <a:pt x="9600" y="1964"/>
                    </a:cubicBezTo>
                    <a:cubicBezTo>
                      <a:pt x="9600" y="1422"/>
                      <a:pt x="10138" y="982"/>
                      <a:pt x="10800" y="982"/>
                    </a:cubicBezTo>
                    <a:moveTo>
                      <a:pt x="21600" y="15218"/>
                    </a:moveTo>
                    <a:cubicBezTo>
                      <a:pt x="21600" y="11782"/>
                      <a:pt x="16800" y="11782"/>
                      <a:pt x="16800" y="6873"/>
                    </a:cubicBezTo>
                    <a:cubicBezTo>
                      <a:pt x="16800" y="4845"/>
                      <a:pt x="15296" y="3105"/>
                      <a:pt x="13152" y="2356"/>
                    </a:cubicBezTo>
                    <a:cubicBezTo>
                      <a:pt x="13183" y="2229"/>
                      <a:pt x="13200" y="2098"/>
                      <a:pt x="13200" y="1964"/>
                    </a:cubicBezTo>
                    <a:cubicBezTo>
                      <a:pt x="13200" y="879"/>
                      <a:pt x="12125" y="0"/>
                      <a:pt x="10800" y="0"/>
                    </a:cubicBezTo>
                    <a:cubicBezTo>
                      <a:pt x="9475" y="0"/>
                      <a:pt x="8400" y="879"/>
                      <a:pt x="8400" y="1964"/>
                    </a:cubicBezTo>
                    <a:cubicBezTo>
                      <a:pt x="8400" y="2098"/>
                      <a:pt x="8417" y="2229"/>
                      <a:pt x="8448" y="2356"/>
                    </a:cubicBezTo>
                    <a:cubicBezTo>
                      <a:pt x="6304" y="3105"/>
                      <a:pt x="4800" y="4845"/>
                      <a:pt x="4800" y="6873"/>
                    </a:cubicBezTo>
                    <a:cubicBezTo>
                      <a:pt x="4800" y="11782"/>
                      <a:pt x="0" y="11782"/>
                      <a:pt x="0" y="15218"/>
                    </a:cubicBezTo>
                    <a:cubicBezTo>
                      <a:pt x="0" y="16716"/>
                      <a:pt x="3016" y="17986"/>
                      <a:pt x="7217" y="18457"/>
                    </a:cubicBezTo>
                    <a:cubicBezTo>
                      <a:pt x="7211" y="18523"/>
                      <a:pt x="7200" y="18587"/>
                      <a:pt x="7200" y="18655"/>
                    </a:cubicBezTo>
                    <a:cubicBezTo>
                      <a:pt x="7200" y="20282"/>
                      <a:pt x="8812" y="21600"/>
                      <a:pt x="10800" y="21600"/>
                    </a:cubicBezTo>
                    <a:cubicBezTo>
                      <a:pt x="12788" y="21600"/>
                      <a:pt x="14400" y="20282"/>
                      <a:pt x="14400" y="18655"/>
                    </a:cubicBezTo>
                    <a:cubicBezTo>
                      <a:pt x="14400" y="18587"/>
                      <a:pt x="14389" y="18523"/>
                      <a:pt x="14383" y="18457"/>
                    </a:cubicBezTo>
                    <a:cubicBezTo>
                      <a:pt x="18584" y="17986"/>
                      <a:pt x="21600" y="16716"/>
                      <a:pt x="21600" y="15218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26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285605" y="3895552"/>
              <a:ext cx="29553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Four different optimization modes</a:t>
              </a:r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8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5118" y="1999448"/>
            <a:ext cx="2476640" cy="1709209"/>
            <a:chOff x="4865572" y="1557826"/>
            <a:chExt cx="2476640" cy="1709209"/>
          </a:xfrm>
        </p:grpSpPr>
        <p:sp>
          <p:nvSpPr>
            <p:cNvPr id="23" name="TextBox 22"/>
            <p:cNvSpPr txBox="1"/>
            <p:nvPr/>
          </p:nvSpPr>
          <p:spPr>
            <a:xfrm>
              <a:off x="4865572" y="2312928"/>
              <a:ext cx="2476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spc="151" smtClean="0">
                  <a:solidFill>
                    <a:schemeClr val="tx2"/>
                  </a:solidFill>
                  <a:latin typeface="Montserrat Bold"/>
                  <a:ea typeface="Nunito Bold" charset="0"/>
                  <a:cs typeface="Nunito Bold" charset="0"/>
                </a:rPr>
                <a:t>Patterns/</a:t>
              </a:r>
            </a:p>
            <a:p>
              <a:pPr algn="ctr"/>
              <a:r>
                <a:rPr lang="en-US" sz="2800" b="1" spc="151" smtClean="0">
                  <a:solidFill>
                    <a:schemeClr val="tx2"/>
                  </a:solidFill>
                  <a:latin typeface="Montserrat Bold"/>
                  <a:ea typeface="Nunito Bold" charset="0"/>
                  <a:cs typeface="Nunito Bold" charset="0"/>
                </a:rPr>
                <a:t>Ones Range</a:t>
              </a:r>
              <a:endParaRPr lang="en-US" sz="2800" b="1" spc="151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endParaRPr>
            </a:p>
          </p:txBody>
        </p:sp>
        <p:sp>
          <p:nvSpPr>
            <p:cNvPr id="33" name="Shape 2552"/>
            <p:cNvSpPr/>
            <p:nvPr/>
          </p:nvSpPr>
          <p:spPr>
            <a:xfrm>
              <a:off x="5834917" y="1557826"/>
              <a:ext cx="537944" cy="48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-45471" y="3766715"/>
            <a:ext cx="2807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Size of the estimator block</a:t>
            </a:r>
          </a:p>
          <a:p>
            <a:pPr algn="ctr"/>
            <a:endParaRPr lang="en-US" sz="240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2x2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0630" y="2767112"/>
            <a:ext cx="217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Patch Size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36" name="Shape 2588"/>
          <p:cNvSpPr/>
          <p:nvPr/>
        </p:nvSpPr>
        <p:spPr>
          <a:xfrm>
            <a:off x="1089292" y="2060894"/>
            <a:ext cx="537944" cy="48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8" name="Shape 2633"/>
          <p:cNvSpPr/>
          <p:nvPr/>
        </p:nvSpPr>
        <p:spPr>
          <a:xfrm>
            <a:off x="9868678" y="1999448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4" name="TextBox 23"/>
          <p:cNvSpPr txBox="1"/>
          <p:nvPr/>
        </p:nvSpPr>
        <p:spPr>
          <a:xfrm>
            <a:off x="3558066" y="370653"/>
            <a:ext cx="507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Input Parameters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8641" y="3504446"/>
            <a:ext cx="3878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Granularity Threshold</a:t>
            </a:r>
          </a:p>
          <a:p>
            <a:pPr algn="ctr"/>
            <a:r>
              <a: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Only in Max Granularity Mode</a:t>
            </a:r>
          </a:p>
          <a:p>
            <a:pPr algn="ctr"/>
            <a:endParaRPr lang="en-US" sz="240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spread of a single estimator block</a:t>
            </a:r>
            <a:endParaRPr lang="en-US" sz="24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76685" y="2708383"/>
            <a:ext cx="72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GT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4289" y="3766715"/>
            <a:ext cx="336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Possible patterns of the estimator block</a:t>
            </a:r>
          </a:p>
          <a:p>
            <a:pPr algn="ctr"/>
            <a:endParaRPr lang="en-US" sz="240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844542" y="4665918"/>
                <a:ext cx="877824" cy="8746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42" y="4665918"/>
                <a:ext cx="877824" cy="8746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5074697" y="4658608"/>
                <a:ext cx="877824" cy="8746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97" y="4658608"/>
                <a:ext cx="877824" cy="874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6304852" y="4665918"/>
                <a:ext cx="877824" cy="874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52" y="4665918"/>
                <a:ext cx="877824" cy="8746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08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252607" y="224023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CNN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260491" y="2067732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4262400" y="3036163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4260490" y="4004594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Patch Size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278735" y="4973025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Patterns/</a:t>
            </a:r>
          </a:p>
          <a:p>
            <a:pPr algn="ctr"/>
            <a:r>
              <a:rPr lang="en-US" sz="2000" dirty="0" smtClean="0"/>
              <a:t>Ones Range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78734" y="5941456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GT</a:t>
            </a:r>
            <a:endParaRPr lang="en-US" sz="2000" dirty="0"/>
          </a:p>
        </p:txBody>
      </p:sp>
      <p:sp>
        <p:nvSpPr>
          <p:cNvPr id="37" name="Right Brace 36"/>
          <p:cNvSpPr/>
          <p:nvPr/>
        </p:nvSpPr>
        <p:spPr>
          <a:xfrm>
            <a:off x="6016627" y="241490"/>
            <a:ext cx="734096" cy="6413678"/>
          </a:xfrm>
          <a:prstGeom prst="righ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ight Arrow 35"/>
          <p:cNvSpPr/>
          <p:nvPr/>
        </p:nvSpPr>
        <p:spPr>
          <a:xfrm>
            <a:off x="6371756" y="3305186"/>
            <a:ext cx="398985" cy="32571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/>
          <p:cNvSpPr/>
          <p:nvPr/>
        </p:nvSpPr>
        <p:spPr>
          <a:xfrm>
            <a:off x="6781287" y="533841"/>
            <a:ext cx="4964804" cy="6014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6987349" y="1301969"/>
            <a:ext cx="1854557" cy="2176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7210582" y="1462816"/>
            <a:ext cx="14467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Neural Net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7315760" y="1984548"/>
            <a:ext cx="1036749" cy="9272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Spatial</a:t>
            </a:r>
          </a:p>
          <a:p>
            <a:pPr algn="ctr"/>
            <a:r>
              <a:rPr lang="en-US" sz="2000" dirty="0" smtClean="0"/>
              <a:t>Layer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7468160" y="2136948"/>
            <a:ext cx="1036749" cy="9272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Spatial</a:t>
            </a:r>
          </a:p>
          <a:p>
            <a:pPr algn="ctr"/>
            <a:r>
              <a:rPr lang="en-US" sz="2000" dirty="0" smtClean="0"/>
              <a:t>Layer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7620560" y="2289348"/>
            <a:ext cx="1036749" cy="9272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Spatial</a:t>
            </a:r>
          </a:p>
          <a:p>
            <a:pPr algn="ctr"/>
            <a:r>
              <a:rPr lang="en-US" sz="2000" dirty="0" smtClean="0"/>
              <a:t>Layer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987348" y="3630898"/>
            <a:ext cx="1854557" cy="7793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 generator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2356" y="5606606"/>
            <a:ext cx="2242770" cy="77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 Time Evaluation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62356" y="4674898"/>
            <a:ext cx="2242770" cy="77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calculation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8919566" y="1301969"/>
            <a:ext cx="734096" cy="3138707"/>
          </a:xfrm>
          <a:prstGeom prst="righ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9801382" y="1301969"/>
            <a:ext cx="1614001" cy="3108237"/>
          </a:xfrm>
          <a:prstGeom prst="rect">
            <a:avLst/>
          </a:prstGeom>
          <a:solidFill>
            <a:srgbClr val="8D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First Level Optimization Pass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6610" y="642513"/>
            <a:ext cx="14954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Optimizer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9268332" y="2708466"/>
            <a:ext cx="532413" cy="32571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Oval 97"/>
          <p:cNvSpPr/>
          <p:nvPr/>
        </p:nvSpPr>
        <p:spPr>
          <a:xfrm>
            <a:off x="4248124" y="1192454"/>
            <a:ext cx="2053099" cy="7748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Dataset</a:t>
            </a:r>
            <a:endParaRPr lang="en-US" sz="2000" dirty="0"/>
          </a:p>
        </p:txBody>
      </p:sp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5112339" y="2255187"/>
          <a:ext cx="369332" cy="39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2339" y="2255187"/>
                        <a:ext cx="369332" cy="393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55726" y="2017564"/>
            <a:ext cx="402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 of the Optimization Algorithm Code Flow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7" grpId="0" animBg="1"/>
      <p:bldP spid="36" grpId="0" animBg="1"/>
      <p:bldP spid="33" grpId="0" animBg="1"/>
      <p:bldP spid="11" grpId="0" animBg="1"/>
      <p:bldP spid="6" grpId="0"/>
      <p:bldP spid="7" grpId="0" animBg="1"/>
      <p:bldP spid="8" grpId="0" animBg="1"/>
      <p:bldP spid="9" grpId="0" animBg="1"/>
      <p:bldP spid="13" grpId="0" animBg="1"/>
      <p:bldP spid="27" grpId="0" animBg="1"/>
      <p:bldP spid="28" grpId="0" animBg="1"/>
      <p:bldP spid="29" grpId="0" animBg="1"/>
      <p:bldP spid="31" grpId="0" animBg="1"/>
      <p:bldP spid="3" grpId="0"/>
      <p:bldP spid="39" grpId="0" animBg="1"/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23148" y="570228"/>
            <a:ext cx="5759669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333"/>
              </a:lnSpc>
            </a:pPr>
            <a:r>
              <a:rPr lang="en-US" sz="4267" b="1" spc="151" dirty="0" smtClean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Core Presumption</a:t>
            </a:r>
            <a:endParaRPr lang="en-US" sz="4267" b="1" spc="15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4231" y="1731179"/>
            <a:ext cx="5759669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 correlation assumption:</a:t>
            </a:r>
          </a:p>
          <a:p>
            <a:pPr>
              <a:lnSpc>
                <a:spcPts val="2933"/>
              </a:lnSpc>
            </a:pPr>
            <a:r>
              <a:rPr lang="en-US" sz="240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Given N patchs, optimizing jointly for all patches is equivalent to N sole optimization tasks of each.</a:t>
            </a:r>
          </a:p>
          <a:p>
            <a:pPr>
              <a:lnSpc>
                <a:spcPts val="2933"/>
              </a:lnSpc>
            </a:pPr>
            <a:endParaRPr lang="en-US" sz="2400" b="1">
              <a:solidFill>
                <a:srgbClr val="000000"/>
              </a:solidFill>
              <a:latin typeface="CMU Bright" panose="02000603000000000000"/>
              <a:ea typeface="CMU Bright" panose="02000603000000000000" pitchFamily="2" charset="0"/>
              <a:cs typeface="Arial" panose="020B0604020202020204" pitchFamily="34" charset="0"/>
            </a:endParaRPr>
          </a:p>
          <a:p>
            <a:pPr indent="-342900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Clearly not withheld</a:t>
            </a:r>
          </a:p>
          <a:p>
            <a:pPr>
              <a:lnSpc>
                <a:spcPts val="2933"/>
              </a:lnSpc>
            </a:pPr>
            <a:r>
              <a:rPr lang="en-US" sz="240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since ofmaps from deep layers are derived directly from ofmaps of shallower layers</a:t>
            </a:r>
          </a:p>
        </p:txBody>
      </p:sp>
      <p:pic>
        <p:nvPicPr>
          <p:cNvPr id="1331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00" y="1063934"/>
            <a:ext cx="5177195" cy="38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03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003" y="370653"/>
            <a:ext cx="8532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First Level Optimization Pass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312734" y="1394684"/>
                <a:ext cx="877824" cy="8746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34" y="1394684"/>
                <a:ext cx="877824" cy="8746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5864" y="1570396"/>
            <a:ext cx="300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Default mask =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3355" y="1570396"/>
            <a:ext cx="41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=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890176" y="1394683"/>
                <a:ext cx="877824" cy="8746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76" y="1394683"/>
                <a:ext cx="877824" cy="874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814439" y="2429865"/>
            <a:ext cx="2805942" cy="1320884"/>
            <a:chOff x="814439" y="2635929"/>
            <a:chExt cx="2805942" cy="1320884"/>
          </a:xfrm>
        </p:grpSpPr>
        <p:grpSp>
          <p:nvGrpSpPr>
            <p:cNvPr id="65" name="Group 64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4583909" y="2465841"/>
            <a:ext cx="2805942" cy="1320884"/>
            <a:chOff x="814439" y="2635929"/>
            <a:chExt cx="2805942" cy="1320884"/>
          </a:xfrm>
        </p:grpSpPr>
        <p:grpSp>
          <p:nvGrpSpPr>
            <p:cNvPr id="84" name="Group 83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6" name="Group 115"/>
          <p:cNvGrpSpPr/>
          <p:nvPr/>
        </p:nvGrpSpPr>
        <p:grpSpPr>
          <a:xfrm>
            <a:off x="8320675" y="2465841"/>
            <a:ext cx="2805942" cy="1320884"/>
            <a:chOff x="814439" y="2635929"/>
            <a:chExt cx="2805942" cy="1320884"/>
          </a:xfrm>
        </p:grpSpPr>
        <p:grpSp>
          <p:nvGrpSpPr>
            <p:cNvPr id="117" name="Group 116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49" name="Group 148"/>
          <p:cNvGrpSpPr/>
          <p:nvPr/>
        </p:nvGrpSpPr>
        <p:grpSpPr>
          <a:xfrm>
            <a:off x="888482" y="3973361"/>
            <a:ext cx="2805942" cy="1320884"/>
            <a:chOff x="814439" y="2635929"/>
            <a:chExt cx="2805942" cy="1320884"/>
          </a:xfrm>
        </p:grpSpPr>
        <p:grpSp>
          <p:nvGrpSpPr>
            <p:cNvPr id="150" name="Group 149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1" name="Group 150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82" name="Group 181"/>
          <p:cNvGrpSpPr/>
          <p:nvPr/>
        </p:nvGrpSpPr>
        <p:grpSpPr>
          <a:xfrm>
            <a:off x="4583909" y="3876398"/>
            <a:ext cx="2805942" cy="1320884"/>
            <a:chOff x="814439" y="2635929"/>
            <a:chExt cx="2805942" cy="1320884"/>
          </a:xfrm>
        </p:grpSpPr>
        <p:grpSp>
          <p:nvGrpSpPr>
            <p:cNvPr id="183" name="Group 182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5" name="Group 214"/>
          <p:cNvGrpSpPr/>
          <p:nvPr/>
        </p:nvGrpSpPr>
        <p:grpSpPr>
          <a:xfrm>
            <a:off x="8320675" y="3876398"/>
            <a:ext cx="2805942" cy="1320884"/>
            <a:chOff x="814439" y="2635929"/>
            <a:chExt cx="2805942" cy="1320884"/>
          </a:xfrm>
        </p:grpSpPr>
        <p:grpSp>
          <p:nvGrpSpPr>
            <p:cNvPr id="216" name="Group 215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44" name="Rectangle 24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7" name="Group 216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solidFill>
                <a:schemeClr val="bg1"/>
              </a:solidFill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49" name="TextBox 248"/>
          <p:cNvSpPr txBox="1"/>
          <p:nvPr/>
        </p:nvSpPr>
        <p:spPr>
          <a:xfrm>
            <a:off x="3988377" y="2973508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768000" y="2937907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1486972" y="2946616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947592" y="4413792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7727215" y="4378191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1197595" y="4386900"/>
            <a:ext cx="80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 …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288" name="Group 287"/>
          <p:cNvGrpSpPr/>
          <p:nvPr/>
        </p:nvGrpSpPr>
        <p:grpSpPr>
          <a:xfrm>
            <a:off x="899213" y="5413649"/>
            <a:ext cx="2805942" cy="1320884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289" name="Group 288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06" name="Group 305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91" name="Group 290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98" name="Rectangle 29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1" name="Group 320"/>
          <p:cNvGrpSpPr/>
          <p:nvPr/>
        </p:nvGrpSpPr>
        <p:grpSpPr>
          <a:xfrm>
            <a:off x="4594640" y="5316686"/>
            <a:ext cx="2805942" cy="1320884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322" name="Group 321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39" name="Group 338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50" name="Rectangle 34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46" name="Rectangle 34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42" name="Rectangle 34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3" name="Group 322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24" name="Group 323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35" name="Rectangle 33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31" name="Rectangle 33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27" name="Rectangle 32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4" name="Group 353"/>
          <p:cNvGrpSpPr/>
          <p:nvPr/>
        </p:nvGrpSpPr>
        <p:grpSpPr>
          <a:xfrm>
            <a:off x="8331406" y="5316686"/>
            <a:ext cx="2805942" cy="1320884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355" name="Group 354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72" name="Group 371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83" name="Rectangle 38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75" name="Rectangle 37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57" name="Group 35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87" name="TextBox 386"/>
          <p:cNvSpPr txBox="1"/>
          <p:nvPr/>
        </p:nvSpPr>
        <p:spPr>
          <a:xfrm>
            <a:off x="3958323" y="5854080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7737946" y="5818479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1208326" y="5827188"/>
            <a:ext cx="80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 …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8402" y="370653"/>
            <a:ext cx="479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Patch Quantizer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86" y="1338901"/>
            <a:ext cx="1004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1. Filter results and sort according to operations saved 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1689" y="2197597"/>
            <a:ext cx="2805942" cy="1320884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65" name="Group 64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18" name="Group 1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67" name="Group 6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1" name="TextBox 250"/>
          <p:cNvSpPr txBox="1"/>
          <p:nvPr/>
        </p:nvSpPr>
        <p:spPr>
          <a:xfrm>
            <a:off x="9007494" y="2705639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718117" y="4145923"/>
            <a:ext cx="80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 …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8728848" y="5586211"/>
            <a:ext cx="80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 …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7464395" y="2513617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3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6541137" y="2513846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617879" y="2513617"/>
            <a:ext cx="512064" cy="50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grpSp>
        <p:nvGrpSpPr>
          <p:cNvPr id="393" name="Group 392"/>
          <p:cNvGrpSpPr/>
          <p:nvPr/>
        </p:nvGrpSpPr>
        <p:grpSpPr>
          <a:xfrm>
            <a:off x="1521689" y="3740887"/>
            <a:ext cx="2805942" cy="1320884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394" name="Group 393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411" name="Group 410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4" name="Rectangle 42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12" name="Group 411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13" name="Group 412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14" name="Rectangle 41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95" name="Group 394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96" name="Group 395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07" name="Rectangle 40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97" name="Group 396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98" name="Group 397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99" name="Rectangle 39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426" name="Rectangle 425"/>
          <p:cNvSpPr/>
          <p:nvPr/>
        </p:nvSpPr>
        <p:spPr>
          <a:xfrm>
            <a:off x="7464395" y="4056907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3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6541137" y="4057136"/>
            <a:ext cx="512064" cy="50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5617879" y="4056907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grpSp>
        <p:nvGrpSpPr>
          <p:cNvPr id="429" name="Group 428"/>
          <p:cNvGrpSpPr/>
          <p:nvPr/>
        </p:nvGrpSpPr>
        <p:grpSpPr>
          <a:xfrm>
            <a:off x="1521689" y="5267547"/>
            <a:ext cx="2805942" cy="1320884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430" name="Group 429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447" name="Group 44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0" name="Rectangle 45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1" name="Rectangle 46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48" name="Group 44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54" name="Rectangle 45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5" name="Rectangle 45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6" name="Rectangle 45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7" name="Rectangle 45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49" name="Group 44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50" name="Rectangle 44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45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2" name="Rectangle 45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31" name="Group 430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432" name="Group 431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43" name="Rectangle 44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Rectangle 44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5" name="Rectangle 44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6" name="Rectangle 44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3" name="Group 432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39" name="Rectangle 43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0" name="Rectangle 43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1" name="Rectangle 44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2" name="Rectangle 44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4" name="Group 433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35" name="Rectangle 43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6" name="Rectangle 43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7" name="Rectangle 43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8" name="Rectangle 43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463" name="Rectangle 462"/>
          <p:cNvSpPr/>
          <p:nvPr/>
        </p:nvSpPr>
        <p:spPr>
          <a:xfrm>
            <a:off x="6541137" y="5583796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5617879" y="5583567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53950" y="2603490"/>
            <a:ext cx="528034" cy="39602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ight Arrow 464"/>
          <p:cNvSpPr/>
          <p:nvPr/>
        </p:nvSpPr>
        <p:spPr>
          <a:xfrm>
            <a:off x="4753950" y="4145923"/>
            <a:ext cx="528034" cy="39602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ight Arrow 465"/>
          <p:cNvSpPr/>
          <p:nvPr/>
        </p:nvSpPr>
        <p:spPr>
          <a:xfrm>
            <a:off x="4779791" y="5681880"/>
            <a:ext cx="528034" cy="39602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8402" y="370653"/>
            <a:ext cx="479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Patch Quantizer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86" y="1338901"/>
            <a:ext cx="608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2. Creare channels and simulate 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96293" y="2288567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65" name="Group 64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18" name="Group 1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67" name="Group 6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90" name="Rectangle 389"/>
          <p:cNvSpPr/>
          <p:nvPr/>
        </p:nvSpPr>
        <p:spPr>
          <a:xfrm>
            <a:off x="5060837" y="2666842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3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4459819" y="2666842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849833" y="2666842"/>
            <a:ext cx="512064" cy="50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14321" y="2720613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6590848" y="2301850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236" name="Group 235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55" name="Group 254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7" name="Group 236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38" name="Group 23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32" name="Rectangle 231"/>
          <p:cNvSpPr/>
          <p:nvPr/>
        </p:nvSpPr>
        <p:spPr>
          <a:xfrm>
            <a:off x="10841676" y="2666842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3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240658" y="2666842"/>
            <a:ext cx="512064" cy="50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9630672" y="2666842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35" name="Right Arrow 234"/>
          <p:cNvSpPr/>
          <p:nvPr/>
        </p:nvSpPr>
        <p:spPr>
          <a:xfrm>
            <a:off x="8995160" y="2720613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/>
          <p:cNvGrpSpPr/>
          <p:nvPr/>
        </p:nvGrpSpPr>
        <p:grpSpPr>
          <a:xfrm>
            <a:off x="810170" y="3788712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276" name="Group 275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93" name="Group 292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77" name="Group 276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78" name="Group 27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79" name="Group 278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72" name="Rectangle 271"/>
          <p:cNvSpPr/>
          <p:nvPr/>
        </p:nvSpPr>
        <p:spPr>
          <a:xfrm>
            <a:off x="5049366" y="4132005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3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4448348" y="4132005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838362" y="4132005"/>
            <a:ext cx="512064" cy="50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75" name="Right Arrow 274"/>
          <p:cNvSpPr/>
          <p:nvPr/>
        </p:nvSpPr>
        <p:spPr>
          <a:xfrm>
            <a:off x="3202850" y="4185776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" name="Group 308"/>
          <p:cNvGrpSpPr/>
          <p:nvPr/>
        </p:nvGrpSpPr>
        <p:grpSpPr>
          <a:xfrm>
            <a:off x="6628747" y="3765312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314" name="Group 313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31" name="Group 330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42" name="Rectangle 34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38" name="Rectangle 33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34" name="Rectangle 33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15" name="Group 314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16" name="Group 315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27" name="Rectangle 32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23" name="Rectangle 32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11" name="Rectangle 310"/>
          <p:cNvSpPr/>
          <p:nvPr/>
        </p:nvSpPr>
        <p:spPr>
          <a:xfrm>
            <a:off x="10280225" y="4132005"/>
            <a:ext cx="512064" cy="50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2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9670239" y="4132005"/>
            <a:ext cx="512064" cy="508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13" name="Right Arrow 312"/>
          <p:cNvSpPr/>
          <p:nvPr/>
        </p:nvSpPr>
        <p:spPr>
          <a:xfrm>
            <a:off x="9034727" y="4185776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" name="Group 345"/>
          <p:cNvGrpSpPr/>
          <p:nvPr/>
        </p:nvGrpSpPr>
        <p:grpSpPr>
          <a:xfrm>
            <a:off x="863336" y="5338852"/>
            <a:ext cx="2243114" cy="103126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347" name="Group 346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64" name="Group 363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75" name="Rectangle 37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71" name="Rectangle 37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67" name="Rectangle 36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49" name="Group 348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56" name="Rectangle 35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52" name="Rectangle 35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79" name="Group 378"/>
          <p:cNvGrpSpPr/>
          <p:nvPr/>
        </p:nvGrpSpPr>
        <p:grpSpPr>
          <a:xfrm>
            <a:off x="4632806" y="5374828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380" name="Group 379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474" name="Group 473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85" name="Rectangle 48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Rectangle 48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Rectangle 48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Rectangle 48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81" name="Rectangle 48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Rectangle 477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1" name="Group 380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382" name="Group 381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70" name="Rectangle 46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Rectangle 47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Rectangle 47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62" name="Rectangle 46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Rectangle 46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9" name="Group 488"/>
          <p:cNvGrpSpPr/>
          <p:nvPr/>
        </p:nvGrpSpPr>
        <p:grpSpPr>
          <a:xfrm>
            <a:off x="8369572" y="5374828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490" name="Group 489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507" name="Group 50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18" name="Rectangle 51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14" name="Rectangle 51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Rectangle 51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10" name="Rectangle 50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1" name="Group 490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492" name="Group 491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03" name="Rectangle 502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Rectangle 503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Rectangle 504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505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3" name="Group 492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99" name="Rectangle 49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4" name="Group 493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495" name="Rectangle 49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Rectangle 49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Rectangle 49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22" name="TextBox 521"/>
          <p:cNvSpPr txBox="1"/>
          <p:nvPr/>
        </p:nvSpPr>
        <p:spPr>
          <a:xfrm>
            <a:off x="3725647" y="5891464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585691" y="5854483"/>
            <a:ext cx="30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151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,</a:t>
            </a:r>
            <a:endParaRPr lang="en-US" sz="2800" b="1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9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39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7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4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39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2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4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1" animBg="1"/>
      <p:bldP spid="390" grpId="2" animBg="1"/>
      <p:bldP spid="391" grpId="0" animBg="1"/>
      <p:bldP spid="391" grpId="1" animBg="1"/>
      <p:bldP spid="392" grpId="0" animBg="1"/>
      <p:bldP spid="392" grpId="1" animBg="1"/>
      <p:bldP spid="232" grpId="1" animBg="1"/>
      <p:bldP spid="232" grpId="2" animBg="1"/>
      <p:bldP spid="233" grpId="0" animBg="1"/>
      <p:bldP spid="233" grpId="1" animBg="1"/>
      <p:bldP spid="234" grpId="0" animBg="1"/>
      <p:bldP spid="234" grpId="1" animBg="1"/>
      <p:bldP spid="272" grpId="1" animBg="1"/>
      <p:bldP spid="272" grpId="2" animBg="1"/>
      <p:bldP spid="273" grpId="0" animBg="1"/>
      <p:bldP spid="273" grpId="1" animBg="1"/>
      <p:bldP spid="274" grpId="0" animBg="1"/>
      <p:bldP spid="274" grpId="1" animBg="1"/>
      <p:bldP spid="311" grpId="0" animBg="1"/>
      <p:bldP spid="311" grpId="1" animBg="1"/>
      <p:bldP spid="312" grpId="0" animBg="1"/>
      <p:bldP spid="3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187" y="370653"/>
            <a:ext cx="5529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15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Channel Quantizer</a:t>
            </a:r>
            <a:endParaRPr lang="en-US" sz="4667" b="1" spc="151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9517" y="1313581"/>
            <a:ext cx="873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15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Same as patch quantizer, but for creating layers</a:t>
            </a:r>
            <a:endParaRPr lang="en-US" sz="2800" spc="15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96293" y="2288567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65" name="Group 64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18" name="Group 1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67" name="Group 66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" name="Right Arrow 6"/>
          <p:cNvSpPr/>
          <p:nvPr/>
        </p:nvSpPr>
        <p:spPr>
          <a:xfrm>
            <a:off x="3214321" y="2720613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733732" y="3777256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236" name="Group 235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55" name="Group 254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>
                      <a:solidFill>
                        <a:schemeClr val="tx1"/>
                      </a:solidFill>
                    </a:rPr>
                    <a:t>#</a:t>
                  </a: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37" name="Group 236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38" name="Group 23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35" name="Right Arrow 234"/>
          <p:cNvSpPr/>
          <p:nvPr/>
        </p:nvSpPr>
        <p:spPr>
          <a:xfrm>
            <a:off x="3138044" y="4196019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/>
          <p:cNvGrpSpPr/>
          <p:nvPr/>
        </p:nvGrpSpPr>
        <p:grpSpPr>
          <a:xfrm>
            <a:off x="725526" y="5299526"/>
            <a:ext cx="2240280" cy="1033272"/>
            <a:chOff x="814439" y="2635929"/>
            <a:chExt cx="2805942" cy="1320884"/>
          </a:xfrm>
          <a:solidFill>
            <a:schemeClr val="bg1"/>
          </a:solidFill>
        </p:grpSpPr>
        <p:grpSp>
          <p:nvGrpSpPr>
            <p:cNvPr id="276" name="Group 275"/>
            <p:cNvGrpSpPr/>
            <p:nvPr/>
          </p:nvGrpSpPr>
          <p:grpSpPr>
            <a:xfrm>
              <a:off x="814439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93" name="Group 292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smtClean="0">
                      <a:solidFill>
                        <a:schemeClr val="tx1"/>
                      </a:solidFill>
                    </a:rPr>
                    <a:t>#</a:t>
                  </a:r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7" name="Group 276"/>
            <p:cNvGrpSpPr/>
            <p:nvPr/>
          </p:nvGrpSpPr>
          <p:grpSpPr>
            <a:xfrm>
              <a:off x="2291453" y="2635929"/>
              <a:ext cx="1328928" cy="1320884"/>
              <a:chOff x="6378112" y="2790475"/>
              <a:chExt cx="1328928" cy="1320884"/>
            </a:xfrm>
            <a:grpFill/>
          </p:grpSpPr>
          <p:grpSp>
            <p:nvGrpSpPr>
              <p:cNvPr id="278" name="Group 277"/>
              <p:cNvGrpSpPr/>
              <p:nvPr/>
            </p:nvGrpSpPr>
            <p:grpSpPr>
              <a:xfrm>
                <a:off x="6378112" y="27904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9" name="Group 278"/>
              <p:cNvGrpSpPr/>
              <p:nvPr/>
            </p:nvGrpSpPr>
            <p:grpSpPr>
              <a:xfrm>
                <a:off x="6530512" y="29428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6682912" y="3095275"/>
                <a:ext cx="1024128" cy="1016084"/>
                <a:chOff x="3271233" y="1461288"/>
                <a:chExt cx="1024128" cy="1016084"/>
              </a:xfrm>
              <a:grpFill/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3271233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783297" y="1461288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271233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783297" y="1969330"/>
                  <a:ext cx="512064" cy="508042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75" name="Right Arrow 274"/>
          <p:cNvSpPr/>
          <p:nvPr/>
        </p:nvSpPr>
        <p:spPr>
          <a:xfrm>
            <a:off x="3118206" y="5696590"/>
            <a:ext cx="528034" cy="396028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1" name="Group 380"/>
          <p:cNvGrpSpPr/>
          <p:nvPr/>
        </p:nvGrpSpPr>
        <p:grpSpPr>
          <a:xfrm>
            <a:off x="10418508" y="2394343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382" name="Group 381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70" name="Rectangle 469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62" name="Rectangle 461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385" name="Rectangle 384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844758" y="2528397"/>
            <a:ext cx="818704" cy="793294"/>
            <a:chOff x="3844758" y="2528397"/>
            <a:chExt cx="818704" cy="793294"/>
          </a:xfrm>
        </p:grpSpPr>
        <p:sp>
          <p:nvSpPr>
            <p:cNvPr id="254" name="Rectangle 253"/>
            <p:cNvSpPr/>
            <p:nvPr/>
          </p:nvSpPr>
          <p:spPr>
            <a:xfrm>
              <a:off x="3844758" y="2528397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254110" y="2528397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844758" y="2925044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254110" y="2925044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31954" y="2561574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08968" y="2540282"/>
            <a:ext cx="817670" cy="794840"/>
            <a:chOff x="5028560" y="5765660"/>
            <a:chExt cx="817670" cy="794840"/>
          </a:xfrm>
        </p:grpSpPr>
        <p:sp>
          <p:nvSpPr>
            <p:cNvPr id="389" name="Rectangle 388"/>
            <p:cNvSpPr/>
            <p:nvPr/>
          </p:nvSpPr>
          <p:spPr>
            <a:xfrm>
              <a:off x="5028560" y="576566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437395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028560" y="6163080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437395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00" name="TextBox 399"/>
          <p:cNvSpPr txBox="1"/>
          <p:nvPr/>
        </p:nvSpPr>
        <p:spPr>
          <a:xfrm>
            <a:off x="4981266" y="2595671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96179" y="2530943"/>
            <a:ext cx="817670" cy="794840"/>
            <a:chOff x="5796179" y="2530943"/>
            <a:chExt cx="817670" cy="794840"/>
          </a:xfrm>
        </p:grpSpPr>
        <p:sp>
          <p:nvSpPr>
            <p:cNvPr id="396" name="Rectangle 395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01" name="TextBox 400"/>
          <p:cNvSpPr txBox="1"/>
          <p:nvPr/>
        </p:nvSpPr>
        <p:spPr>
          <a:xfrm>
            <a:off x="5971125" y="2595671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3844758" y="5470684"/>
            <a:ext cx="818704" cy="793294"/>
            <a:chOff x="3844758" y="2528397"/>
            <a:chExt cx="818704" cy="793294"/>
          </a:xfrm>
        </p:grpSpPr>
        <p:sp>
          <p:nvSpPr>
            <p:cNvPr id="403" name="Rectangle 402"/>
            <p:cNvSpPr/>
            <p:nvPr/>
          </p:nvSpPr>
          <p:spPr>
            <a:xfrm>
              <a:off x="3844758" y="2528397"/>
              <a:ext cx="409352" cy="39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54110" y="2528397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844758" y="2925044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254110" y="2925044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07" name="TextBox 406"/>
          <p:cNvSpPr txBox="1"/>
          <p:nvPr/>
        </p:nvSpPr>
        <p:spPr>
          <a:xfrm>
            <a:off x="4031954" y="5503861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4808968" y="5482569"/>
            <a:ext cx="817670" cy="794840"/>
            <a:chOff x="5028560" y="5765660"/>
            <a:chExt cx="817670" cy="794840"/>
          </a:xfrm>
        </p:grpSpPr>
        <p:sp>
          <p:nvSpPr>
            <p:cNvPr id="409" name="Rectangle 408"/>
            <p:cNvSpPr/>
            <p:nvPr/>
          </p:nvSpPr>
          <p:spPr>
            <a:xfrm>
              <a:off x="5028560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437395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028560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437395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13" name="TextBox 412"/>
          <p:cNvSpPr txBox="1"/>
          <p:nvPr/>
        </p:nvSpPr>
        <p:spPr>
          <a:xfrm>
            <a:off x="4981266" y="5537958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14" name="Group 413"/>
          <p:cNvGrpSpPr/>
          <p:nvPr/>
        </p:nvGrpSpPr>
        <p:grpSpPr>
          <a:xfrm>
            <a:off x="5796179" y="5473230"/>
            <a:ext cx="817670" cy="794840"/>
            <a:chOff x="5796179" y="2530943"/>
            <a:chExt cx="817670" cy="794840"/>
          </a:xfrm>
        </p:grpSpPr>
        <p:sp>
          <p:nvSpPr>
            <p:cNvPr id="415" name="Rectangle 414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19" name="TextBox 418"/>
          <p:cNvSpPr txBox="1"/>
          <p:nvPr/>
        </p:nvSpPr>
        <p:spPr>
          <a:xfrm>
            <a:off x="5971125" y="5537958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3844758" y="3995082"/>
            <a:ext cx="818704" cy="793294"/>
            <a:chOff x="3844758" y="2528397"/>
            <a:chExt cx="818704" cy="793294"/>
          </a:xfrm>
        </p:grpSpPr>
        <p:sp>
          <p:nvSpPr>
            <p:cNvPr id="421" name="Rectangle 420"/>
            <p:cNvSpPr/>
            <p:nvPr/>
          </p:nvSpPr>
          <p:spPr>
            <a:xfrm>
              <a:off x="3844758" y="2528397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4254110" y="2528397"/>
              <a:ext cx="409352" cy="39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844758" y="2925044"/>
              <a:ext cx="409352" cy="39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54110" y="2925044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25" name="TextBox 424"/>
          <p:cNvSpPr txBox="1"/>
          <p:nvPr/>
        </p:nvSpPr>
        <p:spPr>
          <a:xfrm>
            <a:off x="4031954" y="4028259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426" name="Group 425"/>
          <p:cNvGrpSpPr/>
          <p:nvPr/>
        </p:nvGrpSpPr>
        <p:grpSpPr>
          <a:xfrm>
            <a:off x="4808968" y="4006967"/>
            <a:ext cx="817670" cy="794840"/>
            <a:chOff x="5028560" y="5765660"/>
            <a:chExt cx="817670" cy="794840"/>
          </a:xfrm>
        </p:grpSpPr>
        <p:sp>
          <p:nvSpPr>
            <p:cNvPr id="427" name="Rectangle 426"/>
            <p:cNvSpPr/>
            <p:nvPr/>
          </p:nvSpPr>
          <p:spPr>
            <a:xfrm>
              <a:off x="5028560" y="5765660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5437395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5028560" y="6163080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5437395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31" name="TextBox 430"/>
          <p:cNvSpPr txBox="1"/>
          <p:nvPr/>
        </p:nvSpPr>
        <p:spPr>
          <a:xfrm>
            <a:off x="4981266" y="4062356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5796179" y="3997628"/>
            <a:ext cx="817670" cy="794840"/>
            <a:chOff x="5796179" y="2530943"/>
            <a:chExt cx="817670" cy="794840"/>
          </a:xfrm>
        </p:grpSpPr>
        <p:sp>
          <p:nvSpPr>
            <p:cNvPr id="433" name="Rectangle 432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437" name="TextBox 436"/>
          <p:cNvSpPr txBox="1"/>
          <p:nvPr/>
        </p:nvSpPr>
        <p:spPr>
          <a:xfrm>
            <a:off x="5971125" y="4062356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149" y="2118179"/>
            <a:ext cx="875211" cy="440218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8413602" y="2530754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8385890" y="4019443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8332371" y="5557276"/>
            <a:ext cx="52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41" name="Group 440"/>
          <p:cNvGrpSpPr/>
          <p:nvPr/>
        </p:nvGrpSpPr>
        <p:grpSpPr>
          <a:xfrm>
            <a:off x="10462162" y="3896472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442" name="Group 441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53" name="Rectangle 452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49" name="Rectangle 448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45" name="Rectangle 444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7" name="Group 456"/>
          <p:cNvGrpSpPr/>
          <p:nvPr/>
        </p:nvGrpSpPr>
        <p:grpSpPr>
          <a:xfrm>
            <a:off x="10532607" y="5418742"/>
            <a:ext cx="1061024" cy="1033272"/>
            <a:chOff x="6378112" y="2790475"/>
            <a:chExt cx="1328928" cy="1320884"/>
          </a:xfrm>
          <a:solidFill>
            <a:schemeClr val="bg1"/>
          </a:solidFill>
        </p:grpSpPr>
        <p:grpSp>
          <p:nvGrpSpPr>
            <p:cNvPr id="458" name="Group 457"/>
            <p:cNvGrpSpPr/>
            <p:nvPr/>
          </p:nvGrpSpPr>
          <p:grpSpPr>
            <a:xfrm>
              <a:off x="6378112" y="27904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527" name="Rectangle 526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6530512" y="29428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66" name="Rectangle 465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0" name="Group 459"/>
            <p:cNvGrpSpPr/>
            <p:nvPr/>
          </p:nvGrpSpPr>
          <p:grpSpPr>
            <a:xfrm>
              <a:off x="6682912" y="3095275"/>
              <a:ext cx="1024128" cy="1016084"/>
              <a:chOff x="3271233" y="1461288"/>
              <a:chExt cx="1024128" cy="1016084"/>
            </a:xfrm>
            <a:grpFill/>
          </p:grpSpPr>
          <p:sp>
            <p:nvSpPr>
              <p:cNvPr id="461" name="Rectangle 460"/>
              <p:cNvSpPr/>
              <p:nvPr/>
            </p:nvSpPr>
            <p:spPr>
              <a:xfrm>
                <a:off x="3271233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783297" y="1461288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271233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3783297" y="1969330"/>
                <a:ext cx="512064" cy="5080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1" name="Group 530"/>
          <p:cNvGrpSpPr/>
          <p:nvPr/>
        </p:nvGrpSpPr>
        <p:grpSpPr>
          <a:xfrm>
            <a:off x="9168308" y="2368061"/>
            <a:ext cx="818704" cy="793294"/>
            <a:chOff x="3844758" y="2528397"/>
            <a:chExt cx="818704" cy="793294"/>
          </a:xfrm>
        </p:grpSpPr>
        <p:sp>
          <p:nvSpPr>
            <p:cNvPr id="532" name="Rectangle 531"/>
            <p:cNvSpPr/>
            <p:nvPr/>
          </p:nvSpPr>
          <p:spPr>
            <a:xfrm>
              <a:off x="3844758" y="2528397"/>
              <a:ext cx="409352" cy="39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254110" y="2528397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3844758" y="2925044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54110" y="2925044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 535"/>
          <p:cNvGrpSpPr/>
          <p:nvPr/>
        </p:nvGrpSpPr>
        <p:grpSpPr>
          <a:xfrm>
            <a:off x="9302044" y="2502674"/>
            <a:ext cx="818704" cy="793294"/>
            <a:chOff x="3844758" y="2528397"/>
            <a:chExt cx="818704" cy="793294"/>
          </a:xfrm>
        </p:grpSpPr>
        <p:sp>
          <p:nvSpPr>
            <p:cNvPr id="537" name="Rectangle 536"/>
            <p:cNvSpPr/>
            <p:nvPr/>
          </p:nvSpPr>
          <p:spPr>
            <a:xfrm>
              <a:off x="3844758" y="2528397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254110" y="2528397"/>
              <a:ext cx="409352" cy="39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3844758" y="2925044"/>
              <a:ext cx="409352" cy="39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254110" y="2925044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41" name="Group 540"/>
          <p:cNvGrpSpPr/>
          <p:nvPr/>
        </p:nvGrpSpPr>
        <p:grpSpPr>
          <a:xfrm>
            <a:off x="9432736" y="2639490"/>
            <a:ext cx="818704" cy="793294"/>
            <a:chOff x="3844758" y="2528397"/>
            <a:chExt cx="818704" cy="793294"/>
          </a:xfrm>
        </p:grpSpPr>
        <p:sp>
          <p:nvSpPr>
            <p:cNvPr id="542" name="Rectangle 541"/>
            <p:cNvSpPr/>
            <p:nvPr/>
          </p:nvSpPr>
          <p:spPr>
            <a:xfrm>
              <a:off x="3844758" y="2528397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254110" y="2528397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3844758" y="2925044"/>
              <a:ext cx="409352" cy="39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4254110" y="2925044"/>
              <a:ext cx="409352" cy="396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9168308" y="3896472"/>
            <a:ext cx="817670" cy="794840"/>
            <a:chOff x="5028560" y="5765660"/>
            <a:chExt cx="817670" cy="794840"/>
          </a:xfrm>
        </p:grpSpPr>
        <p:sp>
          <p:nvSpPr>
            <p:cNvPr id="547" name="Rectangle 546"/>
            <p:cNvSpPr/>
            <p:nvPr/>
          </p:nvSpPr>
          <p:spPr>
            <a:xfrm>
              <a:off x="5028560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437395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028560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437395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9296496" y="4015688"/>
            <a:ext cx="817670" cy="794840"/>
            <a:chOff x="5028560" y="5765660"/>
            <a:chExt cx="817670" cy="794840"/>
          </a:xfrm>
        </p:grpSpPr>
        <p:sp>
          <p:nvSpPr>
            <p:cNvPr id="552" name="Rectangle 551"/>
            <p:cNvSpPr/>
            <p:nvPr/>
          </p:nvSpPr>
          <p:spPr>
            <a:xfrm>
              <a:off x="5028560" y="5765660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437395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028560" y="6163080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437395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9432736" y="4134904"/>
            <a:ext cx="817670" cy="794840"/>
            <a:chOff x="5028560" y="5765660"/>
            <a:chExt cx="817670" cy="794840"/>
          </a:xfrm>
        </p:grpSpPr>
        <p:sp>
          <p:nvSpPr>
            <p:cNvPr id="557" name="Rectangle 556"/>
            <p:cNvSpPr/>
            <p:nvPr/>
          </p:nvSpPr>
          <p:spPr>
            <a:xfrm>
              <a:off x="5028560" y="576566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437395" y="5765660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028560" y="6163080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437395" y="6163080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9162228" y="5416907"/>
            <a:ext cx="817670" cy="794840"/>
            <a:chOff x="5796179" y="2530943"/>
            <a:chExt cx="817670" cy="794840"/>
          </a:xfrm>
        </p:grpSpPr>
        <p:sp>
          <p:nvSpPr>
            <p:cNvPr id="562" name="Rectangle 561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9295004" y="5549905"/>
            <a:ext cx="817670" cy="794840"/>
            <a:chOff x="5796179" y="2530943"/>
            <a:chExt cx="817670" cy="794840"/>
          </a:xfrm>
        </p:grpSpPr>
        <p:sp>
          <p:nvSpPr>
            <p:cNvPr id="567" name="Rectangle 566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9435923" y="5688336"/>
            <a:ext cx="817670" cy="794840"/>
            <a:chOff x="5796179" y="2530943"/>
            <a:chExt cx="817670" cy="794840"/>
          </a:xfrm>
        </p:grpSpPr>
        <p:sp>
          <p:nvSpPr>
            <p:cNvPr id="572" name="Rectangle 571"/>
            <p:cNvSpPr/>
            <p:nvPr/>
          </p:nvSpPr>
          <p:spPr>
            <a:xfrm>
              <a:off x="5796179" y="2530943"/>
              <a:ext cx="408835" cy="397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6205014" y="253094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796179" y="2928363"/>
              <a:ext cx="408835" cy="397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6205014" y="2928363"/>
              <a:ext cx="408835" cy="3974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66078" y="2155371"/>
            <a:ext cx="1142890" cy="43278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654237" y="2155370"/>
            <a:ext cx="1142890" cy="43278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/>
          <p:cNvSpPr/>
          <p:nvPr/>
        </p:nvSpPr>
        <p:spPr>
          <a:xfrm>
            <a:off x="5642648" y="2155369"/>
            <a:ext cx="1142890" cy="43278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38" grpId="0"/>
      <p:bldP spid="439" grpId="0"/>
      <p:bldP spid="440" grpId="0"/>
      <p:bldP spid="14" grpId="0" animBg="1"/>
      <p:bldP spid="14" grpId="1" animBg="1"/>
      <p:bldP spid="576" grpId="0" animBg="1"/>
      <p:bldP spid="576" grpId="1" animBg="1"/>
      <p:bldP spid="5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369</Words>
  <Application>Microsoft Office PowerPoint</Application>
  <PresentationFormat>Widescreen</PresentationFormat>
  <Paragraphs>193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Bright</vt:lpstr>
      <vt:lpstr>Gill Sans</vt:lpstr>
      <vt:lpstr>Lato Light</vt:lpstr>
      <vt:lpstr>Montserrat Bold</vt:lpstr>
      <vt:lpstr>Nunito Bold</vt:lpstr>
      <vt:lpstr>Office Theme</vt:lpstr>
      <vt:lpstr>MathType 7.0 Equation</vt:lpstr>
      <vt:lpstr>PowerPoint Presentation</vt:lpstr>
      <vt:lpstr>Input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Algorithm</dc:title>
  <dc:creator>Inna Batenkov</dc:creator>
  <cp:lastModifiedBy>Inna Batenkov</cp:lastModifiedBy>
  <cp:revision>12</cp:revision>
  <dcterms:created xsi:type="dcterms:W3CDTF">2019-03-30T15:49:01Z</dcterms:created>
  <dcterms:modified xsi:type="dcterms:W3CDTF">2019-03-31T13:26:24Z</dcterms:modified>
</cp:coreProperties>
</file>