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Horizon" charset="1" panose="02000500000000000000"/>
      <p:regular r:id="rId15"/>
    </p:embeddedFont>
    <p:embeddedFont>
      <p:font typeface="Arcade Gamer" charset="1" panose="00000000000000000000"/>
      <p:regular r:id="rId16"/>
    </p:embeddedFont>
    <p:embeddedFont>
      <p:font typeface="ITC Benguiat Bold" charset="1" panose="02030904050306020704"/>
      <p:regular r:id="rId17"/>
    </p:embeddedFont>
    <p:embeddedFont>
      <p:font typeface="ITC Benguiat" charset="1" panose="020306030503060207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17.png" Type="http://schemas.openxmlformats.org/officeDocument/2006/relationships/image"/><Relationship Id="rId12" Target="../media/image18.svg" Type="http://schemas.openxmlformats.org/officeDocument/2006/relationships/image"/><Relationship Id="rId13" Target="../media/image12.pn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1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13" Target="../media/image15.png" Type="http://schemas.openxmlformats.org/officeDocument/2006/relationships/image"/><Relationship Id="rId14" Target="../media/image16.svg" Type="http://schemas.openxmlformats.org/officeDocument/2006/relationships/image"/><Relationship Id="rId15" Target="../media/image12.pn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2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13" Target="../media/image15.png" Type="http://schemas.openxmlformats.org/officeDocument/2006/relationships/image"/><Relationship Id="rId14" Target="../media/image16.svg" Type="http://schemas.openxmlformats.org/officeDocument/2006/relationships/image"/><Relationship Id="rId15" Target="../media/image17.png" Type="http://schemas.openxmlformats.org/officeDocument/2006/relationships/image"/><Relationship Id="rId16" Target="../media/image18.svg" Type="http://schemas.openxmlformats.org/officeDocument/2006/relationships/image"/><Relationship Id="rId17" Target="../media/image12.pn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2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26.png" Type="http://schemas.openxmlformats.org/officeDocument/2006/relationships/image"/><Relationship Id="rId13" Target="../media/image27.svg" Type="http://schemas.openxmlformats.org/officeDocument/2006/relationships/image"/><Relationship Id="rId14" Target="../media/image28.png" Type="http://schemas.openxmlformats.org/officeDocument/2006/relationships/image"/><Relationship Id="rId15" Target="../media/image29.svg" Type="http://schemas.openxmlformats.org/officeDocument/2006/relationships/image"/><Relationship Id="rId16" Target="../media/image30.png" Type="http://schemas.openxmlformats.org/officeDocument/2006/relationships/image"/><Relationship Id="rId17" Target="../media/image31.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2.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3.gif"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svg" Type="http://schemas.openxmlformats.org/officeDocument/2006/relationships/image"/><Relationship Id="rId11" Target="../media/image38.png" Type="http://schemas.openxmlformats.org/officeDocument/2006/relationships/image"/><Relationship Id="rId12" Target="../media/image39.svg" Type="http://schemas.openxmlformats.org/officeDocument/2006/relationships/image"/><Relationship Id="rId13" Target="../media/image40.png" Type="http://schemas.openxmlformats.org/officeDocument/2006/relationships/image"/><Relationship Id="rId14" Target="../media/image41.svg" Type="http://schemas.openxmlformats.org/officeDocument/2006/relationships/image"/><Relationship Id="rId15" Target="../media/image17.png" Type="http://schemas.openxmlformats.org/officeDocument/2006/relationships/image"/><Relationship Id="rId16" Target="../media/image18.svg" Type="http://schemas.openxmlformats.org/officeDocument/2006/relationships/image"/><Relationship Id="rId17" Target="../media/image12.pn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34.png" Type="http://schemas.openxmlformats.org/officeDocument/2006/relationships/image"/><Relationship Id="rId8" Target="../media/image35.svg" Type="http://schemas.openxmlformats.org/officeDocument/2006/relationships/image"/><Relationship Id="rId9" Target="../media/image3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svg" Type="http://schemas.openxmlformats.org/officeDocument/2006/relationships/image"/><Relationship Id="rId11" Target="../media/image15.png" Type="http://schemas.openxmlformats.org/officeDocument/2006/relationships/image"/><Relationship Id="rId12" Target="../media/image16.svg" Type="http://schemas.openxmlformats.org/officeDocument/2006/relationships/image"/><Relationship Id="rId13" Target="../media/image17.png" Type="http://schemas.openxmlformats.org/officeDocument/2006/relationships/image"/><Relationship Id="rId14" Target="../media/image18.svg" Type="http://schemas.openxmlformats.org/officeDocument/2006/relationships/image"/><Relationship Id="rId15" Target="../media/image12.pn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4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7.svg" Type="http://schemas.openxmlformats.org/officeDocument/2006/relationships/image"/><Relationship Id="rId11" Target="../media/image12.pn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44.png" Type="http://schemas.openxmlformats.org/officeDocument/2006/relationships/image"/><Relationship Id="rId8" Target="../media/image45.svg" Type="http://schemas.openxmlformats.org/officeDocument/2006/relationships/image"/><Relationship Id="rId9" Target="../media/image4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8.png" Type="http://schemas.openxmlformats.org/officeDocument/2006/relationships/image"/><Relationship Id="rId4" Target="../media/image49.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50.png" Type="http://schemas.openxmlformats.org/officeDocument/2006/relationships/image"/><Relationship Id="rId8" Target="../media/image51.svg" Type="http://schemas.openxmlformats.org/officeDocument/2006/relationships/image"/><Relationship Id="rId9"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77" r="0" b="0"/>
            </a:stretch>
          </a:blipFill>
        </p:spPr>
      </p:sp>
      <p:sp>
        <p:nvSpPr>
          <p:cNvPr name="Freeform 3" id="3"/>
          <p:cNvSpPr/>
          <p:nvPr/>
        </p:nvSpPr>
        <p:spPr>
          <a:xfrm flipH="false" flipV="false" rot="0">
            <a:off x="-564169" y="6870641"/>
            <a:ext cx="3456917" cy="3663399"/>
          </a:xfrm>
          <a:custGeom>
            <a:avLst/>
            <a:gdLst/>
            <a:ahLst/>
            <a:cxnLst/>
            <a:rect r="r" b="b" t="t" l="l"/>
            <a:pathLst>
              <a:path h="3663399" w="3456917">
                <a:moveTo>
                  <a:pt x="0" y="0"/>
                </a:moveTo>
                <a:lnTo>
                  <a:pt x="3456917" y="0"/>
                </a:lnTo>
                <a:lnTo>
                  <a:pt x="3456917" y="3663399"/>
                </a:lnTo>
                <a:lnTo>
                  <a:pt x="0" y="36633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231337" y="6619452"/>
            <a:ext cx="3412449" cy="3616276"/>
          </a:xfrm>
          <a:custGeom>
            <a:avLst/>
            <a:gdLst/>
            <a:ahLst/>
            <a:cxnLst/>
            <a:rect r="r" b="b" t="t" l="l"/>
            <a:pathLst>
              <a:path h="3616276" w="3412449">
                <a:moveTo>
                  <a:pt x="0" y="0"/>
                </a:moveTo>
                <a:lnTo>
                  <a:pt x="3412449" y="0"/>
                </a:lnTo>
                <a:lnTo>
                  <a:pt x="3412449" y="3616275"/>
                </a:lnTo>
                <a:lnTo>
                  <a:pt x="0" y="36162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46878" y="1028700"/>
            <a:ext cx="1427304" cy="498259"/>
          </a:xfrm>
          <a:custGeom>
            <a:avLst/>
            <a:gdLst/>
            <a:ahLst/>
            <a:cxnLst/>
            <a:rect r="r" b="b" t="t" l="l"/>
            <a:pathLst>
              <a:path h="498259" w="1427304">
                <a:moveTo>
                  <a:pt x="0" y="0"/>
                </a:moveTo>
                <a:lnTo>
                  <a:pt x="1427304" y="0"/>
                </a:lnTo>
                <a:lnTo>
                  <a:pt x="1427304" y="498259"/>
                </a:lnTo>
                <a:lnTo>
                  <a:pt x="0" y="49825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1069616" y="779571"/>
            <a:ext cx="1427304" cy="498259"/>
          </a:xfrm>
          <a:custGeom>
            <a:avLst/>
            <a:gdLst/>
            <a:ahLst/>
            <a:cxnLst/>
            <a:rect r="r" b="b" t="t" l="l"/>
            <a:pathLst>
              <a:path h="498259" w="1427304">
                <a:moveTo>
                  <a:pt x="0" y="0"/>
                </a:moveTo>
                <a:lnTo>
                  <a:pt x="1427305" y="0"/>
                </a:lnTo>
                <a:lnTo>
                  <a:pt x="1427305" y="498258"/>
                </a:lnTo>
                <a:lnTo>
                  <a:pt x="0" y="4982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6245763" y="3271670"/>
            <a:ext cx="1427304" cy="498259"/>
          </a:xfrm>
          <a:custGeom>
            <a:avLst/>
            <a:gdLst/>
            <a:ahLst/>
            <a:cxnLst/>
            <a:rect r="r" b="b" t="t" l="l"/>
            <a:pathLst>
              <a:path h="498259" w="1427304">
                <a:moveTo>
                  <a:pt x="0" y="0"/>
                </a:moveTo>
                <a:lnTo>
                  <a:pt x="1427304" y="0"/>
                </a:lnTo>
                <a:lnTo>
                  <a:pt x="1427304" y="498259"/>
                </a:lnTo>
                <a:lnTo>
                  <a:pt x="0" y="49825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648991" y="9798827"/>
            <a:ext cx="9743793" cy="1470427"/>
          </a:xfrm>
          <a:custGeom>
            <a:avLst/>
            <a:gdLst/>
            <a:ahLst/>
            <a:cxnLst/>
            <a:rect r="r" b="b" t="t" l="l"/>
            <a:pathLst>
              <a:path h="1470427" w="9743793">
                <a:moveTo>
                  <a:pt x="0" y="0"/>
                </a:moveTo>
                <a:lnTo>
                  <a:pt x="9743793" y="0"/>
                </a:lnTo>
                <a:lnTo>
                  <a:pt x="9743793" y="1470427"/>
                </a:lnTo>
                <a:lnTo>
                  <a:pt x="0" y="1470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736092" y="9258300"/>
            <a:ext cx="585216" cy="540527"/>
          </a:xfrm>
          <a:custGeom>
            <a:avLst/>
            <a:gdLst/>
            <a:ahLst/>
            <a:cxnLst/>
            <a:rect r="r" b="b" t="t" l="l"/>
            <a:pathLst>
              <a:path h="540527" w="585216">
                <a:moveTo>
                  <a:pt x="0" y="0"/>
                </a:moveTo>
                <a:lnTo>
                  <a:pt x="585216" y="0"/>
                </a:lnTo>
                <a:lnTo>
                  <a:pt x="585216" y="540527"/>
                </a:lnTo>
                <a:lnTo>
                  <a:pt x="0" y="54052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455616" y="9258300"/>
            <a:ext cx="585216" cy="540527"/>
          </a:xfrm>
          <a:custGeom>
            <a:avLst/>
            <a:gdLst/>
            <a:ahLst/>
            <a:cxnLst/>
            <a:rect r="r" b="b" t="t" l="l"/>
            <a:pathLst>
              <a:path h="540527" w="585216">
                <a:moveTo>
                  <a:pt x="0" y="0"/>
                </a:moveTo>
                <a:lnTo>
                  <a:pt x="585216" y="0"/>
                </a:lnTo>
                <a:lnTo>
                  <a:pt x="585216" y="540527"/>
                </a:lnTo>
                <a:lnTo>
                  <a:pt x="0" y="54052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2174182" y="9258300"/>
            <a:ext cx="585216" cy="540527"/>
          </a:xfrm>
          <a:custGeom>
            <a:avLst/>
            <a:gdLst/>
            <a:ahLst/>
            <a:cxnLst/>
            <a:rect r="r" b="b" t="t" l="l"/>
            <a:pathLst>
              <a:path h="540527" w="585216">
                <a:moveTo>
                  <a:pt x="0" y="0"/>
                </a:moveTo>
                <a:lnTo>
                  <a:pt x="585216" y="0"/>
                </a:lnTo>
                <a:lnTo>
                  <a:pt x="585216" y="540527"/>
                </a:lnTo>
                <a:lnTo>
                  <a:pt x="0" y="54052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2892748" y="9258300"/>
            <a:ext cx="585216" cy="540527"/>
          </a:xfrm>
          <a:custGeom>
            <a:avLst/>
            <a:gdLst/>
            <a:ahLst/>
            <a:cxnLst/>
            <a:rect r="r" b="b" t="t" l="l"/>
            <a:pathLst>
              <a:path h="540527" w="585216">
                <a:moveTo>
                  <a:pt x="0" y="0"/>
                </a:moveTo>
                <a:lnTo>
                  <a:pt x="585216" y="0"/>
                </a:lnTo>
                <a:lnTo>
                  <a:pt x="585216" y="540527"/>
                </a:lnTo>
                <a:lnTo>
                  <a:pt x="0" y="54052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3611314" y="9258300"/>
            <a:ext cx="585216" cy="540527"/>
          </a:xfrm>
          <a:custGeom>
            <a:avLst/>
            <a:gdLst/>
            <a:ahLst/>
            <a:cxnLst/>
            <a:rect r="r" b="b" t="t" l="l"/>
            <a:pathLst>
              <a:path h="540527" w="585216">
                <a:moveTo>
                  <a:pt x="0" y="0"/>
                </a:moveTo>
                <a:lnTo>
                  <a:pt x="585216" y="0"/>
                </a:lnTo>
                <a:lnTo>
                  <a:pt x="585216" y="540527"/>
                </a:lnTo>
                <a:lnTo>
                  <a:pt x="0" y="54052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14864394" y="9332430"/>
            <a:ext cx="602156" cy="466397"/>
          </a:xfrm>
          <a:custGeom>
            <a:avLst/>
            <a:gdLst/>
            <a:ahLst/>
            <a:cxnLst/>
            <a:rect r="r" b="b" t="t" l="l"/>
            <a:pathLst>
              <a:path h="466397" w="602156">
                <a:moveTo>
                  <a:pt x="0" y="0"/>
                </a:moveTo>
                <a:lnTo>
                  <a:pt x="602156" y="0"/>
                </a:lnTo>
                <a:lnTo>
                  <a:pt x="602156" y="466397"/>
                </a:lnTo>
                <a:lnTo>
                  <a:pt x="0" y="46639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0">
            <a:off x="15599900" y="9332430"/>
            <a:ext cx="602156" cy="466397"/>
          </a:xfrm>
          <a:custGeom>
            <a:avLst/>
            <a:gdLst/>
            <a:ahLst/>
            <a:cxnLst/>
            <a:rect r="r" b="b" t="t" l="l"/>
            <a:pathLst>
              <a:path h="466397" w="602156">
                <a:moveTo>
                  <a:pt x="0" y="0"/>
                </a:moveTo>
                <a:lnTo>
                  <a:pt x="602155" y="0"/>
                </a:lnTo>
                <a:lnTo>
                  <a:pt x="602155" y="466397"/>
                </a:lnTo>
                <a:lnTo>
                  <a:pt x="0" y="46639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false" flipV="false" rot="0">
            <a:off x="16335405" y="9332430"/>
            <a:ext cx="602156" cy="466397"/>
          </a:xfrm>
          <a:custGeom>
            <a:avLst/>
            <a:gdLst/>
            <a:ahLst/>
            <a:cxnLst/>
            <a:rect r="r" b="b" t="t" l="l"/>
            <a:pathLst>
              <a:path h="466397" w="602156">
                <a:moveTo>
                  <a:pt x="0" y="0"/>
                </a:moveTo>
                <a:lnTo>
                  <a:pt x="602156" y="0"/>
                </a:lnTo>
                <a:lnTo>
                  <a:pt x="602156" y="466397"/>
                </a:lnTo>
                <a:lnTo>
                  <a:pt x="0" y="46639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7" id="17"/>
          <p:cNvSpPr/>
          <p:nvPr/>
        </p:nvSpPr>
        <p:spPr>
          <a:xfrm flipH="false" flipV="false" rot="0">
            <a:off x="17070911" y="9332430"/>
            <a:ext cx="602156" cy="466397"/>
          </a:xfrm>
          <a:custGeom>
            <a:avLst/>
            <a:gdLst/>
            <a:ahLst/>
            <a:cxnLst/>
            <a:rect r="r" b="b" t="t" l="l"/>
            <a:pathLst>
              <a:path h="466397" w="602156">
                <a:moveTo>
                  <a:pt x="0" y="0"/>
                </a:moveTo>
                <a:lnTo>
                  <a:pt x="602156" y="0"/>
                </a:lnTo>
                <a:lnTo>
                  <a:pt x="602156" y="466397"/>
                </a:lnTo>
                <a:lnTo>
                  <a:pt x="0" y="46639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8" id="18"/>
          <p:cNvSpPr/>
          <p:nvPr/>
        </p:nvSpPr>
        <p:spPr>
          <a:xfrm flipH="false" flipV="false" rot="0">
            <a:off x="14128888" y="9332430"/>
            <a:ext cx="602156" cy="466397"/>
          </a:xfrm>
          <a:custGeom>
            <a:avLst/>
            <a:gdLst/>
            <a:ahLst/>
            <a:cxnLst/>
            <a:rect r="r" b="b" t="t" l="l"/>
            <a:pathLst>
              <a:path h="466397" w="602156">
                <a:moveTo>
                  <a:pt x="0" y="0"/>
                </a:moveTo>
                <a:lnTo>
                  <a:pt x="602156" y="0"/>
                </a:lnTo>
                <a:lnTo>
                  <a:pt x="602156" y="466397"/>
                </a:lnTo>
                <a:lnTo>
                  <a:pt x="0" y="46639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9" id="19"/>
          <p:cNvSpPr/>
          <p:nvPr/>
        </p:nvSpPr>
        <p:spPr>
          <a:xfrm flipH="false" flipV="false" rot="0">
            <a:off x="9143297" y="9798827"/>
            <a:ext cx="9743793" cy="1470427"/>
          </a:xfrm>
          <a:custGeom>
            <a:avLst/>
            <a:gdLst/>
            <a:ahLst/>
            <a:cxnLst/>
            <a:rect r="r" b="b" t="t" l="l"/>
            <a:pathLst>
              <a:path h="1470427" w="9743793">
                <a:moveTo>
                  <a:pt x="0" y="0"/>
                </a:moveTo>
                <a:lnTo>
                  <a:pt x="9743794" y="0"/>
                </a:lnTo>
                <a:lnTo>
                  <a:pt x="9743794" y="1470427"/>
                </a:lnTo>
                <a:lnTo>
                  <a:pt x="0" y="1470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0">
            <a:off x="15231337" y="-204030"/>
            <a:ext cx="2465460" cy="2465460"/>
          </a:xfrm>
          <a:custGeom>
            <a:avLst/>
            <a:gdLst/>
            <a:ahLst/>
            <a:cxnLst/>
            <a:rect r="r" b="b" t="t" l="l"/>
            <a:pathLst>
              <a:path h="2465460" w="2465460">
                <a:moveTo>
                  <a:pt x="0" y="0"/>
                </a:moveTo>
                <a:lnTo>
                  <a:pt x="2465460" y="0"/>
                </a:lnTo>
                <a:lnTo>
                  <a:pt x="2465460" y="2465460"/>
                </a:lnTo>
                <a:lnTo>
                  <a:pt x="0" y="2465460"/>
                </a:lnTo>
                <a:lnTo>
                  <a:pt x="0" y="0"/>
                </a:lnTo>
                <a:close/>
              </a:path>
            </a:pathLst>
          </a:custGeom>
          <a:blipFill>
            <a:blip r:embed="rId13"/>
            <a:stretch>
              <a:fillRect l="0" t="0" r="0" b="0"/>
            </a:stretch>
          </a:blipFill>
        </p:spPr>
      </p:sp>
      <p:sp>
        <p:nvSpPr>
          <p:cNvPr name="TextBox 21" id="21"/>
          <p:cNvSpPr txBox="true"/>
          <p:nvPr/>
        </p:nvSpPr>
        <p:spPr>
          <a:xfrm rot="0">
            <a:off x="1403439" y="2370312"/>
            <a:ext cx="14497539" cy="2367649"/>
          </a:xfrm>
          <a:prstGeom prst="rect">
            <a:avLst/>
          </a:prstGeom>
        </p:spPr>
        <p:txBody>
          <a:bodyPr anchor="t" rtlCol="false" tIns="0" lIns="0" bIns="0" rIns="0">
            <a:spAutoFit/>
          </a:bodyPr>
          <a:lstStyle/>
          <a:p>
            <a:pPr algn="ctr">
              <a:lnSpc>
                <a:spcPts val="5976"/>
              </a:lnSpc>
            </a:pPr>
            <a:r>
              <a:rPr lang="en-US" sz="6098" spc="-280">
                <a:solidFill>
                  <a:srgbClr val="FFFFFF"/>
                </a:solidFill>
                <a:latin typeface="Horizon"/>
                <a:ea typeface="Horizon"/>
                <a:cs typeface="Horizon"/>
                <a:sym typeface="Horizon"/>
              </a:rPr>
              <a:t>ADVANCED INTRUSION DETECTION SYSTEM (IDS) USING DEEP LEARNING</a:t>
            </a:r>
          </a:p>
        </p:txBody>
      </p:sp>
      <p:sp>
        <p:nvSpPr>
          <p:cNvPr name="TextBox 22" id="22"/>
          <p:cNvSpPr txBox="true"/>
          <p:nvPr/>
        </p:nvSpPr>
        <p:spPr>
          <a:xfrm rot="0">
            <a:off x="9573745" y="5219129"/>
            <a:ext cx="7363816" cy="3546408"/>
          </a:xfrm>
          <a:prstGeom prst="rect">
            <a:avLst/>
          </a:prstGeom>
        </p:spPr>
        <p:txBody>
          <a:bodyPr anchor="t" rtlCol="false" tIns="0" lIns="0" bIns="0" rIns="0">
            <a:spAutoFit/>
          </a:bodyPr>
          <a:lstStyle/>
          <a:p>
            <a:pPr algn="l">
              <a:lnSpc>
                <a:spcPts val="4028"/>
              </a:lnSpc>
            </a:pPr>
            <a:r>
              <a:rPr lang="en-US" sz="2877">
                <a:solidFill>
                  <a:srgbClr val="FFFFFF"/>
                </a:solidFill>
                <a:latin typeface="Arcade Gamer"/>
                <a:ea typeface="Arcade Gamer"/>
                <a:cs typeface="Arcade Gamer"/>
                <a:sym typeface="Arcade Gamer"/>
              </a:rPr>
              <a:t>PRESENTED BY:</a:t>
            </a:r>
          </a:p>
          <a:p>
            <a:pPr algn="l">
              <a:lnSpc>
                <a:spcPts val="4028"/>
              </a:lnSpc>
            </a:pPr>
          </a:p>
          <a:p>
            <a:pPr algn="l">
              <a:lnSpc>
                <a:spcPts val="4028"/>
              </a:lnSpc>
            </a:pPr>
            <a:r>
              <a:rPr lang="en-US" sz="2877">
                <a:solidFill>
                  <a:srgbClr val="FFFFFF"/>
                </a:solidFill>
                <a:latin typeface="Arcade Gamer"/>
                <a:ea typeface="Arcade Gamer"/>
                <a:cs typeface="Arcade Gamer"/>
                <a:sym typeface="Arcade Gamer"/>
              </a:rPr>
              <a:t>TEAM NETWORK NEXUS</a:t>
            </a:r>
          </a:p>
          <a:p>
            <a:pPr algn="l">
              <a:lnSpc>
                <a:spcPts val="4028"/>
              </a:lnSpc>
            </a:pPr>
            <a:r>
              <a:rPr lang="en-US" sz="2877">
                <a:solidFill>
                  <a:srgbClr val="FFFFFF"/>
                </a:solidFill>
                <a:latin typeface="Arcade Gamer"/>
                <a:ea typeface="Arcade Gamer"/>
                <a:cs typeface="Arcade Gamer"/>
                <a:sym typeface="Arcade Gamer"/>
              </a:rPr>
              <a:t>JIVANT L</a:t>
            </a:r>
          </a:p>
          <a:p>
            <a:pPr algn="l">
              <a:lnSpc>
                <a:spcPts val="4028"/>
              </a:lnSpc>
            </a:pPr>
            <a:r>
              <a:rPr lang="en-US" sz="2877">
                <a:solidFill>
                  <a:srgbClr val="FFFFFF"/>
                </a:solidFill>
                <a:latin typeface="Arcade Gamer"/>
                <a:ea typeface="Arcade Gamer"/>
                <a:cs typeface="Arcade Gamer"/>
                <a:sym typeface="Arcade Gamer"/>
              </a:rPr>
              <a:t>VISHAAL T D</a:t>
            </a:r>
          </a:p>
          <a:p>
            <a:pPr algn="l">
              <a:lnSpc>
                <a:spcPts val="4028"/>
              </a:lnSpc>
            </a:pPr>
            <a:r>
              <a:rPr lang="en-US" sz="2877">
                <a:solidFill>
                  <a:srgbClr val="FFFFFF"/>
                </a:solidFill>
                <a:latin typeface="Arcade Gamer"/>
                <a:ea typeface="Arcade Gamer"/>
                <a:cs typeface="Arcade Gamer"/>
                <a:sym typeface="Arcade Gamer"/>
              </a:rPr>
              <a:t>MANO VARSHA S</a:t>
            </a:r>
          </a:p>
          <a:p>
            <a:pPr algn="l">
              <a:lnSpc>
                <a:spcPts val="4028"/>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77" r="0" b="0"/>
            </a:stretch>
          </a:blipFill>
        </p:spPr>
      </p:sp>
      <p:sp>
        <p:nvSpPr>
          <p:cNvPr name="Freeform 3" id="3"/>
          <p:cNvSpPr/>
          <p:nvPr/>
        </p:nvSpPr>
        <p:spPr>
          <a:xfrm flipH="false" flipV="false" rot="0">
            <a:off x="746878" y="1028700"/>
            <a:ext cx="1427304" cy="498259"/>
          </a:xfrm>
          <a:custGeom>
            <a:avLst/>
            <a:gdLst/>
            <a:ahLst/>
            <a:cxnLst/>
            <a:rect r="r" b="b" t="t" l="l"/>
            <a:pathLst>
              <a:path h="498259" w="1427304">
                <a:moveTo>
                  <a:pt x="0" y="0"/>
                </a:moveTo>
                <a:lnTo>
                  <a:pt x="1427304" y="0"/>
                </a:lnTo>
                <a:lnTo>
                  <a:pt x="1427304" y="498259"/>
                </a:lnTo>
                <a:lnTo>
                  <a:pt x="0" y="4982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069616" y="779571"/>
            <a:ext cx="1427304" cy="498259"/>
          </a:xfrm>
          <a:custGeom>
            <a:avLst/>
            <a:gdLst/>
            <a:ahLst/>
            <a:cxnLst/>
            <a:rect r="r" b="b" t="t" l="l"/>
            <a:pathLst>
              <a:path h="498259" w="1427304">
                <a:moveTo>
                  <a:pt x="0" y="0"/>
                </a:moveTo>
                <a:lnTo>
                  <a:pt x="1427305" y="0"/>
                </a:lnTo>
                <a:lnTo>
                  <a:pt x="1427305" y="498258"/>
                </a:lnTo>
                <a:lnTo>
                  <a:pt x="0" y="4982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648991" y="9798827"/>
            <a:ext cx="9743793" cy="1470427"/>
          </a:xfrm>
          <a:custGeom>
            <a:avLst/>
            <a:gdLst/>
            <a:ahLst/>
            <a:cxnLst/>
            <a:rect r="r" b="b" t="t" l="l"/>
            <a:pathLst>
              <a:path h="1470427" w="9743793">
                <a:moveTo>
                  <a:pt x="0" y="0"/>
                </a:moveTo>
                <a:lnTo>
                  <a:pt x="9743793" y="0"/>
                </a:lnTo>
                <a:lnTo>
                  <a:pt x="9743793" y="1470427"/>
                </a:lnTo>
                <a:lnTo>
                  <a:pt x="0" y="14704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9143297" y="9798827"/>
            <a:ext cx="9743793" cy="1470427"/>
          </a:xfrm>
          <a:custGeom>
            <a:avLst/>
            <a:gdLst/>
            <a:ahLst/>
            <a:cxnLst/>
            <a:rect r="r" b="b" t="t" l="l"/>
            <a:pathLst>
              <a:path h="1470427" w="9743793">
                <a:moveTo>
                  <a:pt x="0" y="0"/>
                </a:moveTo>
                <a:lnTo>
                  <a:pt x="9743794" y="0"/>
                </a:lnTo>
                <a:lnTo>
                  <a:pt x="9743794" y="1470427"/>
                </a:lnTo>
                <a:lnTo>
                  <a:pt x="0" y="14704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3844875" y="1635045"/>
            <a:ext cx="4112205" cy="1001883"/>
          </a:xfrm>
          <a:custGeom>
            <a:avLst/>
            <a:gdLst/>
            <a:ahLst/>
            <a:cxnLst/>
            <a:rect r="r" b="b" t="t" l="l"/>
            <a:pathLst>
              <a:path h="1001883" w="4112205">
                <a:moveTo>
                  <a:pt x="0" y="0"/>
                </a:moveTo>
                <a:lnTo>
                  <a:pt x="4112205" y="0"/>
                </a:lnTo>
                <a:lnTo>
                  <a:pt x="4112205" y="1001882"/>
                </a:lnTo>
                <a:lnTo>
                  <a:pt x="0" y="100188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4364515" y="3271567"/>
            <a:ext cx="12037715" cy="5698872"/>
          </a:xfrm>
          <a:prstGeom prst="rect">
            <a:avLst/>
          </a:prstGeom>
        </p:spPr>
        <p:txBody>
          <a:bodyPr anchor="t" rtlCol="false" tIns="0" lIns="0" bIns="0" rIns="0">
            <a:spAutoFit/>
          </a:bodyPr>
          <a:lstStyle/>
          <a:p>
            <a:pPr algn="l" marL="865753" indent="-432877" lvl="1">
              <a:lnSpc>
                <a:spcPts val="5613"/>
              </a:lnSpc>
              <a:buFont typeface="Arial"/>
              <a:buChar char="•"/>
            </a:pPr>
            <a:r>
              <a:rPr lang="en-US" b="true" sz="4009">
                <a:solidFill>
                  <a:srgbClr val="D9D9D9"/>
                </a:solidFill>
                <a:latin typeface="ITC Benguiat Bold"/>
                <a:ea typeface="ITC Benguiat Bold"/>
                <a:cs typeface="ITC Benguiat Bold"/>
                <a:sym typeface="ITC Benguiat Bold"/>
              </a:rPr>
              <a:t>TEAM INTRODUCTION</a:t>
            </a:r>
          </a:p>
          <a:p>
            <a:pPr algn="l" marL="865753" indent="-432877" lvl="1">
              <a:lnSpc>
                <a:spcPts val="5613"/>
              </a:lnSpc>
              <a:buFont typeface="Arial"/>
              <a:buChar char="•"/>
            </a:pPr>
            <a:r>
              <a:rPr lang="en-US" b="true" sz="4009">
                <a:solidFill>
                  <a:srgbClr val="D9D9D9"/>
                </a:solidFill>
                <a:latin typeface="ITC Benguiat Bold"/>
                <a:ea typeface="ITC Benguiat Bold"/>
                <a:cs typeface="ITC Benguiat Bold"/>
                <a:sym typeface="ITC Benguiat Bold"/>
              </a:rPr>
              <a:t>TEAM FOCUS AND TECHNICAL EXPERISE</a:t>
            </a:r>
          </a:p>
          <a:p>
            <a:pPr algn="l" marL="865753" indent="-432877" lvl="1">
              <a:lnSpc>
                <a:spcPts val="5613"/>
              </a:lnSpc>
              <a:buFont typeface="Arial"/>
              <a:buChar char="•"/>
            </a:pPr>
            <a:r>
              <a:rPr lang="en-US" b="true" sz="4009">
                <a:solidFill>
                  <a:srgbClr val="D9D9D9"/>
                </a:solidFill>
                <a:latin typeface="ITC Benguiat Bold"/>
                <a:ea typeface="ITC Benguiat Bold"/>
                <a:cs typeface="ITC Benguiat Bold"/>
                <a:sym typeface="ITC Benguiat Bold"/>
              </a:rPr>
              <a:t>PROBLEM STATEMENT</a:t>
            </a:r>
          </a:p>
          <a:p>
            <a:pPr algn="l" marL="865753" indent="-432877" lvl="1">
              <a:lnSpc>
                <a:spcPts val="5613"/>
              </a:lnSpc>
              <a:buFont typeface="Arial"/>
              <a:buChar char="•"/>
            </a:pPr>
            <a:r>
              <a:rPr lang="en-US" b="true" sz="4009">
                <a:solidFill>
                  <a:srgbClr val="D9D9D9"/>
                </a:solidFill>
                <a:latin typeface="ITC Benguiat Bold"/>
                <a:ea typeface="ITC Benguiat Bold"/>
                <a:cs typeface="ITC Benguiat Bold"/>
                <a:sym typeface="ITC Benguiat Bold"/>
              </a:rPr>
              <a:t>PROPOSED SOLUTION</a:t>
            </a:r>
          </a:p>
          <a:p>
            <a:pPr algn="l" marL="865753" indent="-432877" lvl="1">
              <a:lnSpc>
                <a:spcPts val="5613"/>
              </a:lnSpc>
              <a:buFont typeface="Arial"/>
              <a:buChar char="•"/>
            </a:pPr>
            <a:r>
              <a:rPr lang="en-US" b="true" sz="4009">
                <a:solidFill>
                  <a:srgbClr val="D9D9D9"/>
                </a:solidFill>
                <a:latin typeface="ITC Benguiat Bold"/>
                <a:ea typeface="ITC Benguiat Bold"/>
                <a:cs typeface="ITC Benguiat Bold"/>
                <a:sym typeface="ITC Benguiat Bold"/>
              </a:rPr>
              <a:t>WORKFLOW</a:t>
            </a:r>
          </a:p>
          <a:p>
            <a:pPr algn="l" marL="865753" indent="-432877" lvl="1">
              <a:lnSpc>
                <a:spcPts val="5613"/>
              </a:lnSpc>
              <a:buFont typeface="Arial"/>
              <a:buChar char="•"/>
            </a:pPr>
            <a:r>
              <a:rPr lang="en-US" b="true" sz="4009">
                <a:solidFill>
                  <a:srgbClr val="D9D9D9"/>
                </a:solidFill>
                <a:latin typeface="ITC Benguiat Bold"/>
                <a:ea typeface="ITC Benguiat Bold"/>
                <a:cs typeface="ITC Benguiat Bold"/>
                <a:sym typeface="ITC Benguiat Bold"/>
              </a:rPr>
              <a:t>CHALLENGES FACED</a:t>
            </a:r>
          </a:p>
          <a:p>
            <a:pPr algn="l" marL="865753" indent="-432877" lvl="1">
              <a:lnSpc>
                <a:spcPts val="5613"/>
              </a:lnSpc>
              <a:buFont typeface="Arial"/>
              <a:buChar char="•"/>
            </a:pPr>
            <a:r>
              <a:rPr lang="en-US" b="true" sz="4009">
                <a:solidFill>
                  <a:srgbClr val="D9D9D9"/>
                </a:solidFill>
                <a:latin typeface="ITC Benguiat Bold"/>
                <a:ea typeface="ITC Benguiat Bold"/>
                <a:cs typeface="ITC Benguiat Bold"/>
                <a:sym typeface="ITC Benguiat Bold"/>
              </a:rPr>
              <a:t>SUGGESTIONS FOR FUTURE ENHANCEMENT</a:t>
            </a:r>
          </a:p>
          <a:p>
            <a:pPr algn="l" marL="865753" indent="-432877" lvl="1">
              <a:lnSpc>
                <a:spcPts val="5613"/>
              </a:lnSpc>
              <a:buFont typeface="Arial"/>
              <a:buChar char="•"/>
            </a:pPr>
            <a:r>
              <a:rPr lang="en-US" b="true" sz="4009">
                <a:solidFill>
                  <a:srgbClr val="D9D9D9"/>
                </a:solidFill>
                <a:latin typeface="ITC Benguiat Bold"/>
                <a:ea typeface="ITC Benguiat Bold"/>
                <a:cs typeface="ITC Benguiat Bold"/>
                <a:sym typeface="ITC Benguiat Bold"/>
              </a:rPr>
              <a:t>THANK YOU</a:t>
            </a:r>
          </a:p>
        </p:txBody>
      </p:sp>
      <p:sp>
        <p:nvSpPr>
          <p:cNvPr name="Freeform 9" id="9"/>
          <p:cNvSpPr/>
          <p:nvPr/>
        </p:nvSpPr>
        <p:spPr>
          <a:xfrm flipH="false" flipV="false" rot="0">
            <a:off x="14251221" y="9607826"/>
            <a:ext cx="406963" cy="1017409"/>
          </a:xfrm>
          <a:custGeom>
            <a:avLst/>
            <a:gdLst/>
            <a:ahLst/>
            <a:cxnLst/>
            <a:rect r="r" b="b" t="t" l="l"/>
            <a:pathLst>
              <a:path h="1017409" w="406963">
                <a:moveTo>
                  <a:pt x="0" y="0"/>
                </a:moveTo>
                <a:lnTo>
                  <a:pt x="406964" y="0"/>
                </a:lnTo>
                <a:lnTo>
                  <a:pt x="406964" y="1017408"/>
                </a:lnTo>
                <a:lnTo>
                  <a:pt x="0" y="101740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1351516" y="9767004"/>
            <a:ext cx="406963" cy="1017409"/>
          </a:xfrm>
          <a:custGeom>
            <a:avLst/>
            <a:gdLst/>
            <a:ahLst/>
            <a:cxnLst/>
            <a:rect r="r" b="b" t="t" l="l"/>
            <a:pathLst>
              <a:path h="1017409" w="406963">
                <a:moveTo>
                  <a:pt x="0" y="0"/>
                </a:moveTo>
                <a:lnTo>
                  <a:pt x="406964" y="0"/>
                </a:lnTo>
                <a:lnTo>
                  <a:pt x="406964" y="1017409"/>
                </a:lnTo>
                <a:lnTo>
                  <a:pt x="0" y="10174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16198749" y="9258300"/>
            <a:ext cx="406963" cy="1017409"/>
          </a:xfrm>
          <a:custGeom>
            <a:avLst/>
            <a:gdLst/>
            <a:ahLst/>
            <a:cxnLst/>
            <a:rect r="r" b="b" t="t" l="l"/>
            <a:pathLst>
              <a:path h="1017409" w="406963">
                <a:moveTo>
                  <a:pt x="0" y="0"/>
                </a:moveTo>
                <a:lnTo>
                  <a:pt x="406963" y="0"/>
                </a:lnTo>
                <a:lnTo>
                  <a:pt x="406963" y="1017409"/>
                </a:lnTo>
                <a:lnTo>
                  <a:pt x="0" y="10174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15995267" y="9411402"/>
            <a:ext cx="406963" cy="1017409"/>
          </a:xfrm>
          <a:custGeom>
            <a:avLst/>
            <a:gdLst/>
            <a:ahLst/>
            <a:cxnLst/>
            <a:rect r="r" b="b" t="t" l="l"/>
            <a:pathLst>
              <a:path h="1017409" w="406963">
                <a:moveTo>
                  <a:pt x="0" y="0"/>
                </a:moveTo>
                <a:lnTo>
                  <a:pt x="406963" y="0"/>
                </a:lnTo>
                <a:lnTo>
                  <a:pt x="406963" y="1017409"/>
                </a:lnTo>
                <a:lnTo>
                  <a:pt x="0" y="10174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4015194" y="9290122"/>
            <a:ext cx="406963" cy="1017409"/>
          </a:xfrm>
          <a:custGeom>
            <a:avLst/>
            <a:gdLst/>
            <a:ahLst/>
            <a:cxnLst/>
            <a:rect r="r" b="b" t="t" l="l"/>
            <a:pathLst>
              <a:path h="1017409" w="406963">
                <a:moveTo>
                  <a:pt x="0" y="0"/>
                </a:moveTo>
                <a:lnTo>
                  <a:pt x="406964" y="0"/>
                </a:lnTo>
                <a:lnTo>
                  <a:pt x="406964" y="1017409"/>
                </a:lnTo>
                <a:lnTo>
                  <a:pt x="0" y="10174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11172926" y="9258300"/>
            <a:ext cx="406963" cy="1017409"/>
          </a:xfrm>
          <a:custGeom>
            <a:avLst/>
            <a:gdLst/>
            <a:ahLst/>
            <a:cxnLst/>
            <a:rect r="r" b="b" t="t" l="l"/>
            <a:pathLst>
              <a:path h="1017409" w="406963">
                <a:moveTo>
                  <a:pt x="0" y="0"/>
                </a:moveTo>
                <a:lnTo>
                  <a:pt x="406964" y="0"/>
                </a:lnTo>
                <a:lnTo>
                  <a:pt x="406964" y="1017409"/>
                </a:lnTo>
                <a:lnTo>
                  <a:pt x="0" y="10174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0">
            <a:off x="12089957" y="9575138"/>
            <a:ext cx="406963" cy="1017409"/>
          </a:xfrm>
          <a:custGeom>
            <a:avLst/>
            <a:gdLst/>
            <a:ahLst/>
            <a:cxnLst/>
            <a:rect r="r" b="b" t="t" l="l"/>
            <a:pathLst>
              <a:path h="1017409" w="406963">
                <a:moveTo>
                  <a:pt x="0" y="0"/>
                </a:moveTo>
                <a:lnTo>
                  <a:pt x="406964" y="0"/>
                </a:lnTo>
                <a:lnTo>
                  <a:pt x="406964" y="1017409"/>
                </a:lnTo>
                <a:lnTo>
                  <a:pt x="0" y="10174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581793" y="2975312"/>
            <a:ext cx="3184778" cy="775928"/>
          </a:xfrm>
          <a:custGeom>
            <a:avLst/>
            <a:gdLst/>
            <a:ahLst/>
            <a:cxnLst/>
            <a:rect r="r" b="b" t="t" l="l"/>
            <a:pathLst>
              <a:path h="775928" w="3184778">
                <a:moveTo>
                  <a:pt x="0" y="0"/>
                </a:moveTo>
                <a:lnTo>
                  <a:pt x="3184778" y="0"/>
                </a:lnTo>
                <a:lnTo>
                  <a:pt x="3184778" y="775928"/>
                </a:lnTo>
                <a:lnTo>
                  <a:pt x="0" y="7759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4646321" y="6893527"/>
            <a:ext cx="565767" cy="565767"/>
          </a:xfrm>
          <a:custGeom>
            <a:avLst/>
            <a:gdLst/>
            <a:ahLst/>
            <a:cxnLst/>
            <a:rect r="r" b="b" t="t" l="l"/>
            <a:pathLst>
              <a:path h="565767" w="565767">
                <a:moveTo>
                  <a:pt x="0" y="0"/>
                </a:moveTo>
                <a:lnTo>
                  <a:pt x="565766" y="0"/>
                </a:lnTo>
                <a:lnTo>
                  <a:pt x="565766" y="565766"/>
                </a:lnTo>
                <a:lnTo>
                  <a:pt x="0" y="56576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8" id="18"/>
          <p:cNvSpPr txBox="true"/>
          <p:nvPr/>
        </p:nvSpPr>
        <p:spPr>
          <a:xfrm rot="0">
            <a:off x="7142718" y="1241209"/>
            <a:ext cx="2929731" cy="1395718"/>
          </a:xfrm>
          <a:prstGeom prst="rect">
            <a:avLst/>
          </a:prstGeom>
        </p:spPr>
        <p:txBody>
          <a:bodyPr anchor="t" rtlCol="false" tIns="0" lIns="0" bIns="0" rIns="0">
            <a:spAutoFit/>
          </a:bodyPr>
          <a:lstStyle/>
          <a:p>
            <a:pPr algn="ctr">
              <a:lnSpc>
                <a:spcPts val="10220"/>
              </a:lnSpc>
            </a:pPr>
            <a:r>
              <a:rPr lang="en-US" sz="7300" b="true">
                <a:solidFill>
                  <a:srgbClr val="D9D9D9"/>
                </a:solidFill>
                <a:latin typeface="ITC Benguiat Bold"/>
                <a:ea typeface="ITC Benguiat Bold"/>
                <a:cs typeface="ITC Benguiat Bold"/>
                <a:sym typeface="ITC Benguiat Bold"/>
              </a:rPr>
              <a:t>INDEX</a:t>
            </a:r>
          </a:p>
        </p:txBody>
      </p:sp>
      <p:sp>
        <p:nvSpPr>
          <p:cNvPr name="Freeform 19" id="19"/>
          <p:cNvSpPr/>
          <p:nvPr/>
        </p:nvSpPr>
        <p:spPr>
          <a:xfrm flipH="false" flipV="false" rot="0">
            <a:off x="4646321" y="6113015"/>
            <a:ext cx="565767" cy="565767"/>
          </a:xfrm>
          <a:custGeom>
            <a:avLst/>
            <a:gdLst/>
            <a:ahLst/>
            <a:cxnLst/>
            <a:rect r="r" b="b" t="t" l="l"/>
            <a:pathLst>
              <a:path h="565767" w="565767">
                <a:moveTo>
                  <a:pt x="0" y="0"/>
                </a:moveTo>
                <a:lnTo>
                  <a:pt x="565766" y="0"/>
                </a:lnTo>
                <a:lnTo>
                  <a:pt x="565766" y="565766"/>
                </a:lnTo>
                <a:lnTo>
                  <a:pt x="0" y="56576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0" id="20"/>
          <p:cNvSpPr/>
          <p:nvPr/>
        </p:nvSpPr>
        <p:spPr>
          <a:xfrm flipH="false" flipV="false" rot="0">
            <a:off x="4646321" y="5394848"/>
            <a:ext cx="565767" cy="565767"/>
          </a:xfrm>
          <a:custGeom>
            <a:avLst/>
            <a:gdLst/>
            <a:ahLst/>
            <a:cxnLst/>
            <a:rect r="r" b="b" t="t" l="l"/>
            <a:pathLst>
              <a:path h="565767" w="565767">
                <a:moveTo>
                  <a:pt x="0" y="0"/>
                </a:moveTo>
                <a:lnTo>
                  <a:pt x="565766" y="0"/>
                </a:lnTo>
                <a:lnTo>
                  <a:pt x="565766" y="565767"/>
                </a:lnTo>
                <a:lnTo>
                  <a:pt x="0" y="56576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1" id="21"/>
          <p:cNvSpPr/>
          <p:nvPr/>
        </p:nvSpPr>
        <p:spPr>
          <a:xfrm flipH="false" flipV="false" rot="0">
            <a:off x="4646321" y="4724306"/>
            <a:ext cx="565767" cy="565767"/>
          </a:xfrm>
          <a:custGeom>
            <a:avLst/>
            <a:gdLst/>
            <a:ahLst/>
            <a:cxnLst/>
            <a:rect r="r" b="b" t="t" l="l"/>
            <a:pathLst>
              <a:path h="565767" w="565767">
                <a:moveTo>
                  <a:pt x="0" y="0"/>
                </a:moveTo>
                <a:lnTo>
                  <a:pt x="565766" y="0"/>
                </a:lnTo>
                <a:lnTo>
                  <a:pt x="565766" y="565767"/>
                </a:lnTo>
                <a:lnTo>
                  <a:pt x="0" y="56576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2" id="22"/>
          <p:cNvSpPr/>
          <p:nvPr/>
        </p:nvSpPr>
        <p:spPr>
          <a:xfrm flipH="false" flipV="false" rot="0">
            <a:off x="4646321" y="4001444"/>
            <a:ext cx="565767" cy="565767"/>
          </a:xfrm>
          <a:custGeom>
            <a:avLst/>
            <a:gdLst/>
            <a:ahLst/>
            <a:cxnLst/>
            <a:rect r="r" b="b" t="t" l="l"/>
            <a:pathLst>
              <a:path h="565767" w="565767">
                <a:moveTo>
                  <a:pt x="0" y="0"/>
                </a:moveTo>
                <a:lnTo>
                  <a:pt x="565766" y="0"/>
                </a:lnTo>
                <a:lnTo>
                  <a:pt x="565766" y="565766"/>
                </a:lnTo>
                <a:lnTo>
                  <a:pt x="0" y="56576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3" id="23"/>
          <p:cNvSpPr/>
          <p:nvPr/>
        </p:nvSpPr>
        <p:spPr>
          <a:xfrm flipH="false" flipV="false" rot="0">
            <a:off x="4646321" y="3332046"/>
            <a:ext cx="565767" cy="565767"/>
          </a:xfrm>
          <a:custGeom>
            <a:avLst/>
            <a:gdLst/>
            <a:ahLst/>
            <a:cxnLst/>
            <a:rect r="r" b="b" t="t" l="l"/>
            <a:pathLst>
              <a:path h="565767" w="565767">
                <a:moveTo>
                  <a:pt x="0" y="0"/>
                </a:moveTo>
                <a:lnTo>
                  <a:pt x="565766" y="0"/>
                </a:lnTo>
                <a:lnTo>
                  <a:pt x="565766" y="565767"/>
                </a:lnTo>
                <a:lnTo>
                  <a:pt x="0" y="56576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4" id="24"/>
          <p:cNvSpPr/>
          <p:nvPr/>
        </p:nvSpPr>
        <p:spPr>
          <a:xfrm flipH="false" flipV="false" rot="0">
            <a:off x="4646321" y="8303227"/>
            <a:ext cx="565767" cy="565767"/>
          </a:xfrm>
          <a:custGeom>
            <a:avLst/>
            <a:gdLst/>
            <a:ahLst/>
            <a:cxnLst/>
            <a:rect r="r" b="b" t="t" l="l"/>
            <a:pathLst>
              <a:path h="565767" w="565767">
                <a:moveTo>
                  <a:pt x="0" y="0"/>
                </a:moveTo>
                <a:lnTo>
                  <a:pt x="565766" y="0"/>
                </a:lnTo>
                <a:lnTo>
                  <a:pt x="565766" y="565766"/>
                </a:lnTo>
                <a:lnTo>
                  <a:pt x="0" y="56576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5" id="25"/>
          <p:cNvSpPr/>
          <p:nvPr/>
        </p:nvSpPr>
        <p:spPr>
          <a:xfrm flipH="false" flipV="false" rot="0">
            <a:off x="4646321" y="7598377"/>
            <a:ext cx="565767" cy="565767"/>
          </a:xfrm>
          <a:custGeom>
            <a:avLst/>
            <a:gdLst/>
            <a:ahLst/>
            <a:cxnLst/>
            <a:rect r="r" b="b" t="t" l="l"/>
            <a:pathLst>
              <a:path h="565767" w="565767">
                <a:moveTo>
                  <a:pt x="0" y="0"/>
                </a:moveTo>
                <a:lnTo>
                  <a:pt x="565766" y="0"/>
                </a:lnTo>
                <a:lnTo>
                  <a:pt x="565766" y="565766"/>
                </a:lnTo>
                <a:lnTo>
                  <a:pt x="0" y="56576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6" id="26"/>
          <p:cNvSpPr/>
          <p:nvPr/>
        </p:nvSpPr>
        <p:spPr>
          <a:xfrm flipH="false" flipV="false" rot="0">
            <a:off x="15231337" y="-204030"/>
            <a:ext cx="2465460" cy="2465460"/>
          </a:xfrm>
          <a:custGeom>
            <a:avLst/>
            <a:gdLst/>
            <a:ahLst/>
            <a:cxnLst/>
            <a:rect r="r" b="b" t="t" l="l"/>
            <a:pathLst>
              <a:path h="2465460" w="2465460">
                <a:moveTo>
                  <a:pt x="0" y="0"/>
                </a:moveTo>
                <a:lnTo>
                  <a:pt x="2465460" y="0"/>
                </a:lnTo>
                <a:lnTo>
                  <a:pt x="2465460" y="2465460"/>
                </a:lnTo>
                <a:lnTo>
                  <a:pt x="0" y="2465460"/>
                </a:lnTo>
                <a:lnTo>
                  <a:pt x="0" y="0"/>
                </a:lnTo>
                <a:close/>
              </a:path>
            </a:pathLst>
          </a:custGeom>
          <a:blipFill>
            <a:blip r:embed="rId1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77" r="0" b="0"/>
            </a:stretch>
          </a:blipFill>
        </p:spPr>
      </p:sp>
      <p:sp>
        <p:nvSpPr>
          <p:cNvPr name="Freeform 3" id="3"/>
          <p:cNvSpPr/>
          <p:nvPr/>
        </p:nvSpPr>
        <p:spPr>
          <a:xfrm flipH="false" flipV="false" rot="0">
            <a:off x="2201104" y="1746836"/>
            <a:ext cx="1427304" cy="498259"/>
          </a:xfrm>
          <a:custGeom>
            <a:avLst/>
            <a:gdLst/>
            <a:ahLst/>
            <a:cxnLst/>
            <a:rect r="r" b="b" t="t" l="l"/>
            <a:pathLst>
              <a:path h="498259" w="1427304">
                <a:moveTo>
                  <a:pt x="0" y="0"/>
                </a:moveTo>
                <a:lnTo>
                  <a:pt x="1427304" y="0"/>
                </a:lnTo>
                <a:lnTo>
                  <a:pt x="1427304" y="498259"/>
                </a:lnTo>
                <a:lnTo>
                  <a:pt x="0" y="4982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845371" y="530441"/>
            <a:ext cx="1427304" cy="498259"/>
          </a:xfrm>
          <a:custGeom>
            <a:avLst/>
            <a:gdLst/>
            <a:ahLst/>
            <a:cxnLst/>
            <a:rect r="r" b="b" t="t" l="l"/>
            <a:pathLst>
              <a:path h="498259" w="1427304">
                <a:moveTo>
                  <a:pt x="0" y="0"/>
                </a:moveTo>
                <a:lnTo>
                  <a:pt x="1427305" y="0"/>
                </a:lnTo>
                <a:lnTo>
                  <a:pt x="1427305" y="498259"/>
                </a:lnTo>
                <a:lnTo>
                  <a:pt x="0" y="4982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33259" y="2494225"/>
            <a:ext cx="1427304" cy="498259"/>
          </a:xfrm>
          <a:custGeom>
            <a:avLst/>
            <a:gdLst/>
            <a:ahLst/>
            <a:cxnLst/>
            <a:rect r="r" b="b" t="t" l="l"/>
            <a:pathLst>
              <a:path h="498259" w="1427304">
                <a:moveTo>
                  <a:pt x="0" y="0"/>
                </a:moveTo>
                <a:lnTo>
                  <a:pt x="1427304" y="0"/>
                </a:lnTo>
                <a:lnTo>
                  <a:pt x="1427304" y="498259"/>
                </a:lnTo>
                <a:lnTo>
                  <a:pt x="0" y="4982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389714" y="9889235"/>
            <a:ext cx="9743793" cy="1470427"/>
          </a:xfrm>
          <a:custGeom>
            <a:avLst/>
            <a:gdLst/>
            <a:ahLst/>
            <a:cxnLst/>
            <a:rect r="r" b="b" t="t" l="l"/>
            <a:pathLst>
              <a:path h="1470427" w="9743793">
                <a:moveTo>
                  <a:pt x="0" y="0"/>
                </a:moveTo>
                <a:lnTo>
                  <a:pt x="9743793" y="0"/>
                </a:lnTo>
                <a:lnTo>
                  <a:pt x="9743793" y="1470427"/>
                </a:lnTo>
                <a:lnTo>
                  <a:pt x="0" y="14704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9293006" y="9889235"/>
            <a:ext cx="9144703" cy="1380019"/>
          </a:xfrm>
          <a:custGeom>
            <a:avLst/>
            <a:gdLst/>
            <a:ahLst/>
            <a:cxnLst/>
            <a:rect r="r" b="b" t="t" l="l"/>
            <a:pathLst>
              <a:path h="1380019" w="9144703">
                <a:moveTo>
                  <a:pt x="0" y="0"/>
                </a:moveTo>
                <a:lnTo>
                  <a:pt x="9144703" y="0"/>
                </a:lnTo>
                <a:lnTo>
                  <a:pt x="9144703" y="1380019"/>
                </a:lnTo>
                <a:lnTo>
                  <a:pt x="0" y="13800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86256" y="3271670"/>
            <a:ext cx="1427304" cy="498259"/>
          </a:xfrm>
          <a:custGeom>
            <a:avLst/>
            <a:gdLst/>
            <a:ahLst/>
            <a:cxnLst/>
            <a:rect r="r" b="b" t="t" l="l"/>
            <a:pathLst>
              <a:path h="498259" w="1427304">
                <a:moveTo>
                  <a:pt x="0" y="0"/>
                </a:moveTo>
                <a:lnTo>
                  <a:pt x="1427304" y="0"/>
                </a:lnTo>
                <a:lnTo>
                  <a:pt x="1427304" y="498259"/>
                </a:lnTo>
                <a:lnTo>
                  <a:pt x="0" y="4982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81592" y="8767019"/>
            <a:ext cx="7315200" cy="2420666"/>
          </a:xfrm>
          <a:custGeom>
            <a:avLst/>
            <a:gdLst/>
            <a:ahLst/>
            <a:cxnLst/>
            <a:rect r="r" b="b" t="t" l="l"/>
            <a:pathLst>
              <a:path h="2420666" w="7315200">
                <a:moveTo>
                  <a:pt x="0" y="0"/>
                </a:moveTo>
                <a:lnTo>
                  <a:pt x="7315200" y="0"/>
                </a:lnTo>
                <a:lnTo>
                  <a:pt x="7315200" y="2420666"/>
                </a:lnTo>
                <a:lnTo>
                  <a:pt x="0" y="24206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968620" y="8481782"/>
            <a:ext cx="2216372" cy="1003412"/>
          </a:xfrm>
          <a:custGeom>
            <a:avLst/>
            <a:gdLst/>
            <a:ahLst/>
            <a:cxnLst/>
            <a:rect r="r" b="b" t="t" l="l"/>
            <a:pathLst>
              <a:path h="1003412" w="2216372">
                <a:moveTo>
                  <a:pt x="0" y="0"/>
                </a:moveTo>
                <a:lnTo>
                  <a:pt x="2216372" y="0"/>
                </a:lnTo>
                <a:lnTo>
                  <a:pt x="2216372" y="1003412"/>
                </a:lnTo>
                <a:lnTo>
                  <a:pt x="0" y="100341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3476008" y="8940163"/>
            <a:ext cx="3184778" cy="775928"/>
          </a:xfrm>
          <a:custGeom>
            <a:avLst/>
            <a:gdLst/>
            <a:ahLst/>
            <a:cxnLst/>
            <a:rect r="r" b="b" t="t" l="l"/>
            <a:pathLst>
              <a:path h="775928" w="3184778">
                <a:moveTo>
                  <a:pt x="0" y="0"/>
                </a:moveTo>
                <a:lnTo>
                  <a:pt x="3184778" y="0"/>
                </a:lnTo>
                <a:lnTo>
                  <a:pt x="3184778" y="775928"/>
                </a:lnTo>
                <a:lnTo>
                  <a:pt x="0" y="77592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9094802" y="9778296"/>
            <a:ext cx="406963" cy="1017409"/>
          </a:xfrm>
          <a:custGeom>
            <a:avLst/>
            <a:gdLst/>
            <a:ahLst/>
            <a:cxnLst/>
            <a:rect r="r" b="b" t="t" l="l"/>
            <a:pathLst>
              <a:path h="1017409" w="406963">
                <a:moveTo>
                  <a:pt x="0" y="0"/>
                </a:moveTo>
                <a:lnTo>
                  <a:pt x="406963" y="0"/>
                </a:lnTo>
                <a:lnTo>
                  <a:pt x="406963" y="1017408"/>
                </a:lnTo>
                <a:lnTo>
                  <a:pt x="0" y="101740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3" id="13"/>
          <p:cNvSpPr txBox="true"/>
          <p:nvPr/>
        </p:nvSpPr>
        <p:spPr>
          <a:xfrm rot="0">
            <a:off x="3943075" y="1653485"/>
            <a:ext cx="10475516" cy="1395730"/>
          </a:xfrm>
          <a:prstGeom prst="rect">
            <a:avLst/>
          </a:prstGeom>
        </p:spPr>
        <p:txBody>
          <a:bodyPr anchor="t" rtlCol="false" tIns="0" lIns="0" bIns="0" rIns="0">
            <a:spAutoFit/>
          </a:bodyPr>
          <a:lstStyle/>
          <a:p>
            <a:pPr algn="ctr">
              <a:lnSpc>
                <a:spcPts val="10219"/>
              </a:lnSpc>
            </a:pPr>
            <a:r>
              <a:rPr lang="en-US" sz="7299" b="true">
                <a:solidFill>
                  <a:srgbClr val="D9D9D9"/>
                </a:solidFill>
                <a:latin typeface="ITC Benguiat Bold"/>
                <a:ea typeface="ITC Benguiat Bold"/>
                <a:cs typeface="ITC Benguiat Bold"/>
                <a:sym typeface="ITC Benguiat Bold"/>
              </a:rPr>
              <a:t>PROBLEM STATEMENT</a:t>
            </a:r>
          </a:p>
        </p:txBody>
      </p:sp>
      <p:sp>
        <p:nvSpPr>
          <p:cNvPr name="Freeform 14" id="14"/>
          <p:cNvSpPr/>
          <p:nvPr/>
        </p:nvSpPr>
        <p:spPr>
          <a:xfrm flipH="false" flipV="false" rot="0">
            <a:off x="8687838" y="9561836"/>
            <a:ext cx="406963" cy="1017409"/>
          </a:xfrm>
          <a:custGeom>
            <a:avLst/>
            <a:gdLst/>
            <a:ahLst/>
            <a:cxnLst/>
            <a:rect r="r" b="b" t="t" l="l"/>
            <a:pathLst>
              <a:path h="1017409" w="406963">
                <a:moveTo>
                  <a:pt x="0" y="0"/>
                </a:moveTo>
                <a:lnTo>
                  <a:pt x="406964" y="0"/>
                </a:lnTo>
                <a:lnTo>
                  <a:pt x="406964" y="1017408"/>
                </a:lnTo>
                <a:lnTo>
                  <a:pt x="0" y="101740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0">
            <a:off x="17055818" y="9561836"/>
            <a:ext cx="406963" cy="1017409"/>
          </a:xfrm>
          <a:custGeom>
            <a:avLst/>
            <a:gdLst/>
            <a:ahLst/>
            <a:cxnLst/>
            <a:rect r="r" b="b" t="t" l="l"/>
            <a:pathLst>
              <a:path h="1017409" w="406963">
                <a:moveTo>
                  <a:pt x="0" y="0"/>
                </a:moveTo>
                <a:lnTo>
                  <a:pt x="406964" y="0"/>
                </a:lnTo>
                <a:lnTo>
                  <a:pt x="406964" y="1017408"/>
                </a:lnTo>
                <a:lnTo>
                  <a:pt x="0" y="101740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6" id="16"/>
          <p:cNvSpPr/>
          <p:nvPr/>
        </p:nvSpPr>
        <p:spPr>
          <a:xfrm flipH="false" flipV="false" rot="0">
            <a:off x="16646684" y="9607040"/>
            <a:ext cx="406963" cy="1017409"/>
          </a:xfrm>
          <a:custGeom>
            <a:avLst/>
            <a:gdLst/>
            <a:ahLst/>
            <a:cxnLst/>
            <a:rect r="r" b="b" t="t" l="l"/>
            <a:pathLst>
              <a:path h="1017409" w="406963">
                <a:moveTo>
                  <a:pt x="0" y="0"/>
                </a:moveTo>
                <a:lnTo>
                  <a:pt x="406963" y="0"/>
                </a:lnTo>
                <a:lnTo>
                  <a:pt x="406963" y="1017409"/>
                </a:lnTo>
                <a:lnTo>
                  <a:pt x="0" y="101740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7" id="17"/>
          <p:cNvSpPr/>
          <p:nvPr/>
        </p:nvSpPr>
        <p:spPr>
          <a:xfrm flipH="false" flipV="false" rot="0">
            <a:off x="-29192" y="8919419"/>
            <a:ext cx="7315200" cy="2420666"/>
          </a:xfrm>
          <a:custGeom>
            <a:avLst/>
            <a:gdLst/>
            <a:ahLst/>
            <a:cxnLst/>
            <a:rect r="r" b="b" t="t" l="l"/>
            <a:pathLst>
              <a:path h="2420666" w="7315200">
                <a:moveTo>
                  <a:pt x="0" y="0"/>
                </a:moveTo>
                <a:lnTo>
                  <a:pt x="7315200" y="0"/>
                </a:lnTo>
                <a:lnTo>
                  <a:pt x="7315200" y="2420666"/>
                </a:lnTo>
                <a:lnTo>
                  <a:pt x="0" y="24206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2579301" y="3751593"/>
            <a:ext cx="13427410" cy="3588600"/>
          </a:xfrm>
          <a:prstGeom prst="rect">
            <a:avLst/>
          </a:prstGeom>
        </p:spPr>
        <p:txBody>
          <a:bodyPr anchor="t" rtlCol="false" tIns="0" lIns="0" bIns="0" rIns="0">
            <a:spAutoFit/>
          </a:bodyPr>
          <a:lstStyle/>
          <a:p>
            <a:pPr algn="ctr">
              <a:lnSpc>
                <a:spcPts val="4691"/>
              </a:lnSpc>
              <a:spcBef>
                <a:spcPct val="0"/>
              </a:spcBef>
            </a:pPr>
            <a:r>
              <a:rPr lang="en-US" sz="3351">
                <a:solidFill>
                  <a:srgbClr val="D9D9D9"/>
                </a:solidFill>
                <a:latin typeface="ITC Benguiat"/>
                <a:ea typeface="ITC Benguiat"/>
                <a:cs typeface="ITC Benguiat"/>
                <a:sym typeface="ITC Benguiat"/>
              </a:rPr>
              <a:t>Modern networks face complex challenges in cybersecurity, from the difficulty of detecting and responding to threats in real-time to the need for accurate threat assessment amid increasingly sophisticated attacks, all while maintaining comprehensive monitoring capabilities that can establish baseline behaviors and minimize false positives while tracking attack origins.</a:t>
            </a:r>
          </a:p>
        </p:txBody>
      </p:sp>
      <p:sp>
        <p:nvSpPr>
          <p:cNvPr name="Freeform 19" id="19"/>
          <p:cNvSpPr/>
          <p:nvPr/>
        </p:nvSpPr>
        <p:spPr>
          <a:xfrm flipH="false" flipV="false" rot="0">
            <a:off x="15231337" y="-204030"/>
            <a:ext cx="2465460" cy="2465460"/>
          </a:xfrm>
          <a:custGeom>
            <a:avLst/>
            <a:gdLst/>
            <a:ahLst/>
            <a:cxnLst/>
            <a:rect r="r" b="b" t="t" l="l"/>
            <a:pathLst>
              <a:path h="2465460" w="2465460">
                <a:moveTo>
                  <a:pt x="0" y="0"/>
                </a:moveTo>
                <a:lnTo>
                  <a:pt x="2465460" y="0"/>
                </a:lnTo>
                <a:lnTo>
                  <a:pt x="2465460" y="2465460"/>
                </a:lnTo>
                <a:lnTo>
                  <a:pt x="0" y="2465460"/>
                </a:lnTo>
                <a:lnTo>
                  <a:pt x="0" y="0"/>
                </a:lnTo>
                <a:close/>
              </a:path>
            </a:pathLst>
          </a:custGeom>
          <a:blipFill>
            <a:blip r:embed="rId15"/>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77" r="0" b="0"/>
            </a:stretch>
          </a:blipFill>
        </p:spPr>
      </p:sp>
      <p:sp>
        <p:nvSpPr>
          <p:cNvPr name="Freeform 3" id="3"/>
          <p:cNvSpPr/>
          <p:nvPr/>
        </p:nvSpPr>
        <p:spPr>
          <a:xfrm flipH="false" flipV="false" rot="0">
            <a:off x="3184992" y="1399793"/>
            <a:ext cx="1427304" cy="498259"/>
          </a:xfrm>
          <a:custGeom>
            <a:avLst/>
            <a:gdLst/>
            <a:ahLst/>
            <a:cxnLst/>
            <a:rect r="r" b="b" t="t" l="l"/>
            <a:pathLst>
              <a:path h="498259" w="1427304">
                <a:moveTo>
                  <a:pt x="0" y="0"/>
                </a:moveTo>
                <a:lnTo>
                  <a:pt x="1427305" y="0"/>
                </a:lnTo>
                <a:lnTo>
                  <a:pt x="1427305" y="498259"/>
                </a:lnTo>
                <a:lnTo>
                  <a:pt x="0" y="4982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845371" y="530441"/>
            <a:ext cx="1427304" cy="498259"/>
          </a:xfrm>
          <a:custGeom>
            <a:avLst/>
            <a:gdLst/>
            <a:ahLst/>
            <a:cxnLst/>
            <a:rect r="r" b="b" t="t" l="l"/>
            <a:pathLst>
              <a:path h="498259" w="1427304">
                <a:moveTo>
                  <a:pt x="0" y="0"/>
                </a:moveTo>
                <a:lnTo>
                  <a:pt x="1427305" y="0"/>
                </a:lnTo>
                <a:lnTo>
                  <a:pt x="1427305" y="498259"/>
                </a:lnTo>
                <a:lnTo>
                  <a:pt x="0" y="4982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89714" y="9889235"/>
            <a:ext cx="9743793" cy="1470427"/>
          </a:xfrm>
          <a:custGeom>
            <a:avLst/>
            <a:gdLst/>
            <a:ahLst/>
            <a:cxnLst/>
            <a:rect r="r" b="b" t="t" l="l"/>
            <a:pathLst>
              <a:path h="1470427" w="9743793">
                <a:moveTo>
                  <a:pt x="0" y="0"/>
                </a:moveTo>
                <a:lnTo>
                  <a:pt x="9743793" y="0"/>
                </a:lnTo>
                <a:lnTo>
                  <a:pt x="9743793" y="1470427"/>
                </a:lnTo>
                <a:lnTo>
                  <a:pt x="0" y="14704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9293006" y="9889235"/>
            <a:ext cx="9144703" cy="1380019"/>
          </a:xfrm>
          <a:custGeom>
            <a:avLst/>
            <a:gdLst/>
            <a:ahLst/>
            <a:cxnLst/>
            <a:rect r="r" b="b" t="t" l="l"/>
            <a:pathLst>
              <a:path h="1380019" w="9144703">
                <a:moveTo>
                  <a:pt x="0" y="0"/>
                </a:moveTo>
                <a:lnTo>
                  <a:pt x="9144703" y="0"/>
                </a:lnTo>
                <a:lnTo>
                  <a:pt x="9144703" y="1380019"/>
                </a:lnTo>
                <a:lnTo>
                  <a:pt x="0" y="13800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86256" y="3271670"/>
            <a:ext cx="1427304" cy="498259"/>
          </a:xfrm>
          <a:custGeom>
            <a:avLst/>
            <a:gdLst/>
            <a:ahLst/>
            <a:cxnLst/>
            <a:rect r="r" b="b" t="t" l="l"/>
            <a:pathLst>
              <a:path h="498259" w="1427304">
                <a:moveTo>
                  <a:pt x="0" y="0"/>
                </a:moveTo>
                <a:lnTo>
                  <a:pt x="1427304" y="0"/>
                </a:lnTo>
                <a:lnTo>
                  <a:pt x="1427304" y="498259"/>
                </a:lnTo>
                <a:lnTo>
                  <a:pt x="0" y="4982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81592" y="8767019"/>
            <a:ext cx="7315200" cy="2420666"/>
          </a:xfrm>
          <a:custGeom>
            <a:avLst/>
            <a:gdLst/>
            <a:ahLst/>
            <a:cxnLst/>
            <a:rect r="r" b="b" t="t" l="l"/>
            <a:pathLst>
              <a:path h="2420666" w="7315200">
                <a:moveTo>
                  <a:pt x="0" y="0"/>
                </a:moveTo>
                <a:lnTo>
                  <a:pt x="7315200" y="0"/>
                </a:lnTo>
                <a:lnTo>
                  <a:pt x="7315200" y="2420666"/>
                </a:lnTo>
                <a:lnTo>
                  <a:pt x="0" y="24206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968620" y="8481782"/>
            <a:ext cx="2216372" cy="1003412"/>
          </a:xfrm>
          <a:custGeom>
            <a:avLst/>
            <a:gdLst/>
            <a:ahLst/>
            <a:cxnLst/>
            <a:rect r="r" b="b" t="t" l="l"/>
            <a:pathLst>
              <a:path h="1003412" w="2216372">
                <a:moveTo>
                  <a:pt x="0" y="0"/>
                </a:moveTo>
                <a:lnTo>
                  <a:pt x="2216372" y="0"/>
                </a:lnTo>
                <a:lnTo>
                  <a:pt x="2216372" y="1003412"/>
                </a:lnTo>
                <a:lnTo>
                  <a:pt x="0" y="100341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3476008" y="8940163"/>
            <a:ext cx="3184778" cy="775928"/>
          </a:xfrm>
          <a:custGeom>
            <a:avLst/>
            <a:gdLst/>
            <a:ahLst/>
            <a:cxnLst/>
            <a:rect r="r" b="b" t="t" l="l"/>
            <a:pathLst>
              <a:path h="775928" w="3184778">
                <a:moveTo>
                  <a:pt x="0" y="0"/>
                </a:moveTo>
                <a:lnTo>
                  <a:pt x="3184778" y="0"/>
                </a:lnTo>
                <a:lnTo>
                  <a:pt x="3184778" y="775928"/>
                </a:lnTo>
                <a:lnTo>
                  <a:pt x="0" y="77592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9094802" y="9778296"/>
            <a:ext cx="406963" cy="1017409"/>
          </a:xfrm>
          <a:custGeom>
            <a:avLst/>
            <a:gdLst/>
            <a:ahLst/>
            <a:cxnLst/>
            <a:rect r="r" b="b" t="t" l="l"/>
            <a:pathLst>
              <a:path h="1017409" w="406963">
                <a:moveTo>
                  <a:pt x="0" y="0"/>
                </a:moveTo>
                <a:lnTo>
                  <a:pt x="406963" y="0"/>
                </a:lnTo>
                <a:lnTo>
                  <a:pt x="406963" y="1017408"/>
                </a:lnTo>
                <a:lnTo>
                  <a:pt x="0" y="101740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2" id="12"/>
          <p:cNvSpPr txBox="true"/>
          <p:nvPr/>
        </p:nvSpPr>
        <p:spPr>
          <a:xfrm rot="0">
            <a:off x="6193612" y="1363172"/>
            <a:ext cx="5395417" cy="1395730"/>
          </a:xfrm>
          <a:prstGeom prst="rect">
            <a:avLst/>
          </a:prstGeom>
        </p:spPr>
        <p:txBody>
          <a:bodyPr anchor="t" rtlCol="false" tIns="0" lIns="0" bIns="0" rIns="0">
            <a:spAutoFit/>
          </a:bodyPr>
          <a:lstStyle/>
          <a:p>
            <a:pPr algn="ctr">
              <a:lnSpc>
                <a:spcPts val="10219"/>
              </a:lnSpc>
            </a:pPr>
            <a:r>
              <a:rPr lang="en-US" sz="7299" b="true">
                <a:solidFill>
                  <a:srgbClr val="D9D9D9"/>
                </a:solidFill>
                <a:latin typeface="ITC Benguiat Bold"/>
                <a:ea typeface="ITC Benguiat Bold"/>
                <a:cs typeface="ITC Benguiat Bold"/>
                <a:sym typeface="ITC Benguiat Bold"/>
              </a:rPr>
              <a:t>USE CASES</a:t>
            </a:r>
          </a:p>
        </p:txBody>
      </p:sp>
      <p:sp>
        <p:nvSpPr>
          <p:cNvPr name="Freeform 13" id="13"/>
          <p:cNvSpPr/>
          <p:nvPr/>
        </p:nvSpPr>
        <p:spPr>
          <a:xfrm flipH="false" flipV="false" rot="0">
            <a:off x="8687838" y="9561836"/>
            <a:ext cx="406963" cy="1017409"/>
          </a:xfrm>
          <a:custGeom>
            <a:avLst/>
            <a:gdLst/>
            <a:ahLst/>
            <a:cxnLst/>
            <a:rect r="r" b="b" t="t" l="l"/>
            <a:pathLst>
              <a:path h="1017409" w="406963">
                <a:moveTo>
                  <a:pt x="0" y="0"/>
                </a:moveTo>
                <a:lnTo>
                  <a:pt x="406964" y="0"/>
                </a:lnTo>
                <a:lnTo>
                  <a:pt x="406964" y="1017408"/>
                </a:lnTo>
                <a:lnTo>
                  <a:pt x="0" y="101740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4" id="14"/>
          <p:cNvSpPr/>
          <p:nvPr/>
        </p:nvSpPr>
        <p:spPr>
          <a:xfrm flipH="false" flipV="false" rot="0">
            <a:off x="17055818" y="9561836"/>
            <a:ext cx="406963" cy="1017409"/>
          </a:xfrm>
          <a:custGeom>
            <a:avLst/>
            <a:gdLst/>
            <a:ahLst/>
            <a:cxnLst/>
            <a:rect r="r" b="b" t="t" l="l"/>
            <a:pathLst>
              <a:path h="1017409" w="406963">
                <a:moveTo>
                  <a:pt x="0" y="0"/>
                </a:moveTo>
                <a:lnTo>
                  <a:pt x="406964" y="0"/>
                </a:lnTo>
                <a:lnTo>
                  <a:pt x="406964" y="1017408"/>
                </a:lnTo>
                <a:lnTo>
                  <a:pt x="0" y="101740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0">
            <a:off x="16646684" y="9607040"/>
            <a:ext cx="406963" cy="1017409"/>
          </a:xfrm>
          <a:custGeom>
            <a:avLst/>
            <a:gdLst/>
            <a:ahLst/>
            <a:cxnLst/>
            <a:rect r="r" b="b" t="t" l="l"/>
            <a:pathLst>
              <a:path h="1017409" w="406963">
                <a:moveTo>
                  <a:pt x="0" y="0"/>
                </a:moveTo>
                <a:lnTo>
                  <a:pt x="406963" y="0"/>
                </a:lnTo>
                <a:lnTo>
                  <a:pt x="406963" y="1017409"/>
                </a:lnTo>
                <a:lnTo>
                  <a:pt x="0" y="101740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6" id="16"/>
          <p:cNvSpPr/>
          <p:nvPr/>
        </p:nvSpPr>
        <p:spPr>
          <a:xfrm flipH="false" flipV="false" rot="0">
            <a:off x="-29192" y="8919419"/>
            <a:ext cx="7315200" cy="2420666"/>
          </a:xfrm>
          <a:custGeom>
            <a:avLst/>
            <a:gdLst/>
            <a:ahLst/>
            <a:cxnLst/>
            <a:rect r="r" b="b" t="t" l="l"/>
            <a:pathLst>
              <a:path h="2420666" w="7315200">
                <a:moveTo>
                  <a:pt x="0" y="0"/>
                </a:moveTo>
                <a:lnTo>
                  <a:pt x="7315200" y="0"/>
                </a:lnTo>
                <a:lnTo>
                  <a:pt x="7315200" y="2420666"/>
                </a:lnTo>
                <a:lnTo>
                  <a:pt x="0" y="24206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7" id="17"/>
          <p:cNvSpPr txBox="true"/>
          <p:nvPr/>
        </p:nvSpPr>
        <p:spPr>
          <a:xfrm rot="0">
            <a:off x="4691784" y="3647003"/>
            <a:ext cx="9620127" cy="4060465"/>
          </a:xfrm>
          <a:prstGeom prst="rect">
            <a:avLst/>
          </a:prstGeom>
        </p:spPr>
        <p:txBody>
          <a:bodyPr anchor="t" rtlCol="false" tIns="0" lIns="0" bIns="0" rIns="0">
            <a:spAutoFit/>
          </a:bodyPr>
          <a:lstStyle/>
          <a:p>
            <a:pPr algn="l" marL="982101" indent="-491051" lvl="1">
              <a:lnSpc>
                <a:spcPts val="6368"/>
              </a:lnSpc>
              <a:buFont typeface="Arial"/>
              <a:buChar char="•"/>
            </a:pPr>
            <a:r>
              <a:rPr lang="en-US" b="true" sz="4548">
                <a:solidFill>
                  <a:srgbClr val="D9D9D9"/>
                </a:solidFill>
                <a:latin typeface="ITC Benguiat Bold"/>
                <a:ea typeface="ITC Benguiat Bold"/>
                <a:cs typeface="ITC Benguiat Bold"/>
                <a:sym typeface="ITC Benguiat Bold"/>
              </a:rPr>
              <a:t>Network security montioring</a:t>
            </a:r>
          </a:p>
          <a:p>
            <a:pPr algn="l" marL="982101" indent="-491051" lvl="1">
              <a:lnSpc>
                <a:spcPts val="6368"/>
              </a:lnSpc>
              <a:buFont typeface="Arial"/>
              <a:buChar char="•"/>
            </a:pPr>
            <a:r>
              <a:rPr lang="en-US" b="true" sz="4548">
                <a:solidFill>
                  <a:srgbClr val="D9D9D9"/>
                </a:solidFill>
                <a:latin typeface="ITC Benguiat Bold"/>
                <a:ea typeface="ITC Benguiat Bold"/>
                <a:cs typeface="ITC Benguiat Bold"/>
                <a:sym typeface="ITC Benguiat Bold"/>
              </a:rPr>
              <a:t>Security Incident Detection</a:t>
            </a:r>
          </a:p>
          <a:p>
            <a:pPr algn="l" marL="982101" indent="-491051" lvl="1">
              <a:lnSpc>
                <a:spcPts val="6368"/>
              </a:lnSpc>
              <a:buFont typeface="Arial"/>
              <a:buChar char="•"/>
            </a:pPr>
            <a:r>
              <a:rPr lang="en-US" b="true" sz="4548">
                <a:solidFill>
                  <a:srgbClr val="D9D9D9"/>
                </a:solidFill>
                <a:latin typeface="ITC Benguiat Bold"/>
                <a:ea typeface="ITC Benguiat Bold"/>
                <a:cs typeface="ITC Benguiat Bold"/>
                <a:sym typeface="ITC Benguiat Bold"/>
              </a:rPr>
              <a:t>Service Baseline Learning</a:t>
            </a:r>
          </a:p>
          <a:p>
            <a:pPr algn="l" marL="982101" indent="-491051" lvl="1">
              <a:lnSpc>
                <a:spcPts val="6368"/>
              </a:lnSpc>
              <a:buFont typeface="Arial"/>
              <a:buChar char="•"/>
            </a:pPr>
            <a:r>
              <a:rPr lang="en-US" b="true" sz="4548">
                <a:solidFill>
                  <a:srgbClr val="D9D9D9"/>
                </a:solidFill>
                <a:latin typeface="ITC Benguiat Bold"/>
                <a:ea typeface="ITC Benguiat Bold"/>
                <a:cs typeface="ITC Benguiat Bold"/>
                <a:sym typeface="ITC Benguiat Bold"/>
              </a:rPr>
              <a:t>Threat score analysis</a:t>
            </a:r>
          </a:p>
          <a:p>
            <a:pPr algn="l" marL="982101" indent="-491051" lvl="1">
              <a:lnSpc>
                <a:spcPts val="6368"/>
              </a:lnSpc>
              <a:spcBef>
                <a:spcPct val="0"/>
              </a:spcBef>
              <a:buFont typeface="Arial"/>
              <a:buChar char="•"/>
            </a:pPr>
            <a:r>
              <a:rPr lang="en-US" b="true" sz="4548">
                <a:solidFill>
                  <a:srgbClr val="D9D9D9"/>
                </a:solidFill>
                <a:latin typeface="ITC Benguiat Bold"/>
                <a:ea typeface="ITC Benguiat Bold"/>
                <a:cs typeface="ITC Benguiat Bold"/>
                <a:sym typeface="ITC Benguiat Bold"/>
              </a:rPr>
              <a:t>Early warning system</a:t>
            </a:r>
          </a:p>
        </p:txBody>
      </p:sp>
      <p:sp>
        <p:nvSpPr>
          <p:cNvPr name="Freeform 18" id="18"/>
          <p:cNvSpPr/>
          <p:nvPr/>
        </p:nvSpPr>
        <p:spPr>
          <a:xfrm flipH="false" flipV="false" rot="0">
            <a:off x="5068397" y="6198202"/>
            <a:ext cx="565767" cy="565767"/>
          </a:xfrm>
          <a:custGeom>
            <a:avLst/>
            <a:gdLst/>
            <a:ahLst/>
            <a:cxnLst/>
            <a:rect r="r" b="b" t="t" l="l"/>
            <a:pathLst>
              <a:path h="565767" w="565767">
                <a:moveTo>
                  <a:pt x="0" y="0"/>
                </a:moveTo>
                <a:lnTo>
                  <a:pt x="565767" y="0"/>
                </a:lnTo>
                <a:lnTo>
                  <a:pt x="565767" y="565767"/>
                </a:lnTo>
                <a:lnTo>
                  <a:pt x="0" y="56576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9" id="19"/>
          <p:cNvSpPr/>
          <p:nvPr/>
        </p:nvSpPr>
        <p:spPr>
          <a:xfrm flipH="false" flipV="false" rot="0">
            <a:off x="5068397" y="5394311"/>
            <a:ext cx="565767" cy="565767"/>
          </a:xfrm>
          <a:custGeom>
            <a:avLst/>
            <a:gdLst/>
            <a:ahLst/>
            <a:cxnLst/>
            <a:rect r="r" b="b" t="t" l="l"/>
            <a:pathLst>
              <a:path h="565767" w="565767">
                <a:moveTo>
                  <a:pt x="0" y="0"/>
                </a:moveTo>
                <a:lnTo>
                  <a:pt x="565767" y="0"/>
                </a:lnTo>
                <a:lnTo>
                  <a:pt x="565767" y="565766"/>
                </a:lnTo>
                <a:lnTo>
                  <a:pt x="0" y="56576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0" id="20"/>
          <p:cNvSpPr/>
          <p:nvPr/>
        </p:nvSpPr>
        <p:spPr>
          <a:xfrm flipH="false" flipV="false" rot="0">
            <a:off x="5068397" y="4586506"/>
            <a:ext cx="565767" cy="565767"/>
          </a:xfrm>
          <a:custGeom>
            <a:avLst/>
            <a:gdLst/>
            <a:ahLst/>
            <a:cxnLst/>
            <a:rect r="r" b="b" t="t" l="l"/>
            <a:pathLst>
              <a:path h="565767" w="565767">
                <a:moveTo>
                  <a:pt x="0" y="0"/>
                </a:moveTo>
                <a:lnTo>
                  <a:pt x="565767" y="0"/>
                </a:lnTo>
                <a:lnTo>
                  <a:pt x="565767" y="565767"/>
                </a:lnTo>
                <a:lnTo>
                  <a:pt x="0" y="56576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1" id="21"/>
          <p:cNvSpPr/>
          <p:nvPr/>
        </p:nvSpPr>
        <p:spPr>
          <a:xfrm flipH="false" flipV="false" rot="0">
            <a:off x="5068397" y="3769929"/>
            <a:ext cx="565767" cy="565767"/>
          </a:xfrm>
          <a:custGeom>
            <a:avLst/>
            <a:gdLst/>
            <a:ahLst/>
            <a:cxnLst/>
            <a:rect r="r" b="b" t="t" l="l"/>
            <a:pathLst>
              <a:path h="565767" w="565767">
                <a:moveTo>
                  <a:pt x="0" y="0"/>
                </a:moveTo>
                <a:lnTo>
                  <a:pt x="565767" y="0"/>
                </a:lnTo>
                <a:lnTo>
                  <a:pt x="565767" y="565767"/>
                </a:lnTo>
                <a:lnTo>
                  <a:pt x="0" y="56576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2" id="22"/>
          <p:cNvSpPr/>
          <p:nvPr/>
        </p:nvSpPr>
        <p:spPr>
          <a:xfrm flipH="false" flipV="false" rot="0">
            <a:off x="5068397" y="7002094"/>
            <a:ext cx="565767" cy="565767"/>
          </a:xfrm>
          <a:custGeom>
            <a:avLst/>
            <a:gdLst/>
            <a:ahLst/>
            <a:cxnLst/>
            <a:rect r="r" b="b" t="t" l="l"/>
            <a:pathLst>
              <a:path h="565767" w="565767">
                <a:moveTo>
                  <a:pt x="0" y="0"/>
                </a:moveTo>
                <a:lnTo>
                  <a:pt x="565767" y="0"/>
                </a:lnTo>
                <a:lnTo>
                  <a:pt x="565767" y="565766"/>
                </a:lnTo>
                <a:lnTo>
                  <a:pt x="0" y="56576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3" id="23"/>
          <p:cNvSpPr/>
          <p:nvPr/>
        </p:nvSpPr>
        <p:spPr>
          <a:xfrm flipH="false" flipV="false" rot="0">
            <a:off x="15231337" y="-204030"/>
            <a:ext cx="2465460" cy="2465460"/>
          </a:xfrm>
          <a:custGeom>
            <a:avLst/>
            <a:gdLst/>
            <a:ahLst/>
            <a:cxnLst/>
            <a:rect r="r" b="b" t="t" l="l"/>
            <a:pathLst>
              <a:path h="2465460" w="2465460">
                <a:moveTo>
                  <a:pt x="0" y="0"/>
                </a:moveTo>
                <a:lnTo>
                  <a:pt x="2465460" y="0"/>
                </a:lnTo>
                <a:lnTo>
                  <a:pt x="2465460" y="2465460"/>
                </a:lnTo>
                <a:lnTo>
                  <a:pt x="0" y="2465460"/>
                </a:lnTo>
                <a:lnTo>
                  <a:pt x="0" y="0"/>
                </a:lnTo>
                <a:close/>
              </a:path>
            </a:pathLst>
          </a:custGeom>
          <a:blipFill>
            <a:blip r:embed="rId17"/>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77" r="0" b="0"/>
            </a:stretch>
          </a:blipFill>
        </p:spPr>
      </p:sp>
      <p:sp>
        <p:nvSpPr>
          <p:cNvPr name="Freeform 3" id="3"/>
          <p:cNvSpPr/>
          <p:nvPr/>
        </p:nvSpPr>
        <p:spPr>
          <a:xfrm flipH="false" flipV="false" rot="0">
            <a:off x="746878" y="1028700"/>
            <a:ext cx="1427304" cy="498259"/>
          </a:xfrm>
          <a:custGeom>
            <a:avLst/>
            <a:gdLst/>
            <a:ahLst/>
            <a:cxnLst/>
            <a:rect r="r" b="b" t="t" l="l"/>
            <a:pathLst>
              <a:path h="498259" w="1427304">
                <a:moveTo>
                  <a:pt x="0" y="0"/>
                </a:moveTo>
                <a:lnTo>
                  <a:pt x="1427304" y="0"/>
                </a:lnTo>
                <a:lnTo>
                  <a:pt x="1427304" y="498259"/>
                </a:lnTo>
                <a:lnTo>
                  <a:pt x="0" y="4982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855747" y="530441"/>
            <a:ext cx="1427304" cy="498259"/>
          </a:xfrm>
          <a:custGeom>
            <a:avLst/>
            <a:gdLst/>
            <a:ahLst/>
            <a:cxnLst/>
            <a:rect r="r" b="b" t="t" l="l"/>
            <a:pathLst>
              <a:path h="498259" w="1427304">
                <a:moveTo>
                  <a:pt x="0" y="0"/>
                </a:moveTo>
                <a:lnTo>
                  <a:pt x="1427304" y="0"/>
                </a:lnTo>
                <a:lnTo>
                  <a:pt x="1427304" y="498259"/>
                </a:lnTo>
                <a:lnTo>
                  <a:pt x="0" y="4982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9143297" y="9798827"/>
            <a:ext cx="9743793" cy="1470427"/>
          </a:xfrm>
          <a:custGeom>
            <a:avLst/>
            <a:gdLst/>
            <a:ahLst/>
            <a:cxnLst/>
            <a:rect r="r" b="b" t="t" l="l"/>
            <a:pathLst>
              <a:path h="1470427" w="9743793">
                <a:moveTo>
                  <a:pt x="0" y="0"/>
                </a:moveTo>
                <a:lnTo>
                  <a:pt x="9743794" y="0"/>
                </a:lnTo>
                <a:lnTo>
                  <a:pt x="9743794" y="1470427"/>
                </a:lnTo>
                <a:lnTo>
                  <a:pt x="0" y="14704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pic>
        <p:nvPicPr>
          <p:cNvPr name="Picture 6" id="6"/>
          <p:cNvPicPr>
            <a:picLocks noChangeAspect="true"/>
          </p:cNvPicPr>
          <p:nvPr/>
        </p:nvPicPr>
        <p:blipFill>
          <a:blip r:embed="rId7"/>
          <a:srcRect l="0" t="0" r="0" b="0"/>
          <a:stretch>
            <a:fillRect/>
          </a:stretch>
        </p:blipFill>
        <p:spPr>
          <a:xfrm flipH="false" flipV="false" rot="5400000">
            <a:off x="1729258" y="1347388"/>
            <a:ext cx="889847" cy="2579268"/>
          </a:xfrm>
          <a:prstGeom prst="rect">
            <a:avLst/>
          </a:prstGeom>
        </p:spPr>
      </p:pic>
      <p:pic>
        <p:nvPicPr>
          <p:cNvPr name="Picture 7" id="7"/>
          <p:cNvPicPr>
            <a:picLocks noChangeAspect="true"/>
          </p:cNvPicPr>
          <p:nvPr/>
        </p:nvPicPr>
        <p:blipFill>
          <a:blip r:embed="rId7"/>
          <a:srcRect l="0" t="0" r="0" b="0"/>
          <a:stretch>
            <a:fillRect/>
          </a:stretch>
        </p:blipFill>
        <p:spPr>
          <a:xfrm flipH="false" flipV="false" rot="5400000">
            <a:off x="4155548" y="-207599"/>
            <a:ext cx="889847" cy="2579268"/>
          </a:xfrm>
          <a:prstGeom prst="rect">
            <a:avLst/>
          </a:prstGeom>
        </p:spPr>
      </p:pic>
      <p:pic>
        <p:nvPicPr>
          <p:cNvPr name="Picture 8" id="8"/>
          <p:cNvPicPr>
            <a:picLocks noChangeAspect="true"/>
          </p:cNvPicPr>
          <p:nvPr/>
        </p:nvPicPr>
        <p:blipFill>
          <a:blip r:embed="rId7"/>
          <a:srcRect l="0" t="0" r="0" b="0"/>
          <a:stretch>
            <a:fillRect/>
          </a:stretch>
        </p:blipFill>
        <p:spPr>
          <a:xfrm flipH="false" flipV="false" rot="-5400000">
            <a:off x="14720548" y="682249"/>
            <a:ext cx="889847" cy="2579268"/>
          </a:xfrm>
          <a:prstGeom prst="rect">
            <a:avLst/>
          </a:prstGeom>
        </p:spPr>
      </p:pic>
      <p:pic>
        <p:nvPicPr>
          <p:cNvPr name="Picture 9" id="9"/>
          <p:cNvPicPr>
            <a:picLocks noChangeAspect="true"/>
          </p:cNvPicPr>
          <p:nvPr/>
        </p:nvPicPr>
        <p:blipFill>
          <a:blip r:embed="rId7"/>
          <a:srcRect l="0" t="0" r="0" b="0"/>
          <a:stretch>
            <a:fillRect/>
          </a:stretch>
        </p:blipFill>
        <p:spPr>
          <a:xfrm flipH="false" flipV="false" rot="-5400000">
            <a:off x="15890482" y="2014138"/>
            <a:ext cx="889847" cy="2579268"/>
          </a:xfrm>
          <a:prstGeom prst="rect">
            <a:avLst/>
          </a:prstGeom>
        </p:spPr>
      </p:pic>
      <p:sp>
        <p:nvSpPr>
          <p:cNvPr name="Freeform 10" id="10"/>
          <p:cNvSpPr/>
          <p:nvPr/>
        </p:nvSpPr>
        <p:spPr>
          <a:xfrm flipH="false" flipV="false" rot="0">
            <a:off x="-599793" y="9798827"/>
            <a:ext cx="9743793" cy="1470427"/>
          </a:xfrm>
          <a:custGeom>
            <a:avLst/>
            <a:gdLst/>
            <a:ahLst/>
            <a:cxnLst/>
            <a:rect r="r" b="b" t="t" l="l"/>
            <a:pathLst>
              <a:path h="1470427" w="9743793">
                <a:moveTo>
                  <a:pt x="0" y="0"/>
                </a:moveTo>
                <a:lnTo>
                  <a:pt x="9743793" y="0"/>
                </a:lnTo>
                <a:lnTo>
                  <a:pt x="9743793" y="1470427"/>
                </a:lnTo>
                <a:lnTo>
                  <a:pt x="0" y="14704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6207028" y="7688327"/>
            <a:ext cx="1418011" cy="2765625"/>
          </a:xfrm>
          <a:custGeom>
            <a:avLst/>
            <a:gdLst/>
            <a:ahLst/>
            <a:cxnLst/>
            <a:rect r="r" b="b" t="t" l="l"/>
            <a:pathLst>
              <a:path h="2765625" w="1418011">
                <a:moveTo>
                  <a:pt x="0" y="0"/>
                </a:moveTo>
                <a:lnTo>
                  <a:pt x="1418011" y="0"/>
                </a:lnTo>
                <a:lnTo>
                  <a:pt x="1418011" y="2765625"/>
                </a:lnTo>
                <a:lnTo>
                  <a:pt x="0" y="27656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7143296" y="9330588"/>
            <a:ext cx="387650" cy="969124"/>
          </a:xfrm>
          <a:custGeom>
            <a:avLst/>
            <a:gdLst/>
            <a:ahLst/>
            <a:cxnLst/>
            <a:rect r="r" b="b" t="t" l="l"/>
            <a:pathLst>
              <a:path h="969124" w="387650">
                <a:moveTo>
                  <a:pt x="0" y="0"/>
                </a:moveTo>
                <a:lnTo>
                  <a:pt x="387649" y="0"/>
                </a:lnTo>
                <a:lnTo>
                  <a:pt x="387649" y="969124"/>
                </a:lnTo>
                <a:lnTo>
                  <a:pt x="0" y="96912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16862069" y="9767004"/>
            <a:ext cx="349471" cy="873678"/>
          </a:xfrm>
          <a:custGeom>
            <a:avLst/>
            <a:gdLst/>
            <a:ahLst/>
            <a:cxnLst/>
            <a:rect r="r" b="b" t="t" l="l"/>
            <a:pathLst>
              <a:path h="873678" w="349471">
                <a:moveTo>
                  <a:pt x="0" y="0"/>
                </a:moveTo>
                <a:lnTo>
                  <a:pt x="349471" y="0"/>
                </a:lnTo>
                <a:lnTo>
                  <a:pt x="349471" y="873678"/>
                </a:lnTo>
                <a:lnTo>
                  <a:pt x="0" y="8736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6455106" y="9767004"/>
            <a:ext cx="349471" cy="873678"/>
          </a:xfrm>
          <a:custGeom>
            <a:avLst/>
            <a:gdLst/>
            <a:ahLst/>
            <a:cxnLst/>
            <a:rect r="r" b="b" t="t" l="l"/>
            <a:pathLst>
              <a:path h="873678" w="349471">
                <a:moveTo>
                  <a:pt x="0" y="0"/>
                </a:moveTo>
                <a:lnTo>
                  <a:pt x="349471" y="0"/>
                </a:lnTo>
                <a:lnTo>
                  <a:pt x="349471" y="873678"/>
                </a:lnTo>
                <a:lnTo>
                  <a:pt x="0" y="8736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5" id="15"/>
          <p:cNvSpPr/>
          <p:nvPr/>
        </p:nvSpPr>
        <p:spPr>
          <a:xfrm flipH="false" flipV="false" rot="0">
            <a:off x="7356210" y="9660363"/>
            <a:ext cx="349471" cy="873678"/>
          </a:xfrm>
          <a:custGeom>
            <a:avLst/>
            <a:gdLst/>
            <a:ahLst/>
            <a:cxnLst/>
            <a:rect r="r" b="b" t="t" l="l"/>
            <a:pathLst>
              <a:path h="873678" w="349471">
                <a:moveTo>
                  <a:pt x="0" y="0"/>
                </a:moveTo>
                <a:lnTo>
                  <a:pt x="349471" y="0"/>
                </a:lnTo>
                <a:lnTo>
                  <a:pt x="349471" y="873677"/>
                </a:lnTo>
                <a:lnTo>
                  <a:pt x="0" y="87367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0">
            <a:off x="160851" y="6374759"/>
            <a:ext cx="1650254" cy="3912241"/>
          </a:xfrm>
          <a:custGeom>
            <a:avLst/>
            <a:gdLst/>
            <a:ahLst/>
            <a:cxnLst/>
            <a:rect r="r" b="b" t="t" l="l"/>
            <a:pathLst>
              <a:path h="3912241" w="1650254">
                <a:moveTo>
                  <a:pt x="0" y="0"/>
                </a:moveTo>
                <a:lnTo>
                  <a:pt x="1650255" y="0"/>
                </a:lnTo>
                <a:lnTo>
                  <a:pt x="1650255" y="3912241"/>
                </a:lnTo>
                <a:lnTo>
                  <a:pt x="0" y="391224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0">
            <a:off x="-219075" y="9330588"/>
            <a:ext cx="6685847" cy="1203453"/>
          </a:xfrm>
          <a:custGeom>
            <a:avLst/>
            <a:gdLst/>
            <a:ahLst/>
            <a:cxnLst/>
            <a:rect r="r" b="b" t="t" l="l"/>
            <a:pathLst>
              <a:path h="1203453" w="6685847">
                <a:moveTo>
                  <a:pt x="0" y="0"/>
                </a:moveTo>
                <a:lnTo>
                  <a:pt x="6685847" y="0"/>
                </a:lnTo>
                <a:lnTo>
                  <a:pt x="6685847" y="1203452"/>
                </a:lnTo>
                <a:lnTo>
                  <a:pt x="0" y="120345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8" id="18"/>
          <p:cNvSpPr/>
          <p:nvPr/>
        </p:nvSpPr>
        <p:spPr>
          <a:xfrm flipH="false" flipV="false" rot="0">
            <a:off x="1171211" y="6975048"/>
            <a:ext cx="467606" cy="1254552"/>
          </a:xfrm>
          <a:custGeom>
            <a:avLst/>
            <a:gdLst/>
            <a:ahLst/>
            <a:cxnLst/>
            <a:rect r="r" b="b" t="t" l="l"/>
            <a:pathLst>
              <a:path h="1254552" w="467606">
                <a:moveTo>
                  <a:pt x="0" y="0"/>
                </a:moveTo>
                <a:lnTo>
                  <a:pt x="467606" y="0"/>
                </a:lnTo>
                <a:lnTo>
                  <a:pt x="467606" y="1254552"/>
                </a:lnTo>
                <a:lnTo>
                  <a:pt x="0" y="125455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9" id="19"/>
          <p:cNvSpPr txBox="true"/>
          <p:nvPr/>
        </p:nvSpPr>
        <p:spPr>
          <a:xfrm rot="0">
            <a:off x="4130648" y="992079"/>
            <a:ext cx="10345738" cy="1395730"/>
          </a:xfrm>
          <a:prstGeom prst="rect">
            <a:avLst/>
          </a:prstGeom>
        </p:spPr>
        <p:txBody>
          <a:bodyPr anchor="t" rtlCol="false" tIns="0" lIns="0" bIns="0" rIns="0">
            <a:spAutoFit/>
          </a:bodyPr>
          <a:lstStyle/>
          <a:p>
            <a:pPr algn="ctr">
              <a:lnSpc>
                <a:spcPts val="10219"/>
              </a:lnSpc>
            </a:pPr>
            <a:r>
              <a:rPr lang="en-US" sz="7299" b="true">
                <a:solidFill>
                  <a:srgbClr val="D9D9D9"/>
                </a:solidFill>
                <a:latin typeface="ITC Benguiat Bold"/>
                <a:ea typeface="ITC Benguiat Bold"/>
                <a:cs typeface="ITC Benguiat Bold"/>
                <a:sym typeface="ITC Benguiat Bold"/>
              </a:rPr>
              <a:t>PROPOSED SOLUTION</a:t>
            </a:r>
          </a:p>
        </p:txBody>
      </p:sp>
      <p:sp>
        <p:nvSpPr>
          <p:cNvPr name="TextBox 20" id="20"/>
          <p:cNvSpPr txBox="true"/>
          <p:nvPr/>
        </p:nvSpPr>
        <p:spPr>
          <a:xfrm rot="0">
            <a:off x="2375908" y="2793874"/>
            <a:ext cx="6066929" cy="2519680"/>
          </a:xfrm>
          <a:prstGeom prst="rect">
            <a:avLst/>
          </a:prstGeom>
        </p:spPr>
        <p:txBody>
          <a:bodyPr anchor="t" rtlCol="false" tIns="0" lIns="0" bIns="0" rIns="0">
            <a:spAutoFit/>
          </a:bodyPr>
          <a:lstStyle/>
          <a:p>
            <a:pPr algn="l">
              <a:lnSpc>
                <a:spcPts val="3919"/>
              </a:lnSpc>
            </a:pPr>
            <a:r>
              <a:rPr lang="en-US" sz="2799" b="true">
                <a:solidFill>
                  <a:srgbClr val="D9D9D9"/>
                </a:solidFill>
                <a:latin typeface="ITC Benguiat Bold"/>
                <a:ea typeface="ITC Benguiat Bold"/>
                <a:cs typeface="ITC Benguiat Bold"/>
                <a:sym typeface="ITC Benguiat Bold"/>
              </a:rPr>
              <a:t>    Real-time Network Monitoring</a:t>
            </a:r>
          </a:p>
          <a:p>
            <a:pPr algn="l">
              <a:lnSpc>
                <a:spcPts val="3919"/>
              </a:lnSpc>
            </a:pPr>
            <a:r>
              <a:rPr lang="en-US" sz="2799">
                <a:solidFill>
                  <a:srgbClr val="D9D9D9"/>
                </a:solidFill>
                <a:latin typeface="ITC Benguiat"/>
                <a:ea typeface="ITC Benguiat"/>
                <a:cs typeface="ITC Benguiat"/>
                <a:sym typeface="ITC Benguiat"/>
              </a:rPr>
              <a:t>○ Continuous packet capture</a:t>
            </a:r>
          </a:p>
          <a:p>
            <a:pPr algn="l">
              <a:lnSpc>
                <a:spcPts val="3919"/>
              </a:lnSpc>
            </a:pPr>
            <a:r>
              <a:rPr lang="en-US" sz="2799">
                <a:solidFill>
                  <a:srgbClr val="D9D9D9"/>
                </a:solidFill>
                <a:latin typeface="ITC Benguiat"/>
                <a:ea typeface="ITC Benguiat"/>
                <a:cs typeface="ITC Benguiat"/>
                <a:sym typeface="ITC Benguiat"/>
              </a:rPr>
              <a:t>○ Traffic analysis</a:t>
            </a:r>
          </a:p>
          <a:p>
            <a:pPr algn="l">
              <a:lnSpc>
                <a:spcPts val="3919"/>
              </a:lnSpc>
            </a:pPr>
            <a:r>
              <a:rPr lang="en-US" sz="2799">
                <a:solidFill>
                  <a:srgbClr val="D9D9D9"/>
                </a:solidFill>
                <a:latin typeface="ITC Benguiat"/>
                <a:ea typeface="ITC Benguiat"/>
                <a:cs typeface="ITC Benguiat"/>
                <a:sym typeface="ITC Benguiat"/>
              </a:rPr>
              <a:t>○ Threat detection</a:t>
            </a:r>
          </a:p>
          <a:p>
            <a:pPr algn="l">
              <a:lnSpc>
                <a:spcPts val="3919"/>
              </a:lnSpc>
              <a:spcBef>
                <a:spcPct val="0"/>
              </a:spcBef>
            </a:pPr>
            <a:r>
              <a:rPr lang="en-US" sz="2799">
                <a:solidFill>
                  <a:srgbClr val="D9D9D9"/>
                </a:solidFill>
                <a:latin typeface="ITC Benguiat"/>
                <a:ea typeface="ITC Benguiat"/>
                <a:cs typeface="ITC Benguiat"/>
                <a:sym typeface="ITC Benguiat"/>
              </a:rPr>
              <a:t>○ Baseline behavior establishment</a:t>
            </a:r>
          </a:p>
        </p:txBody>
      </p:sp>
      <p:sp>
        <p:nvSpPr>
          <p:cNvPr name="TextBox 21" id="21"/>
          <p:cNvSpPr txBox="true"/>
          <p:nvPr/>
        </p:nvSpPr>
        <p:spPr>
          <a:xfrm rot="0">
            <a:off x="9303517" y="2793874"/>
            <a:ext cx="7151588" cy="3014980"/>
          </a:xfrm>
          <a:prstGeom prst="rect">
            <a:avLst/>
          </a:prstGeom>
        </p:spPr>
        <p:txBody>
          <a:bodyPr anchor="t" rtlCol="false" tIns="0" lIns="0" bIns="0" rIns="0">
            <a:spAutoFit/>
          </a:bodyPr>
          <a:lstStyle/>
          <a:p>
            <a:pPr algn="l">
              <a:lnSpc>
                <a:spcPts val="3919"/>
              </a:lnSpc>
            </a:pPr>
            <a:r>
              <a:rPr lang="en-US" sz="2799" b="true">
                <a:solidFill>
                  <a:srgbClr val="D9D9D9"/>
                </a:solidFill>
                <a:latin typeface="ITC Benguiat Bold"/>
                <a:ea typeface="ITC Benguiat Bold"/>
                <a:cs typeface="ITC Benguiat Bold"/>
                <a:sym typeface="ITC Benguiat Bold"/>
              </a:rPr>
              <a:t>    Advanced Detection Features</a:t>
            </a:r>
          </a:p>
          <a:p>
            <a:pPr algn="l">
              <a:lnSpc>
                <a:spcPts val="3919"/>
              </a:lnSpc>
            </a:pPr>
            <a:r>
              <a:rPr lang="en-US" sz="2799">
                <a:solidFill>
                  <a:srgbClr val="D9D9D9"/>
                </a:solidFill>
                <a:latin typeface="ITC Benguiat"/>
                <a:ea typeface="ITC Benguiat"/>
                <a:cs typeface="ITC Benguiat"/>
                <a:sym typeface="ITC Benguiat"/>
              </a:rPr>
              <a:t>○ Geolocation tracking</a:t>
            </a:r>
          </a:p>
          <a:p>
            <a:pPr algn="l">
              <a:lnSpc>
                <a:spcPts val="3919"/>
              </a:lnSpc>
            </a:pPr>
            <a:r>
              <a:rPr lang="en-US" sz="2799">
                <a:solidFill>
                  <a:srgbClr val="D9D9D9"/>
                </a:solidFill>
                <a:latin typeface="ITC Benguiat"/>
                <a:ea typeface="ITC Benguiat"/>
                <a:cs typeface="ITC Benguiat"/>
                <a:sym typeface="ITC Benguiat"/>
              </a:rPr>
              <a:t>○ OS fingerprinting</a:t>
            </a:r>
          </a:p>
          <a:p>
            <a:pPr algn="l">
              <a:lnSpc>
                <a:spcPts val="3919"/>
              </a:lnSpc>
            </a:pPr>
            <a:r>
              <a:rPr lang="en-US" sz="2799">
                <a:solidFill>
                  <a:srgbClr val="D9D9D9"/>
                </a:solidFill>
                <a:latin typeface="ITC Benguiat"/>
                <a:ea typeface="ITC Benguiat"/>
                <a:cs typeface="ITC Benguiat"/>
                <a:sym typeface="ITC Benguiat"/>
              </a:rPr>
              <a:t>○ Connection monitoring</a:t>
            </a:r>
          </a:p>
          <a:p>
            <a:pPr algn="l">
              <a:lnSpc>
                <a:spcPts val="3919"/>
              </a:lnSpc>
            </a:pPr>
            <a:r>
              <a:rPr lang="en-US" sz="2799">
                <a:solidFill>
                  <a:srgbClr val="D9D9D9"/>
                </a:solidFill>
                <a:latin typeface="ITC Benguiat"/>
                <a:ea typeface="ITC Benguiat"/>
                <a:cs typeface="ITC Benguiat"/>
                <a:sym typeface="ITC Benguiat"/>
              </a:rPr>
              <a:t>○ Honeypot implementation</a:t>
            </a:r>
          </a:p>
          <a:p>
            <a:pPr algn="l">
              <a:lnSpc>
                <a:spcPts val="3919"/>
              </a:lnSpc>
              <a:spcBef>
                <a:spcPct val="0"/>
              </a:spcBef>
            </a:pPr>
            <a:r>
              <a:rPr lang="en-US" sz="2799">
                <a:solidFill>
                  <a:srgbClr val="D9D9D9"/>
                </a:solidFill>
                <a:latin typeface="ITC Benguiat"/>
                <a:ea typeface="ITC Benguiat"/>
                <a:cs typeface="ITC Benguiat"/>
                <a:sym typeface="ITC Benguiat"/>
              </a:rPr>
              <a:t>○ Internal subnet detection</a:t>
            </a:r>
          </a:p>
        </p:txBody>
      </p:sp>
      <p:sp>
        <p:nvSpPr>
          <p:cNvPr name="TextBox 22" id="22"/>
          <p:cNvSpPr txBox="true"/>
          <p:nvPr/>
        </p:nvSpPr>
        <p:spPr>
          <a:xfrm rot="0">
            <a:off x="2457065" y="5757431"/>
            <a:ext cx="5653782" cy="3014980"/>
          </a:xfrm>
          <a:prstGeom prst="rect">
            <a:avLst/>
          </a:prstGeom>
        </p:spPr>
        <p:txBody>
          <a:bodyPr anchor="t" rtlCol="false" tIns="0" lIns="0" bIns="0" rIns="0">
            <a:spAutoFit/>
          </a:bodyPr>
          <a:lstStyle/>
          <a:p>
            <a:pPr algn="l">
              <a:lnSpc>
                <a:spcPts val="3919"/>
              </a:lnSpc>
            </a:pPr>
            <a:r>
              <a:rPr lang="en-US" sz="2799" b="true">
                <a:solidFill>
                  <a:srgbClr val="D9D9D9"/>
                </a:solidFill>
                <a:latin typeface="ITC Benguiat Bold"/>
                <a:ea typeface="ITC Benguiat Bold"/>
                <a:cs typeface="ITC Benguiat Bold"/>
                <a:sym typeface="ITC Benguiat Bold"/>
              </a:rPr>
              <a:t>   Intelligent Reporting</a:t>
            </a:r>
          </a:p>
          <a:p>
            <a:pPr algn="l">
              <a:lnSpc>
                <a:spcPts val="3919"/>
              </a:lnSpc>
            </a:pPr>
            <a:r>
              <a:rPr lang="en-US" sz="2799">
                <a:solidFill>
                  <a:srgbClr val="D9D9D9"/>
                </a:solidFill>
                <a:latin typeface="ITC Benguiat"/>
                <a:ea typeface="ITC Benguiat"/>
                <a:cs typeface="ITC Benguiat"/>
                <a:sym typeface="ITC Benguiat"/>
              </a:rPr>
              <a:t>○ Real-time alerts</a:t>
            </a:r>
          </a:p>
          <a:p>
            <a:pPr algn="l">
              <a:lnSpc>
                <a:spcPts val="3919"/>
              </a:lnSpc>
            </a:pPr>
            <a:r>
              <a:rPr lang="en-US" sz="2799">
                <a:solidFill>
                  <a:srgbClr val="D9D9D9"/>
                </a:solidFill>
                <a:latin typeface="ITC Benguiat"/>
                <a:ea typeface="ITC Benguiat"/>
                <a:cs typeface="ITC Benguiat"/>
                <a:sym typeface="ITC Benguiat"/>
              </a:rPr>
              <a:t>○ Visual feedback</a:t>
            </a:r>
          </a:p>
          <a:p>
            <a:pPr algn="l">
              <a:lnSpc>
                <a:spcPts val="3919"/>
              </a:lnSpc>
            </a:pPr>
            <a:r>
              <a:rPr lang="en-US" sz="2799">
                <a:solidFill>
                  <a:srgbClr val="D9D9D9"/>
                </a:solidFill>
                <a:latin typeface="ITC Benguiat"/>
                <a:ea typeface="ITC Benguiat"/>
                <a:cs typeface="ITC Benguiat"/>
                <a:sym typeface="ITC Benguiat"/>
              </a:rPr>
              <a:t>○ Detailed logging</a:t>
            </a:r>
          </a:p>
          <a:p>
            <a:pPr algn="l">
              <a:lnSpc>
                <a:spcPts val="3919"/>
              </a:lnSpc>
            </a:pPr>
            <a:r>
              <a:rPr lang="en-US" sz="2799">
                <a:solidFill>
                  <a:srgbClr val="D9D9D9"/>
                </a:solidFill>
                <a:latin typeface="ITC Benguiat"/>
                <a:ea typeface="ITC Benguiat"/>
                <a:cs typeface="ITC Benguiat"/>
                <a:sym typeface="ITC Benguiat"/>
              </a:rPr>
              <a:t>○ Geographic mapping</a:t>
            </a:r>
          </a:p>
          <a:p>
            <a:pPr algn="l">
              <a:lnSpc>
                <a:spcPts val="3919"/>
              </a:lnSpc>
              <a:spcBef>
                <a:spcPct val="0"/>
              </a:spcBef>
            </a:pPr>
            <a:r>
              <a:rPr lang="en-US" sz="2799">
                <a:solidFill>
                  <a:srgbClr val="D9D9D9"/>
                </a:solidFill>
                <a:latin typeface="ITC Benguiat"/>
                <a:ea typeface="ITC Benguiat"/>
                <a:cs typeface="ITC Benguiat"/>
                <a:sym typeface="ITC Benguiat"/>
              </a:rPr>
              <a:t>○ Automated cleanup processes</a:t>
            </a:r>
          </a:p>
        </p:txBody>
      </p:sp>
      <p:sp>
        <p:nvSpPr>
          <p:cNvPr name="Freeform 23" id="23"/>
          <p:cNvSpPr/>
          <p:nvPr/>
        </p:nvSpPr>
        <p:spPr>
          <a:xfrm flipH="false" flipV="false" rot="0">
            <a:off x="2174182" y="2738005"/>
            <a:ext cx="565767" cy="565767"/>
          </a:xfrm>
          <a:custGeom>
            <a:avLst/>
            <a:gdLst/>
            <a:ahLst/>
            <a:cxnLst/>
            <a:rect r="r" b="b" t="t" l="l"/>
            <a:pathLst>
              <a:path h="565767" w="565767">
                <a:moveTo>
                  <a:pt x="0" y="0"/>
                </a:moveTo>
                <a:lnTo>
                  <a:pt x="565767" y="0"/>
                </a:lnTo>
                <a:lnTo>
                  <a:pt x="565767" y="565767"/>
                </a:lnTo>
                <a:lnTo>
                  <a:pt x="0" y="56576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4" id="24"/>
          <p:cNvSpPr/>
          <p:nvPr/>
        </p:nvSpPr>
        <p:spPr>
          <a:xfrm flipH="false" flipV="false" rot="0">
            <a:off x="2174182" y="5808854"/>
            <a:ext cx="565767" cy="565767"/>
          </a:xfrm>
          <a:custGeom>
            <a:avLst/>
            <a:gdLst/>
            <a:ahLst/>
            <a:cxnLst/>
            <a:rect r="r" b="b" t="t" l="l"/>
            <a:pathLst>
              <a:path h="565767" w="565767">
                <a:moveTo>
                  <a:pt x="0" y="0"/>
                </a:moveTo>
                <a:lnTo>
                  <a:pt x="565767" y="0"/>
                </a:lnTo>
                <a:lnTo>
                  <a:pt x="565767" y="565766"/>
                </a:lnTo>
                <a:lnTo>
                  <a:pt x="0" y="565766"/>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5" id="25"/>
          <p:cNvSpPr/>
          <p:nvPr/>
        </p:nvSpPr>
        <p:spPr>
          <a:xfrm flipH="false" flipV="false" rot="0">
            <a:off x="9144000" y="2738005"/>
            <a:ext cx="565767" cy="565767"/>
          </a:xfrm>
          <a:custGeom>
            <a:avLst/>
            <a:gdLst/>
            <a:ahLst/>
            <a:cxnLst/>
            <a:rect r="r" b="b" t="t" l="l"/>
            <a:pathLst>
              <a:path h="565767" w="565767">
                <a:moveTo>
                  <a:pt x="0" y="0"/>
                </a:moveTo>
                <a:lnTo>
                  <a:pt x="565767" y="0"/>
                </a:lnTo>
                <a:lnTo>
                  <a:pt x="565767" y="565767"/>
                </a:lnTo>
                <a:lnTo>
                  <a:pt x="0" y="56576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6" id="26"/>
          <p:cNvSpPr/>
          <p:nvPr/>
        </p:nvSpPr>
        <p:spPr>
          <a:xfrm flipH="false" flipV="false" rot="0">
            <a:off x="15240862" y="-204030"/>
            <a:ext cx="2465460" cy="2465460"/>
          </a:xfrm>
          <a:custGeom>
            <a:avLst/>
            <a:gdLst/>
            <a:ahLst/>
            <a:cxnLst/>
            <a:rect r="r" b="b" t="t" l="l"/>
            <a:pathLst>
              <a:path h="2465460" w="2465460">
                <a:moveTo>
                  <a:pt x="0" y="0"/>
                </a:moveTo>
                <a:lnTo>
                  <a:pt x="2465460" y="0"/>
                </a:lnTo>
                <a:lnTo>
                  <a:pt x="2465460" y="2465460"/>
                </a:lnTo>
                <a:lnTo>
                  <a:pt x="0" y="2465460"/>
                </a:lnTo>
                <a:lnTo>
                  <a:pt x="0" y="0"/>
                </a:lnTo>
                <a:close/>
              </a:path>
            </a:pathLst>
          </a:custGeom>
          <a:blipFill>
            <a:blip r:embed="rId20"/>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77" r="0" b="0"/>
            </a:stretch>
          </a:blipFill>
        </p:spPr>
      </p:sp>
      <p:sp>
        <p:nvSpPr>
          <p:cNvPr name="Freeform 3" id="3"/>
          <p:cNvSpPr/>
          <p:nvPr/>
        </p:nvSpPr>
        <p:spPr>
          <a:xfrm flipH="false" flipV="false" rot="0">
            <a:off x="746878" y="1028700"/>
            <a:ext cx="1427304" cy="498259"/>
          </a:xfrm>
          <a:custGeom>
            <a:avLst/>
            <a:gdLst/>
            <a:ahLst/>
            <a:cxnLst/>
            <a:rect r="r" b="b" t="t" l="l"/>
            <a:pathLst>
              <a:path h="498259" w="1427304">
                <a:moveTo>
                  <a:pt x="0" y="0"/>
                </a:moveTo>
                <a:lnTo>
                  <a:pt x="1427304" y="0"/>
                </a:lnTo>
                <a:lnTo>
                  <a:pt x="1427304" y="498259"/>
                </a:lnTo>
                <a:lnTo>
                  <a:pt x="0" y="4982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069616" y="779571"/>
            <a:ext cx="1427304" cy="498259"/>
          </a:xfrm>
          <a:custGeom>
            <a:avLst/>
            <a:gdLst/>
            <a:ahLst/>
            <a:cxnLst/>
            <a:rect r="r" b="b" t="t" l="l"/>
            <a:pathLst>
              <a:path h="498259" w="1427304">
                <a:moveTo>
                  <a:pt x="0" y="0"/>
                </a:moveTo>
                <a:lnTo>
                  <a:pt x="1427305" y="0"/>
                </a:lnTo>
                <a:lnTo>
                  <a:pt x="1427305" y="498258"/>
                </a:lnTo>
                <a:lnTo>
                  <a:pt x="0" y="4982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245763" y="3271670"/>
            <a:ext cx="1427304" cy="498259"/>
          </a:xfrm>
          <a:custGeom>
            <a:avLst/>
            <a:gdLst/>
            <a:ahLst/>
            <a:cxnLst/>
            <a:rect r="r" b="b" t="t" l="l"/>
            <a:pathLst>
              <a:path h="498259" w="1427304">
                <a:moveTo>
                  <a:pt x="0" y="0"/>
                </a:moveTo>
                <a:lnTo>
                  <a:pt x="1427304" y="0"/>
                </a:lnTo>
                <a:lnTo>
                  <a:pt x="1427304" y="498259"/>
                </a:lnTo>
                <a:lnTo>
                  <a:pt x="0" y="4982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265592" y="6172200"/>
            <a:ext cx="763108" cy="4114800"/>
          </a:xfrm>
          <a:custGeom>
            <a:avLst/>
            <a:gdLst/>
            <a:ahLst/>
            <a:cxnLst/>
            <a:rect r="r" b="b" t="t" l="l"/>
            <a:pathLst>
              <a:path h="4114800" w="763108">
                <a:moveTo>
                  <a:pt x="0" y="0"/>
                </a:moveTo>
                <a:lnTo>
                  <a:pt x="763108" y="0"/>
                </a:lnTo>
                <a:lnTo>
                  <a:pt x="76310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885083" y="9355246"/>
            <a:ext cx="1448314" cy="2315619"/>
          </a:xfrm>
          <a:custGeom>
            <a:avLst/>
            <a:gdLst/>
            <a:ahLst/>
            <a:cxnLst/>
            <a:rect r="r" b="b" t="t" l="l"/>
            <a:pathLst>
              <a:path h="2315619" w="1448314">
                <a:moveTo>
                  <a:pt x="0" y="0"/>
                </a:moveTo>
                <a:lnTo>
                  <a:pt x="1448314" y="0"/>
                </a:lnTo>
                <a:lnTo>
                  <a:pt x="1448314" y="2315619"/>
                </a:lnTo>
                <a:lnTo>
                  <a:pt x="0" y="23156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6588105" y="6172200"/>
            <a:ext cx="1668364" cy="4114800"/>
          </a:xfrm>
          <a:custGeom>
            <a:avLst/>
            <a:gdLst/>
            <a:ahLst/>
            <a:cxnLst/>
            <a:rect r="r" b="b" t="t" l="l"/>
            <a:pathLst>
              <a:path h="4114800" w="1668364">
                <a:moveTo>
                  <a:pt x="0" y="0"/>
                </a:moveTo>
                <a:lnTo>
                  <a:pt x="1668364" y="0"/>
                </a:lnTo>
                <a:lnTo>
                  <a:pt x="1668364"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3408534" y="1003973"/>
            <a:ext cx="2057400" cy="2057400"/>
          </a:xfrm>
          <a:custGeom>
            <a:avLst/>
            <a:gdLst/>
            <a:ahLst/>
            <a:cxnLst/>
            <a:rect r="r" b="b" t="t" l="l"/>
            <a:pathLst>
              <a:path h="2057400" w="2057400">
                <a:moveTo>
                  <a:pt x="0" y="0"/>
                </a:moveTo>
                <a:lnTo>
                  <a:pt x="2057400" y="0"/>
                </a:lnTo>
                <a:lnTo>
                  <a:pt x="2057400" y="2057400"/>
                </a:lnTo>
                <a:lnTo>
                  <a:pt x="0" y="20574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6665887" y="9258300"/>
            <a:ext cx="1118105" cy="1863509"/>
          </a:xfrm>
          <a:custGeom>
            <a:avLst/>
            <a:gdLst/>
            <a:ahLst/>
            <a:cxnLst/>
            <a:rect r="r" b="b" t="t" l="l"/>
            <a:pathLst>
              <a:path h="1863509" w="1118105">
                <a:moveTo>
                  <a:pt x="0" y="0"/>
                </a:moveTo>
                <a:lnTo>
                  <a:pt x="1118105" y="0"/>
                </a:lnTo>
                <a:lnTo>
                  <a:pt x="1118105" y="1863509"/>
                </a:lnTo>
                <a:lnTo>
                  <a:pt x="0" y="186350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1" id="11"/>
          <p:cNvSpPr txBox="true"/>
          <p:nvPr/>
        </p:nvSpPr>
        <p:spPr>
          <a:xfrm rot="0">
            <a:off x="5414643" y="437089"/>
            <a:ext cx="5654973" cy="1395730"/>
          </a:xfrm>
          <a:prstGeom prst="rect">
            <a:avLst/>
          </a:prstGeom>
        </p:spPr>
        <p:txBody>
          <a:bodyPr anchor="t" rtlCol="false" tIns="0" lIns="0" bIns="0" rIns="0">
            <a:spAutoFit/>
          </a:bodyPr>
          <a:lstStyle/>
          <a:p>
            <a:pPr algn="ctr">
              <a:lnSpc>
                <a:spcPts val="10219"/>
              </a:lnSpc>
            </a:pPr>
            <a:r>
              <a:rPr lang="en-US" sz="7299" b="true">
                <a:solidFill>
                  <a:srgbClr val="D9D9D9"/>
                </a:solidFill>
                <a:latin typeface="ITC Benguiat Bold"/>
                <a:ea typeface="ITC Benguiat Bold"/>
                <a:cs typeface="ITC Benguiat Bold"/>
                <a:sym typeface="ITC Benguiat Bold"/>
              </a:rPr>
              <a:t>WORKFLOW</a:t>
            </a:r>
          </a:p>
        </p:txBody>
      </p:sp>
      <p:sp>
        <p:nvSpPr>
          <p:cNvPr name="TextBox 12" id="12"/>
          <p:cNvSpPr txBox="true"/>
          <p:nvPr/>
        </p:nvSpPr>
        <p:spPr>
          <a:xfrm rot="0">
            <a:off x="1934245" y="2692431"/>
            <a:ext cx="5968107" cy="5859780"/>
          </a:xfrm>
          <a:prstGeom prst="rect">
            <a:avLst/>
          </a:prstGeom>
        </p:spPr>
        <p:txBody>
          <a:bodyPr anchor="t" rtlCol="false" tIns="0" lIns="0" bIns="0" rIns="0">
            <a:spAutoFit/>
          </a:bodyPr>
          <a:lstStyle/>
          <a:p>
            <a:pPr algn="l">
              <a:lnSpc>
                <a:spcPts val="4620"/>
              </a:lnSpc>
            </a:pPr>
            <a:r>
              <a:rPr lang="en-US" sz="3300" b="true">
                <a:solidFill>
                  <a:srgbClr val="D9D9D9"/>
                </a:solidFill>
                <a:latin typeface="ITC Benguiat Bold"/>
                <a:ea typeface="ITC Benguiat Bold"/>
                <a:cs typeface="ITC Benguiat Bold"/>
                <a:sym typeface="ITC Benguiat Bold"/>
              </a:rPr>
              <a:t> Initialization</a:t>
            </a:r>
          </a:p>
          <a:p>
            <a:pPr algn="l">
              <a:lnSpc>
                <a:spcPts val="4620"/>
              </a:lnSpc>
            </a:pPr>
            <a:r>
              <a:rPr lang="en-US" sz="3300" b="true">
                <a:solidFill>
                  <a:srgbClr val="D9D9D9"/>
                </a:solidFill>
                <a:latin typeface="ITC Benguiat Bold"/>
                <a:ea typeface="ITC Benguiat Bold"/>
                <a:cs typeface="ITC Benguiat Bold"/>
                <a:sym typeface="ITC Benguiat Bold"/>
              </a:rPr>
              <a:t>○ </a:t>
            </a:r>
            <a:r>
              <a:rPr lang="en-US" sz="3300">
                <a:solidFill>
                  <a:srgbClr val="D9D9D9"/>
                </a:solidFill>
                <a:latin typeface="ITC Benguiat"/>
                <a:ea typeface="ITC Benguiat"/>
                <a:cs typeface="ITC Benguiat"/>
                <a:sym typeface="ITC Benguiat"/>
              </a:rPr>
              <a:t>Root privilege verification</a:t>
            </a:r>
          </a:p>
          <a:p>
            <a:pPr algn="l">
              <a:lnSpc>
                <a:spcPts val="4620"/>
              </a:lnSpc>
            </a:pPr>
            <a:r>
              <a:rPr lang="en-US" sz="3300">
                <a:solidFill>
                  <a:srgbClr val="D9D9D9"/>
                </a:solidFill>
                <a:latin typeface="ITC Benguiat"/>
                <a:ea typeface="ITC Benguiat"/>
                <a:cs typeface="ITC Benguiat"/>
                <a:sym typeface="ITC Benguiat"/>
              </a:rPr>
              <a:t>○ Interface selection</a:t>
            </a:r>
          </a:p>
          <a:p>
            <a:pPr algn="l">
              <a:lnSpc>
                <a:spcPts val="4620"/>
              </a:lnSpc>
            </a:pPr>
            <a:r>
              <a:rPr lang="en-US" sz="3300">
                <a:solidFill>
                  <a:srgbClr val="D9D9D9"/>
                </a:solidFill>
                <a:latin typeface="ITC Benguiat"/>
                <a:ea typeface="ITC Benguiat"/>
                <a:cs typeface="ITC Benguiat"/>
                <a:sym typeface="ITC Benguiat"/>
              </a:rPr>
              <a:t>○ Internal subnet detection</a:t>
            </a:r>
          </a:p>
          <a:p>
            <a:pPr algn="l">
              <a:lnSpc>
                <a:spcPts val="4620"/>
              </a:lnSpc>
            </a:pPr>
            <a:r>
              <a:rPr lang="en-US" sz="3300">
                <a:solidFill>
                  <a:srgbClr val="D9D9D9"/>
                </a:solidFill>
                <a:latin typeface="ITC Benguiat"/>
                <a:ea typeface="ITC Benguiat"/>
                <a:cs typeface="ITC Benguiat"/>
                <a:sym typeface="ITC Benguiat"/>
              </a:rPr>
              <a:t>○ System startup animation</a:t>
            </a:r>
          </a:p>
          <a:p>
            <a:pPr algn="l">
              <a:lnSpc>
                <a:spcPts val="4620"/>
              </a:lnSpc>
            </a:pPr>
          </a:p>
          <a:p>
            <a:pPr algn="l">
              <a:lnSpc>
                <a:spcPts val="4620"/>
              </a:lnSpc>
            </a:pPr>
            <a:r>
              <a:rPr lang="en-US" sz="3300" b="true">
                <a:solidFill>
                  <a:srgbClr val="D9D9D9"/>
                </a:solidFill>
                <a:latin typeface="ITC Benguiat Bold"/>
                <a:ea typeface="ITC Benguiat Bold"/>
                <a:cs typeface="ITC Benguiat Bold"/>
                <a:sym typeface="ITC Benguiat Bold"/>
              </a:rPr>
              <a:t>Monitoring Phase</a:t>
            </a:r>
          </a:p>
          <a:p>
            <a:pPr algn="l">
              <a:lnSpc>
                <a:spcPts val="4620"/>
              </a:lnSpc>
            </a:pPr>
            <a:r>
              <a:rPr lang="en-US" sz="3300" b="true">
                <a:solidFill>
                  <a:srgbClr val="D9D9D9"/>
                </a:solidFill>
                <a:latin typeface="ITC Benguiat Bold"/>
                <a:ea typeface="ITC Benguiat Bold"/>
                <a:cs typeface="ITC Benguiat Bold"/>
                <a:sym typeface="ITC Benguiat Bold"/>
              </a:rPr>
              <a:t>○ </a:t>
            </a:r>
            <a:r>
              <a:rPr lang="en-US" sz="3300">
                <a:solidFill>
                  <a:srgbClr val="D9D9D9"/>
                </a:solidFill>
                <a:latin typeface="ITC Benguiat"/>
                <a:ea typeface="ITC Benguiat"/>
                <a:cs typeface="ITC Benguiat"/>
                <a:sym typeface="ITC Benguiat"/>
              </a:rPr>
              <a:t>Concurrent packet capture</a:t>
            </a:r>
          </a:p>
          <a:p>
            <a:pPr algn="l">
              <a:lnSpc>
                <a:spcPts val="4620"/>
              </a:lnSpc>
            </a:pPr>
            <a:r>
              <a:rPr lang="en-US" sz="3300">
                <a:solidFill>
                  <a:srgbClr val="D9D9D9"/>
                </a:solidFill>
                <a:latin typeface="ITC Benguiat"/>
                <a:ea typeface="ITC Benguiat"/>
                <a:cs typeface="ITC Benguiat"/>
                <a:sym typeface="ITC Benguiat"/>
              </a:rPr>
              <a:t>○ Baseline establishment </a:t>
            </a:r>
          </a:p>
          <a:p>
            <a:pPr algn="l">
              <a:lnSpc>
                <a:spcPts val="4620"/>
              </a:lnSpc>
              <a:spcBef>
                <a:spcPct val="0"/>
              </a:spcBef>
            </a:pPr>
            <a:r>
              <a:rPr lang="en-US" sz="3300">
                <a:solidFill>
                  <a:srgbClr val="D9D9D9"/>
                </a:solidFill>
                <a:latin typeface="ITC Benguiat"/>
                <a:ea typeface="ITC Benguiat"/>
                <a:cs typeface="ITC Benguiat"/>
                <a:sym typeface="ITC Benguiat"/>
              </a:rPr>
              <a:t>○ Real-time analysis</a:t>
            </a:r>
          </a:p>
        </p:txBody>
      </p:sp>
      <p:sp>
        <p:nvSpPr>
          <p:cNvPr name="TextBox 13" id="13"/>
          <p:cNvSpPr txBox="true"/>
          <p:nvPr/>
        </p:nvSpPr>
        <p:spPr>
          <a:xfrm rot="0">
            <a:off x="9144000" y="2692431"/>
            <a:ext cx="8529067" cy="6440805"/>
          </a:xfrm>
          <a:prstGeom prst="rect">
            <a:avLst/>
          </a:prstGeom>
        </p:spPr>
        <p:txBody>
          <a:bodyPr anchor="t" rtlCol="false" tIns="0" lIns="0" bIns="0" rIns="0">
            <a:spAutoFit/>
          </a:bodyPr>
          <a:lstStyle/>
          <a:p>
            <a:pPr algn="l">
              <a:lnSpc>
                <a:spcPts val="4620"/>
              </a:lnSpc>
            </a:pPr>
            <a:r>
              <a:rPr lang="en-US" sz="3300" b="true">
                <a:solidFill>
                  <a:srgbClr val="D9D9D9"/>
                </a:solidFill>
                <a:latin typeface="ITC Benguiat Bold"/>
                <a:ea typeface="ITC Benguiat Bold"/>
                <a:cs typeface="ITC Benguiat Bold"/>
                <a:sym typeface="ITC Benguiat Bold"/>
              </a:rPr>
              <a:t> Response System</a:t>
            </a:r>
          </a:p>
          <a:p>
            <a:pPr algn="l">
              <a:lnSpc>
                <a:spcPts val="4620"/>
              </a:lnSpc>
            </a:pPr>
            <a:r>
              <a:rPr lang="en-US" sz="3300" b="true">
                <a:solidFill>
                  <a:srgbClr val="D9D9D9"/>
                </a:solidFill>
                <a:latin typeface="ITC Benguiat Bold"/>
                <a:ea typeface="ITC Benguiat Bold"/>
                <a:cs typeface="ITC Benguiat Bold"/>
                <a:sym typeface="ITC Benguiat Bold"/>
              </a:rPr>
              <a:t>○ </a:t>
            </a:r>
            <a:r>
              <a:rPr lang="en-US" sz="3300">
                <a:solidFill>
                  <a:srgbClr val="D9D9D9"/>
                </a:solidFill>
                <a:latin typeface="ITC Benguiat"/>
                <a:ea typeface="ITC Benguiat"/>
                <a:cs typeface="ITC Benguiat"/>
                <a:sym typeface="ITC Benguiat"/>
              </a:rPr>
              <a:t>Alert generation</a:t>
            </a:r>
          </a:p>
          <a:p>
            <a:pPr algn="l">
              <a:lnSpc>
                <a:spcPts val="4620"/>
              </a:lnSpc>
            </a:pPr>
            <a:r>
              <a:rPr lang="en-US" sz="3300">
                <a:solidFill>
                  <a:srgbClr val="D9D9D9"/>
                </a:solidFill>
                <a:latin typeface="ITC Benguiat"/>
                <a:ea typeface="ITC Benguiat"/>
                <a:cs typeface="ITC Benguiat"/>
                <a:sym typeface="ITC Benguiat"/>
              </a:rPr>
              <a:t>○ Threat classification</a:t>
            </a:r>
          </a:p>
          <a:p>
            <a:pPr algn="l">
              <a:lnSpc>
                <a:spcPts val="4620"/>
              </a:lnSpc>
            </a:pPr>
            <a:r>
              <a:rPr lang="en-US" sz="3300">
                <a:solidFill>
                  <a:srgbClr val="D9D9D9"/>
                </a:solidFill>
                <a:latin typeface="ITC Benguiat"/>
                <a:ea typeface="ITC Benguiat"/>
                <a:cs typeface="ITC Benguiat"/>
                <a:sym typeface="ITC Benguiat"/>
              </a:rPr>
              <a:t>○ Signal handling</a:t>
            </a:r>
          </a:p>
          <a:p>
            <a:pPr algn="l">
              <a:lnSpc>
                <a:spcPts val="4620"/>
              </a:lnSpc>
            </a:pPr>
          </a:p>
          <a:p>
            <a:pPr algn="l">
              <a:lnSpc>
                <a:spcPts val="4620"/>
              </a:lnSpc>
            </a:pPr>
          </a:p>
          <a:p>
            <a:pPr algn="l">
              <a:lnSpc>
                <a:spcPts val="4620"/>
              </a:lnSpc>
            </a:pPr>
            <a:r>
              <a:rPr lang="en-US" sz="3300" b="true">
                <a:solidFill>
                  <a:srgbClr val="D9D9D9"/>
                </a:solidFill>
                <a:latin typeface="ITC Benguiat Bold"/>
                <a:ea typeface="ITC Benguiat Bold"/>
                <a:cs typeface="ITC Benguiat Bold"/>
                <a:sym typeface="ITC Benguiat Bold"/>
              </a:rPr>
              <a:t>Reporting</a:t>
            </a:r>
          </a:p>
          <a:p>
            <a:pPr algn="l">
              <a:lnSpc>
                <a:spcPts val="4620"/>
              </a:lnSpc>
            </a:pPr>
            <a:r>
              <a:rPr lang="en-US" sz="3300" b="true">
                <a:solidFill>
                  <a:srgbClr val="D9D9D9"/>
                </a:solidFill>
                <a:latin typeface="ITC Benguiat Bold"/>
                <a:ea typeface="ITC Benguiat Bold"/>
                <a:cs typeface="ITC Benguiat Bold"/>
                <a:sym typeface="ITC Benguiat Bold"/>
              </a:rPr>
              <a:t>○ </a:t>
            </a:r>
            <a:r>
              <a:rPr lang="en-US" sz="3300">
                <a:solidFill>
                  <a:srgbClr val="D9D9D9"/>
                </a:solidFill>
                <a:latin typeface="ITC Benguiat"/>
                <a:ea typeface="ITC Benguiat"/>
                <a:cs typeface="ITC Benguiat"/>
                <a:sym typeface="ITC Benguiat"/>
              </a:rPr>
              <a:t>Real-time console updates</a:t>
            </a:r>
          </a:p>
          <a:p>
            <a:pPr algn="l">
              <a:lnSpc>
                <a:spcPts val="4620"/>
              </a:lnSpc>
            </a:pPr>
            <a:r>
              <a:rPr lang="en-US" sz="3300">
                <a:solidFill>
                  <a:srgbClr val="D9D9D9"/>
                </a:solidFill>
                <a:latin typeface="ITC Benguiat"/>
                <a:ea typeface="ITC Benguiat"/>
                <a:cs typeface="ITC Benguiat"/>
                <a:sym typeface="ITC Benguiat"/>
              </a:rPr>
              <a:t>○ Visual alerts</a:t>
            </a:r>
          </a:p>
          <a:p>
            <a:pPr algn="l">
              <a:lnSpc>
                <a:spcPts val="4620"/>
              </a:lnSpc>
            </a:pPr>
            <a:r>
              <a:rPr lang="en-US" sz="3300">
                <a:solidFill>
                  <a:srgbClr val="D9D9D9"/>
                </a:solidFill>
                <a:latin typeface="ITC Benguiat"/>
                <a:ea typeface="ITC Benguiat"/>
                <a:cs typeface="ITC Benguiat"/>
                <a:sym typeface="ITC Benguiat"/>
              </a:rPr>
              <a:t>○ Automatic data cleanup</a:t>
            </a:r>
          </a:p>
          <a:p>
            <a:pPr algn="l">
              <a:lnSpc>
                <a:spcPts val="4620"/>
              </a:lnSpc>
              <a:spcBef>
                <a:spcPct val="0"/>
              </a:spcBef>
            </a:pPr>
            <a:r>
              <a:rPr lang="en-US" sz="3300">
                <a:solidFill>
                  <a:srgbClr val="D9D9D9"/>
                </a:solidFill>
                <a:latin typeface="ITC Benguiat"/>
                <a:ea typeface="ITC Benguiat"/>
                <a:cs typeface="ITC Benguiat"/>
                <a:sym typeface="ITC Benguiat"/>
              </a:rPr>
              <a:t>○ System status monitoring</a:t>
            </a:r>
          </a:p>
        </p:txBody>
      </p:sp>
      <p:sp>
        <p:nvSpPr>
          <p:cNvPr name="Freeform 14" id="14"/>
          <p:cNvSpPr/>
          <p:nvPr/>
        </p:nvSpPr>
        <p:spPr>
          <a:xfrm flipH="false" flipV="false" rot="0">
            <a:off x="1368478" y="2778490"/>
            <a:ext cx="565767" cy="565767"/>
          </a:xfrm>
          <a:custGeom>
            <a:avLst/>
            <a:gdLst/>
            <a:ahLst/>
            <a:cxnLst/>
            <a:rect r="r" b="b" t="t" l="l"/>
            <a:pathLst>
              <a:path h="565767" w="565767">
                <a:moveTo>
                  <a:pt x="0" y="0"/>
                </a:moveTo>
                <a:lnTo>
                  <a:pt x="565767" y="0"/>
                </a:lnTo>
                <a:lnTo>
                  <a:pt x="565767" y="565767"/>
                </a:lnTo>
                <a:lnTo>
                  <a:pt x="0" y="56576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5" id="15"/>
          <p:cNvSpPr/>
          <p:nvPr/>
        </p:nvSpPr>
        <p:spPr>
          <a:xfrm flipH="false" flipV="false" rot="0">
            <a:off x="1368478" y="6218476"/>
            <a:ext cx="565767" cy="565767"/>
          </a:xfrm>
          <a:custGeom>
            <a:avLst/>
            <a:gdLst/>
            <a:ahLst/>
            <a:cxnLst/>
            <a:rect r="r" b="b" t="t" l="l"/>
            <a:pathLst>
              <a:path h="565767" w="565767">
                <a:moveTo>
                  <a:pt x="0" y="0"/>
                </a:moveTo>
                <a:lnTo>
                  <a:pt x="565767" y="0"/>
                </a:lnTo>
                <a:lnTo>
                  <a:pt x="565767" y="565767"/>
                </a:lnTo>
                <a:lnTo>
                  <a:pt x="0" y="56576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6" id="16"/>
          <p:cNvSpPr/>
          <p:nvPr/>
        </p:nvSpPr>
        <p:spPr>
          <a:xfrm flipH="false" flipV="false" rot="0">
            <a:off x="8456000" y="6218476"/>
            <a:ext cx="565767" cy="565767"/>
          </a:xfrm>
          <a:custGeom>
            <a:avLst/>
            <a:gdLst/>
            <a:ahLst/>
            <a:cxnLst/>
            <a:rect r="r" b="b" t="t" l="l"/>
            <a:pathLst>
              <a:path h="565767" w="565767">
                <a:moveTo>
                  <a:pt x="0" y="0"/>
                </a:moveTo>
                <a:lnTo>
                  <a:pt x="565766" y="0"/>
                </a:lnTo>
                <a:lnTo>
                  <a:pt x="565766" y="565767"/>
                </a:lnTo>
                <a:lnTo>
                  <a:pt x="0" y="56576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7" id="17"/>
          <p:cNvSpPr/>
          <p:nvPr/>
        </p:nvSpPr>
        <p:spPr>
          <a:xfrm flipH="false" flipV="false" rot="0">
            <a:off x="8578233" y="2778490"/>
            <a:ext cx="565767" cy="565767"/>
          </a:xfrm>
          <a:custGeom>
            <a:avLst/>
            <a:gdLst/>
            <a:ahLst/>
            <a:cxnLst/>
            <a:rect r="r" b="b" t="t" l="l"/>
            <a:pathLst>
              <a:path h="565767" w="565767">
                <a:moveTo>
                  <a:pt x="0" y="0"/>
                </a:moveTo>
                <a:lnTo>
                  <a:pt x="565767" y="0"/>
                </a:lnTo>
                <a:lnTo>
                  <a:pt x="565767" y="565767"/>
                </a:lnTo>
                <a:lnTo>
                  <a:pt x="0" y="56576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8" id="18"/>
          <p:cNvSpPr/>
          <p:nvPr/>
        </p:nvSpPr>
        <p:spPr>
          <a:xfrm flipH="false" flipV="false" rot="0">
            <a:off x="15231337" y="-204030"/>
            <a:ext cx="2465460" cy="2465460"/>
          </a:xfrm>
          <a:custGeom>
            <a:avLst/>
            <a:gdLst/>
            <a:ahLst/>
            <a:cxnLst/>
            <a:rect r="r" b="b" t="t" l="l"/>
            <a:pathLst>
              <a:path h="2465460" w="2465460">
                <a:moveTo>
                  <a:pt x="0" y="0"/>
                </a:moveTo>
                <a:lnTo>
                  <a:pt x="2465460" y="0"/>
                </a:lnTo>
                <a:lnTo>
                  <a:pt x="2465460" y="2465460"/>
                </a:lnTo>
                <a:lnTo>
                  <a:pt x="0" y="2465460"/>
                </a:lnTo>
                <a:lnTo>
                  <a:pt x="0" y="0"/>
                </a:lnTo>
                <a:close/>
              </a:path>
            </a:pathLst>
          </a:custGeom>
          <a:blipFill>
            <a:blip r:embed="rId17"/>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77" r="0" b="0"/>
            </a:stretch>
          </a:blipFill>
        </p:spPr>
      </p:sp>
      <p:sp>
        <p:nvSpPr>
          <p:cNvPr name="Freeform 3" id="3"/>
          <p:cNvSpPr/>
          <p:nvPr/>
        </p:nvSpPr>
        <p:spPr>
          <a:xfrm flipH="false" flipV="false" rot="0">
            <a:off x="746878" y="1028700"/>
            <a:ext cx="1427304" cy="498259"/>
          </a:xfrm>
          <a:custGeom>
            <a:avLst/>
            <a:gdLst/>
            <a:ahLst/>
            <a:cxnLst/>
            <a:rect r="r" b="b" t="t" l="l"/>
            <a:pathLst>
              <a:path h="498259" w="1427304">
                <a:moveTo>
                  <a:pt x="0" y="0"/>
                </a:moveTo>
                <a:lnTo>
                  <a:pt x="1427304" y="0"/>
                </a:lnTo>
                <a:lnTo>
                  <a:pt x="1427304" y="498259"/>
                </a:lnTo>
                <a:lnTo>
                  <a:pt x="0" y="4982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172595" y="2320142"/>
            <a:ext cx="1427304" cy="498259"/>
          </a:xfrm>
          <a:custGeom>
            <a:avLst/>
            <a:gdLst/>
            <a:ahLst/>
            <a:cxnLst/>
            <a:rect r="r" b="b" t="t" l="l"/>
            <a:pathLst>
              <a:path h="498259" w="1427304">
                <a:moveTo>
                  <a:pt x="0" y="0"/>
                </a:moveTo>
                <a:lnTo>
                  <a:pt x="1427305" y="0"/>
                </a:lnTo>
                <a:lnTo>
                  <a:pt x="1427305" y="498259"/>
                </a:lnTo>
                <a:lnTo>
                  <a:pt x="0" y="4982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545648" y="1763171"/>
            <a:ext cx="1427304" cy="498259"/>
          </a:xfrm>
          <a:custGeom>
            <a:avLst/>
            <a:gdLst/>
            <a:ahLst/>
            <a:cxnLst/>
            <a:rect r="r" b="b" t="t" l="l"/>
            <a:pathLst>
              <a:path h="498259" w="1427304">
                <a:moveTo>
                  <a:pt x="0" y="0"/>
                </a:moveTo>
                <a:lnTo>
                  <a:pt x="1427304" y="0"/>
                </a:lnTo>
                <a:lnTo>
                  <a:pt x="1427304" y="498259"/>
                </a:lnTo>
                <a:lnTo>
                  <a:pt x="0" y="4982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648991" y="9798827"/>
            <a:ext cx="9743793" cy="1470427"/>
          </a:xfrm>
          <a:custGeom>
            <a:avLst/>
            <a:gdLst/>
            <a:ahLst/>
            <a:cxnLst/>
            <a:rect r="r" b="b" t="t" l="l"/>
            <a:pathLst>
              <a:path h="1470427" w="9743793">
                <a:moveTo>
                  <a:pt x="0" y="0"/>
                </a:moveTo>
                <a:lnTo>
                  <a:pt x="9743793" y="0"/>
                </a:lnTo>
                <a:lnTo>
                  <a:pt x="9743793" y="1470427"/>
                </a:lnTo>
                <a:lnTo>
                  <a:pt x="0" y="14704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8946298" y="9752468"/>
            <a:ext cx="9743793" cy="1470427"/>
          </a:xfrm>
          <a:custGeom>
            <a:avLst/>
            <a:gdLst/>
            <a:ahLst/>
            <a:cxnLst/>
            <a:rect r="r" b="b" t="t" l="l"/>
            <a:pathLst>
              <a:path h="1470427" w="9743793">
                <a:moveTo>
                  <a:pt x="0" y="0"/>
                </a:moveTo>
                <a:lnTo>
                  <a:pt x="9743793" y="0"/>
                </a:lnTo>
                <a:lnTo>
                  <a:pt x="9743793" y="1470427"/>
                </a:lnTo>
                <a:lnTo>
                  <a:pt x="0" y="14704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6013401" y="6172200"/>
            <a:ext cx="1735697" cy="4114800"/>
          </a:xfrm>
          <a:custGeom>
            <a:avLst/>
            <a:gdLst/>
            <a:ahLst/>
            <a:cxnLst/>
            <a:rect r="r" b="b" t="t" l="l"/>
            <a:pathLst>
              <a:path h="4114800" w="1735697">
                <a:moveTo>
                  <a:pt x="0" y="0"/>
                </a:moveTo>
                <a:lnTo>
                  <a:pt x="1735697" y="0"/>
                </a:lnTo>
                <a:lnTo>
                  <a:pt x="1735697"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268715" y="6172200"/>
            <a:ext cx="3164655" cy="4114800"/>
          </a:xfrm>
          <a:custGeom>
            <a:avLst/>
            <a:gdLst/>
            <a:ahLst/>
            <a:cxnLst/>
            <a:rect r="r" b="b" t="t" l="l"/>
            <a:pathLst>
              <a:path h="4114800" w="3164655">
                <a:moveTo>
                  <a:pt x="0" y="0"/>
                </a:moveTo>
                <a:lnTo>
                  <a:pt x="3164655" y="0"/>
                </a:lnTo>
                <a:lnTo>
                  <a:pt x="3164655"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4974642" y="9017254"/>
            <a:ext cx="625258" cy="1563145"/>
          </a:xfrm>
          <a:custGeom>
            <a:avLst/>
            <a:gdLst/>
            <a:ahLst/>
            <a:cxnLst/>
            <a:rect r="r" b="b" t="t" l="l"/>
            <a:pathLst>
              <a:path h="1563145" w="625258">
                <a:moveTo>
                  <a:pt x="0" y="0"/>
                </a:moveTo>
                <a:lnTo>
                  <a:pt x="625258" y="0"/>
                </a:lnTo>
                <a:lnTo>
                  <a:pt x="625258" y="1563145"/>
                </a:lnTo>
                <a:lnTo>
                  <a:pt x="0" y="156314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4450151" y="493821"/>
            <a:ext cx="8992295" cy="1395730"/>
          </a:xfrm>
          <a:prstGeom prst="rect">
            <a:avLst/>
          </a:prstGeom>
        </p:spPr>
        <p:txBody>
          <a:bodyPr anchor="t" rtlCol="false" tIns="0" lIns="0" bIns="0" rIns="0">
            <a:spAutoFit/>
          </a:bodyPr>
          <a:lstStyle/>
          <a:p>
            <a:pPr algn="ctr">
              <a:lnSpc>
                <a:spcPts val="10219"/>
              </a:lnSpc>
            </a:pPr>
            <a:r>
              <a:rPr lang="en-US" sz="7299" b="true">
                <a:solidFill>
                  <a:srgbClr val="D9D9D9"/>
                </a:solidFill>
                <a:latin typeface="ITC Benguiat Bold"/>
                <a:ea typeface="ITC Benguiat Bold"/>
                <a:cs typeface="ITC Benguiat Bold"/>
                <a:sym typeface="ITC Benguiat Bold"/>
              </a:rPr>
              <a:t>TECHNICAL STACK</a:t>
            </a:r>
          </a:p>
        </p:txBody>
      </p:sp>
      <p:sp>
        <p:nvSpPr>
          <p:cNvPr name="Freeform 12" id="12"/>
          <p:cNvSpPr/>
          <p:nvPr/>
        </p:nvSpPr>
        <p:spPr>
          <a:xfrm flipH="false" flipV="false" rot="0">
            <a:off x="4058628" y="8924536"/>
            <a:ext cx="625258" cy="1563145"/>
          </a:xfrm>
          <a:custGeom>
            <a:avLst/>
            <a:gdLst/>
            <a:ahLst/>
            <a:cxnLst/>
            <a:rect r="r" b="b" t="t" l="l"/>
            <a:pathLst>
              <a:path h="1563145" w="625258">
                <a:moveTo>
                  <a:pt x="0" y="0"/>
                </a:moveTo>
                <a:lnTo>
                  <a:pt x="625258" y="0"/>
                </a:lnTo>
                <a:lnTo>
                  <a:pt x="625258" y="1563145"/>
                </a:lnTo>
                <a:lnTo>
                  <a:pt x="0" y="156314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0">
            <a:off x="3433370" y="8924536"/>
            <a:ext cx="625258" cy="1563145"/>
          </a:xfrm>
          <a:custGeom>
            <a:avLst/>
            <a:gdLst/>
            <a:ahLst/>
            <a:cxnLst/>
            <a:rect r="r" b="b" t="t" l="l"/>
            <a:pathLst>
              <a:path h="1563145" w="625258">
                <a:moveTo>
                  <a:pt x="0" y="0"/>
                </a:moveTo>
                <a:lnTo>
                  <a:pt x="625258" y="0"/>
                </a:lnTo>
                <a:lnTo>
                  <a:pt x="625258" y="1563145"/>
                </a:lnTo>
                <a:lnTo>
                  <a:pt x="0" y="156314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9284741" y="4855119"/>
            <a:ext cx="565767" cy="565767"/>
          </a:xfrm>
          <a:custGeom>
            <a:avLst/>
            <a:gdLst/>
            <a:ahLst/>
            <a:cxnLst/>
            <a:rect r="r" b="b" t="t" l="l"/>
            <a:pathLst>
              <a:path h="565767" w="565767">
                <a:moveTo>
                  <a:pt x="0" y="0"/>
                </a:moveTo>
                <a:lnTo>
                  <a:pt x="565766" y="0"/>
                </a:lnTo>
                <a:lnTo>
                  <a:pt x="565766" y="565766"/>
                </a:lnTo>
                <a:lnTo>
                  <a:pt x="0" y="56576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0">
            <a:off x="9284741" y="3238188"/>
            <a:ext cx="565767" cy="565767"/>
          </a:xfrm>
          <a:custGeom>
            <a:avLst/>
            <a:gdLst/>
            <a:ahLst/>
            <a:cxnLst/>
            <a:rect r="r" b="b" t="t" l="l"/>
            <a:pathLst>
              <a:path h="565767" w="565767">
                <a:moveTo>
                  <a:pt x="0" y="0"/>
                </a:moveTo>
                <a:lnTo>
                  <a:pt x="565766" y="0"/>
                </a:lnTo>
                <a:lnTo>
                  <a:pt x="565766" y="565766"/>
                </a:lnTo>
                <a:lnTo>
                  <a:pt x="0" y="56576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6" id="16"/>
          <p:cNvSpPr/>
          <p:nvPr/>
        </p:nvSpPr>
        <p:spPr>
          <a:xfrm flipH="false" flipV="false" rot="0">
            <a:off x="2549449" y="4855119"/>
            <a:ext cx="565767" cy="565767"/>
          </a:xfrm>
          <a:custGeom>
            <a:avLst/>
            <a:gdLst/>
            <a:ahLst/>
            <a:cxnLst/>
            <a:rect r="r" b="b" t="t" l="l"/>
            <a:pathLst>
              <a:path h="565767" w="565767">
                <a:moveTo>
                  <a:pt x="0" y="0"/>
                </a:moveTo>
                <a:lnTo>
                  <a:pt x="565766" y="0"/>
                </a:lnTo>
                <a:lnTo>
                  <a:pt x="565766" y="565766"/>
                </a:lnTo>
                <a:lnTo>
                  <a:pt x="0" y="56576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7" id="17"/>
          <p:cNvSpPr/>
          <p:nvPr/>
        </p:nvSpPr>
        <p:spPr>
          <a:xfrm flipH="false" flipV="false" rot="0">
            <a:off x="2549449" y="3096516"/>
            <a:ext cx="565767" cy="565767"/>
          </a:xfrm>
          <a:custGeom>
            <a:avLst/>
            <a:gdLst/>
            <a:ahLst/>
            <a:cxnLst/>
            <a:rect r="r" b="b" t="t" l="l"/>
            <a:pathLst>
              <a:path h="565767" w="565767">
                <a:moveTo>
                  <a:pt x="0" y="0"/>
                </a:moveTo>
                <a:lnTo>
                  <a:pt x="565766" y="0"/>
                </a:lnTo>
                <a:lnTo>
                  <a:pt x="565766" y="565766"/>
                </a:lnTo>
                <a:lnTo>
                  <a:pt x="0" y="56576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8" id="18"/>
          <p:cNvSpPr txBox="true"/>
          <p:nvPr/>
        </p:nvSpPr>
        <p:spPr>
          <a:xfrm rot="0">
            <a:off x="3305715" y="3060653"/>
            <a:ext cx="6544792" cy="1211580"/>
          </a:xfrm>
          <a:prstGeom prst="rect">
            <a:avLst/>
          </a:prstGeom>
        </p:spPr>
        <p:txBody>
          <a:bodyPr anchor="t" rtlCol="false" tIns="0" lIns="0" bIns="0" rIns="0">
            <a:spAutoFit/>
          </a:bodyPr>
          <a:lstStyle/>
          <a:p>
            <a:pPr algn="l">
              <a:lnSpc>
                <a:spcPts val="4620"/>
              </a:lnSpc>
            </a:pPr>
            <a:r>
              <a:rPr lang="en-US" sz="3300" b="true">
                <a:solidFill>
                  <a:srgbClr val="D9D9D9"/>
                </a:solidFill>
                <a:latin typeface="ITC Benguiat Bold"/>
                <a:ea typeface="ITC Benguiat Bold"/>
                <a:cs typeface="ITC Benguiat Bold"/>
                <a:sym typeface="ITC Benguiat Bold"/>
              </a:rPr>
              <a:t>Programming Language</a:t>
            </a:r>
          </a:p>
          <a:p>
            <a:pPr algn="l" marL="712470" indent="-356235" lvl="1">
              <a:lnSpc>
                <a:spcPts val="4620"/>
              </a:lnSpc>
              <a:spcBef>
                <a:spcPct val="0"/>
              </a:spcBef>
              <a:buFont typeface="Arial"/>
              <a:buChar char="•"/>
            </a:pPr>
            <a:r>
              <a:rPr lang="en-US" sz="3300">
                <a:solidFill>
                  <a:srgbClr val="D9D9D9"/>
                </a:solidFill>
                <a:latin typeface="ITC Benguiat"/>
                <a:ea typeface="ITC Benguiat"/>
                <a:cs typeface="ITC Benguiat"/>
                <a:sym typeface="ITC Benguiat"/>
              </a:rPr>
              <a:t>Python 3.x</a:t>
            </a:r>
          </a:p>
        </p:txBody>
      </p:sp>
      <p:sp>
        <p:nvSpPr>
          <p:cNvPr name="TextBox 19" id="19"/>
          <p:cNvSpPr txBox="true"/>
          <p:nvPr/>
        </p:nvSpPr>
        <p:spPr>
          <a:xfrm rot="0">
            <a:off x="10266441" y="3202325"/>
            <a:ext cx="7780536" cy="1211580"/>
          </a:xfrm>
          <a:prstGeom prst="rect">
            <a:avLst/>
          </a:prstGeom>
        </p:spPr>
        <p:txBody>
          <a:bodyPr anchor="t" rtlCol="false" tIns="0" lIns="0" bIns="0" rIns="0">
            <a:spAutoFit/>
          </a:bodyPr>
          <a:lstStyle/>
          <a:p>
            <a:pPr algn="l">
              <a:lnSpc>
                <a:spcPts val="4620"/>
              </a:lnSpc>
            </a:pPr>
            <a:r>
              <a:rPr lang="en-US" sz="3300" b="true">
                <a:solidFill>
                  <a:srgbClr val="D9D9D9"/>
                </a:solidFill>
                <a:latin typeface="ITC Benguiat Bold"/>
                <a:ea typeface="ITC Benguiat Bold"/>
                <a:cs typeface="ITC Benguiat Bold"/>
                <a:sym typeface="ITC Benguiat Bold"/>
              </a:rPr>
              <a:t>Operating System</a:t>
            </a:r>
          </a:p>
          <a:p>
            <a:pPr algn="l" marL="712470" indent="-356235" lvl="1">
              <a:lnSpc>
                <a:spcPts val="4620"/>
              </a:lnSpc>
              <a:spcBef>
                <a:spcPct val="0"/>
              </a:spcBef>
              <a:buFont typeface="Arial"/>
              <a:buChar char="•"/>
            </a:pPr>
            <a:r>
              <a:rPr lang="en-US" sz="3300">
                <a:solidFill>
                  <a:srgbClr val="D9D9D9"/>
                </a:solidFill>
                <a:latin typeface="ITC Benguiat"/>
                <a:ea typeface="ITC Benguiat"/>
                <a:cs typeface="ITC Benguiat"/>
                <a:sym typeface="ITC Benguiat"/>
              </a:rPr>
              <a:t>Kali Linux - requires root privileges</a:t>
            </a:r>
          </a:p>
        </p:txBody>
      </p:sp>
      <p:sp>
        <p:nvSpPr>
          <p:cNvPr name="TextBox 20" id="20"/>
          <p:cNvSpPr txBox="true"/>
          <p:nvPr/>
        </p:nvSpPr>
        <p:spPr>
          <a:xfrm rot="0">
            <a:off x="3340148" y="4819256"/>
            <a:ext cx="5525492" cy="4116705"/>
          </a:xfrm>
          <a:prstGeom prst="rect">
            <a:avLst/>
          </a:prstGeom>
        </p:spPr>
        <p:txBody>
          <a:bodyPr anchor="t" rtlCol="false" tIns="0" lIns="0" bIns="0" rIns="0">
            <a:spAutoFit/>
          </a:bodyPr>
          <a:lstStyle/>
          <a:p>
            <a:pPr algn="l">
              <a:lnSpc>
                <a:spcPts val="4620"/>
              </a:lnSpc>
              <a:spcBef>
                <a:spcPct val="0"/>
              </a:spcBef>
            </a:pPr>
            <a:r>
              <a:rPr lang="en-US" b="true" sz="3300">
                <a:solidFill>
                  <a:srgbClr val="D9D9D9"/>
                </a:solidFill>
                <a:latin typeface="ITC Benguiat Bold"/>
                <a:ea typeface="ITC Benguiat Bold"/>
                <a:cs typeface="ITC Benguiat Bold"/>
                <a:sym typeface="ITC Benguiat Bold"/>
              </a:rPr>
              <a:t>Libraries:</a:t>
            </a:r>
          </a:p>
          <a:p>
            <a:pPr algn="l" marL="712470" indent="-356235" lvl="1">
              <a:lnSpc>
                <a:spcPts val="4620"/>
              </a:lnSpc>
              <a:spcBef>
                <a:spcPct val="0"/>
              </a:spcBef>
              <a:buFont typeface="Arial"/>
              <a:buChar char="•"/>
            </a:pPr>
            <a:r>
              <a:rPr lang="en-US" sz="3300">
                <a:solidFill>
                  <a:srgbClr val="D9D9D9"/>
                </a:solidFill>
                <a:latin typeface="ITC Benguiat"/>
                <a:ea typeface="ITC Benguiat"/>
                <a:cs typeface="ITC Benguiat"/>
                <a:sym typeface="ITC Benguiat"/>
              </a:rPr>
              <a:t>Scapy</a:t>
            </a:r>
          </a:p>
          <a:p>
            <a:pPr algn="l" marL="712470" indent="-356235" lvl="1">
              <a:lnSpc>
                <a:spcPts val="4620"/>
              </a:lnSpc>
              <a:spcBef>
                <a:spcPct val="0"/>
              </a:spcBef>
              <a:buFont typeface="Arial"/>
              <a:buChar char="•"/>
            </a:pPr>
            <a:r>
              <a:rPr lang="en-US" sz="3300">
                <a:solidFill>
                  <a:srgbClr val="D9D9D9"/>
                </a:solidFill>
                <a:latin typeface="ITC Benguiat"/>
                <a:ea typeface="ITC Benguiat"/>
                <a:cs typeface="ITC Benguiat"/>
                <a:sym typeface="ITC Benguiat"/>
              </a:rPr>
              <a:t>IPaddress</a:t>
            </a:r>
          </a:p>
          <a:p>
            <a:pPr algn="l" marL="712470" indent="-356235" lvl="1">
              <a:lnSpc>
                <a:spcPts val="4620"/>
              </a:lnSpc>
              <a:spcBef>
                <a:spcPct val="0"/>
              </a:spcBef>
              <a:buFont typeface="Arial"/>
              <a:buChar char="•"/>
            </a:pPr>
            <a:r>
              <a:rPr lang="en-US" sz="3300">
                <a:solidFill>
                  <a:srgbClr val="D9D9D9"/>
                </a:solidFill>
                <a:latin typeface="ITC Benguiat"/>
                <a:ea typeface="ITC Benguiat"/>
                <a:cs typeface="ITC Benguiat"/>
                <a:sym typeface="ITC Benguiat"/>
              </a:rPr>
              <a:t>Rich </a:t>
            </a:r>
          </a:p>
          <a:p>
            <a:pPr algn="l" marL="712470" indent="-356235" lvl="1">
              <a:lnSpc>
                <a:spcPts val="4620"/>
              </a:lnSpc>
              <a:spcBef>
                <a:spcPct val="0"/>
              </a:spcBef>
              <a:buFont typeface="Arial"/>
              <a:buChar char="•"/>
            </a:pPr>
            <a:r>
              <a:rPr lang="en-US" sz="3300">
                <a:solidFill>
                  <a:srgbClr val="D9D9D9"/>
                </a:solidFill>
                <a:latin typeface="ITC Benguiat"/>
                <a:ea typeface="ITC Benguiat"/>
                <a:cs typeface="ITC Benguiat"/>
                <a:sym typeface="ITC Benguiat"/>
              </a:rPr>
              <a:t>Threading</a:t>
            </a:r>
          </a:p>
          <a:p>
            <a:pPr algn="l" marL="712470" indent="-356235" lvl="1">
              <a:lnSpc>
                <a:spcPts val="4620"/>
              </a:lnSpc>
              <a:spcBef>
                <a:spcPct val="0"/>
              </a:spcBef>
              <a:buFont typeface="Arial"/>
              <a:buChar char="•"/>
            </a:pPr>
            <a:r>
              <a:rPr lang="en-US" sz="3300">
                <a:solidFill>
                  <a:srgbClr val="D9D9D9"/>
                </a:solidFill>
                <a:latin typeface="ITC Benguiat"/>
                <a:ea typeface="ITC Benguiat"/>
                <a:cs typeface="ITC Benguiat"/>
                <a:sym typeface="ITC Benguiat"/>
              </a:rPr>
              <a:t>OS</a:t>
            </a:r>
          </a:p>
          <a:p>
            <a:pPr algn="l">
              <a:lnSpc>
                <a:spcPts val="4620"/>
              </a:lnSpc>
              <a:spcBef>
                <a:spcPct val="0"/>
              </a:spcBef>
            </a:pPr>
          </a:p>
        </p:txBody>
      </p:sp>
      <p:sp>
        <p:nvSpPr>
          <p:cNvPr name="TextBox 21" id="21"/>
          <p:cNvSpPr txBox="true"/>
          <p:nvPr/>
        </p:nvSpPr>
        <p:spPr>
          <a:xfrm rot="0">
            <a:off x="10266441" y="4819256"/>
            <a:ext cx="4753372" cy="1211580"/>
          </a:xfrm>
          <a:prstGeom prst="rect">
            <a:avLst/>
          </a:prstGeom>
        </p:spPr>
        <p:txBody>
          <a:bodyPr anchor="t" rtlCol="false" tIns="0" lIns="0" bIns="0" rIns="0">
            <a:spAutoFit/>
          </a:bodyPr>
          <a:lstStyle/>
          <a:p>
            <a:pPr algn="l">
              <a:lnSpc>
                <a:spcPts val="4620"/>
              </a:lnSpc>
            </a:pPr>
            <a:r>
              <a:rPr lang="en-US" sz="3300" b="true">
                <a:solidFill>
                  <a:srgbClr val="D9D9D9"/>
                </a:solidFill>
                <a:latin typeface="ITC Benguiat Bold"/>
                <a:ea typeface="ITC Benguiat Bold"/>
                <a:cs typeface="ITC Benguiat Bold"/>
                <a:sym typeface="ITC Benguiat Bold"/>
              </a:rPr>
              <a:t>Development Tools</a:t>
            </a:r>
          </a:p>
          <a:p>
            <a:pPr algn="l" marL="712470" indent="-356235" lvl="1">
              <a:lnSpc>
                <a:spcPts val="4620"/>
              </a:lnSpc>
              <a:spcBef>
                <a:spcPct val="0"/>
              </a:spcBef>
              <a:buFont typeface="Arial"/>
              <a:buChar char="•"/>
            </a:pPr>
            <a:r>
              <a:rPr lang="en-US" sz="3300">
                <a:solidFill>
                  <a:srgbClr val="D9D9D9"/>
                </a:solidFill>
                <a:latin typeface="ITC Benguiat"/>
                <a:ea typeface="ITC Benguiat"/>
                <a:cs typeface="ITC Benguiat"/>
                <a:sym typeface="ITC Benguiat"/>
              </a:rPr>
              <a:t>Git (version control)</a:t>
            </a:r>
          </a:p>
        </p:txBody>
      </p:sp>
      <p:sp>
        <p:nvSpPr>
          <p:cNvPr name="Freeform 22" id="22"/>
          <p:cNvSpPr/>
          <p:nvPr/>
        </p:nvSpPr>
        <p:spPr>
          <a:xfrm flipH="false" flipV="false" rot="0">
            <a:off x="15231337" y="-204030"/>
            <a:ext cx="2465460" cy="2465460"/>
          </a:xfrm>
          <a:custGeom>
            <a:avLst/>
            <a:gdLst/>
            <a:ahLst/>
            <a:cxnLst/>
            <a:rect r="r" b="b" t="t" l="l"/>
            <a:pathLst>
              <a:path h="2465460" w="2465460">
                <a:moveTo>
                  <a:pt x="0" y="0"/>
                </a:moveTo>
                <a:lnTo>
                  <a:pt x="2465460" y="0"/>
                </a:lnTo>
                <a:lnTo>
                  <a:pt x="2465460" y="2465460"/>
                </a:lnTo>
                <a:lnTo>
                  <a:pt x="0" y="2465460"/>
                </a:lnTo>
                <a:lnTo>
                  <a:pt x="0" y="0"/>
                </a:lnTo>
                <a:close/>
              </a:path>
            </a:pathLst>
          </a:custGeom>
          <a:blipFill>
            <a:blip r:embed="rId15"/>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77" r="0" b="0"/>
            </a:stretch>
          </a:blipFill>
        </p:spPr>
      </p:sp>
      <p:sp>
        <p:nvSpPr>
          <p:cNvPr name="Freeform 3" id="3"/>
          <p:cNvSpPr/>
          <p:nvPr/>
        </p:nvSpPr>
        <p:spPr>
          <a:xfrm flipH="false" flipV="false" rot="0">
            <a:off x="1140660" y="1028700"/>
            <a:ext cx="1427304" cy="498259"/>
          </a:xfrm>
          <a:custGeom>
            <a:avLst/>
            <a:gdLst/>
            <a:ahLst/>
            <a:cxnLst/>
            <a:rect r="r" b="b" t="t" l="l"/>
            <a:pathLst>
              <a:path h="498259" w="1427304">
                <a:moveTo>
                  <a:pt x="0" y="0"/>
                </a:moveTo>
                <a:lnTo>
                  <a:pt x="1427304" y="0"/>
                </a:lnTo>
                <a:lnTo>
                  <a:pt x="1427304" y="498259"/>
                </a:lnTo>
                <a:lnTo>
                  <a:pt x="0" y="4982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069616" y="779571"/>
            <a:ext cx="1427304" cy="498259"/>
          </a:xfrm>
          <a:custGeom>
            <a:avLst/>
            <a:gdLst/>
            <a:ahLst/>
            <a:cxnLst/>
            <a:rect r="r" b="b" t="t" l="l"/>
            <a:pathLst>
              <a:path h="498259" w="1427304">
                <a:moveTo>
                  <a:pt x="0" y="0"/>
                </a:moveTo>
                <a:lnTo>
                  <a:pt x="1427305" y="0"/>
                </a:lnTo>
                <a:lnTo>
                  <a:pt x="1427305" y="498258"/>
                </a:lnTo>
                <a:lnTo>
                  <a:pt x="0" y="4982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545648" y="2511510"/>
            <a:ext cx="1427304" cy="498259"/>
          </a:xfrm>
          <a:custGeom>
            <a:avLst/>
            <a:gdLst/>
            <a:ahLst/>
            <a:cxnLst/>
            <a:rect r="r" b="b" t="t" l="l"/>
            <a:pathLst>
              <a:path h="498259" w="1427304">
                <a:moveTo>
                  <a:pt x="0" y="0"/>
                </a:moveTo>
                <a:lnTo>
                  <a:pt x="1427304" y="0"/>
                </a:lnTo>
                <a:lnTo>
                  <a:pt x="1427304" y="498259"/>
                </a:lnTo>
                <a:lnTo>
                  <a:pt x="0" y="4982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2767769" y="1526959"/>
            <a:ext cx="1315393" cy="1315393"/>
          </a:xfrm>
          <a:custGeom>
            <a:avLst/>
            <a:gdLst/>
            <a:ahLst/>
            <a:cxnLst/>
            <a:rect r="r" b="b" t="t" l="l"/>
            <a:pathLst>
              <a:path h="1315393" w="1315393">
                <a:moveTo>
                  <a:pt x="0" y="0"/>
                </a:moveTo>
                <a:lnTo>
                  <a:pt x="1315393" y="0"/>
                </a:lnTo>
                <a:lnTo>
                  <a:pt x="1315393" y="1315393"/>
                </a:lnTo>
                <a:lnTo>
                  <a:pt x="0" y="13153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40660" y="2180667"/>
            <a:ext cx="3713540" cy="661685"/>
          </a:xfrm>
          <a:custGeom>
            <a:avLst/>
            <a:gdLst/>
            <a:ahLst/>
            <a:cxnLst/>
            <a:rect r="r" b="b" t="t" l="l"/>
            <a:pathLst>
              <a:path h="661685" w="3713540">
                <a:moveTo>
                  <a:pt x="0" y="0"/>
                </a:moveTo>
                <a:lnTo>
                  <a:pt x="3713540" y="0"/>
                </a:lnTo>
                <a:lnTo>
                  <a:pt x="3713540" y="661685"/>
                </a:lnTo>
                <a:lnTo>
                  <a:pt x="0" y="66168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028700" y="6621470"/>
            <a:ext cx="1832765" cy="3665530"/>
          </a:xfrm>
          <a:custGeom>
            <a:avLst/>
            <a:gdLst/>
            <a:ahLst/>
            <a:cxnLst/>
            <a:rect r="r" b="b" t="t" l="l"/>
            <a:pathLst>
              <a:path h="3665530" w="1832765">
                <a:moveTo>
                  <a:pt x="0" y="0"/>
                </a:moveTo>
                <a:lnTo>
                  <a:pt x="1832765" y="0"/>
                </a:lnTo>
                <a:lnTo>
                  <a:pt x="1832765" y="3665530"/>
                </a:lnTo>
                <a:lnTo>
                  <a:pt x="0" y="366553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2154761" y="3882031"/>
            <a:ext cx="13978478" cy="2284813"/>
          </a:xfrm>
          <a:prstGeom prst="rect">
            <a:avLst/>
          </a:prstGeom>
        </p:spPr>
        <p:txBody>
          <a:bodyPr anchor="t" rtlCol="false" tIns="0" lIns="0" bIns="0" rIns="0">
            <a:spAutoFit/>
          </a:bodyPr>
          <a:lstStyle/>
          <a:p>
            <a:pPr algn="ctr">
              <a:lnSpc>
                <a:spcPts val="8695"/>
              </a:lnSpc>
            </a:pPr>
            <a:r>
              <a:rPr lang="en-US" sz="6211" b="true">
                <a:solidFill>
                  <a:srgbClr val="D9D9D9"/>
                </a:solidFill>
                <a:latin typeface="ITC Benguiat Bold"/>
                <a:ea typeface="ITC Benguiat Bold"/>
                <a:cs typeface="ITC Benguiat Bold"/>
                <a:sym typeface="ITC Benguiat Bold"/>
              </a:rPr>
              <a:t>SUGGESTIONS FOR FUTURE ENHANCEMENT?</a:t>
            </a:r>
          </a:p>
        </p:txBody>
      </p:sp>
      <p:sp>
        <p:nvSpPr>
          <p:cNvPr name="Freeform 10" id="10"/>
          <p:cNvSpPr/>
          <p:nvPr/>
        </p:nvSpPr>
        <p:spPr>
          <a:xfrm flipH="false" flipV="false" rot="0">
            <a:off x="15231337" y="-204030"/>
            <a:ext cx="2465460" cy="2465460"/>
          </a:xfrm>
          <a:custGeom>
            <a:avLst/>
            <a:gdLst/>
            <a:ahLst/>
            <a:cxnLst/>
            <a:rect r="r" b="b" t="t" l="l"/>
            <a:pathLst>
              <a:path h="2465460" w="2465460">
                <a:moveTo>
                  <a:pt x="0" y="0"/>
                </a:moveTo>
                <a:lnTo>
                  <a:pt x="2465460" y="0"/>
                </a:lnTo>
                <a:lnTo>
                  <a:pt x="2465460" y="2465460"/>
                </a:lnTo>
                <a:lnTo>
                  <a:pt x="0" y="2465460"/>
                </a:lnTo>
                <a:lnTo>
                  <a:pt x="0" y="0"/>
                </a:lnTo>
                <a:close/>
              </a:path>
            </a:pathLst>
          </a:custGeom>
          <a:blipFill>
            <a:blip r:embed="rId11"/>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77" r="0" b="0"/>
            </a:stretch>
          </a:blipFill>
        </p:spPr>
      </p:sp>
      <p:sp>
        <p:nvSpPr>
          <p:cNvPr name="Freeform 3" id="3"/>
          <p:cNvSpPr/>
          <p:nvPr/>
        </p:nvSpPr>
        <p:spPr>
          <a:xfrm flipH="false" flipV="false" rot="0">
            <a:off x="8469373" y="9227234"/>
            <a:ext cx="1349253" cy="571593"/>
          </a:xfrm>
          <a:custGeom>
            <a:avLst/>
            <a:gdLst/>
            <a:ahLst/>
            <a:cxnLst/>
            <a:rect r="r" b="b" t="t" l="l"/>
            <a:pathLst>
              <a:path h="571593" w="1349253">
                <a:moveTo>
                  <a:pt x="0" y="0"/>
                </a:moveTo>
                <a:lnTo>
                  <a:pt x="1349254" y="0"/>
                </a:lnTo>
                <a:lnTo>
                  <a:pt x="1349254" y="571593"/>
                </a:lnTo>
                <a:lnTo>
                  <a:pt x="0" y="5715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65444" y="1480409"/>
            <a:ext cx="1427304" cy="498259"/>
          </a:xfrm>
          <a:custGeom>
            <a:avLst/>
            <a:gdLst/>
            <a:ahLst/>
            <a:cxnLst/>
            <a:rect r="r" b="b" t="t" l="l"/>
            <a:pathLst>
              <a:path h="498259" w="1427304">
                <a:moveTo>
                  <a:pt x="0" y="0"/>
                </a:moveTo>
                <a:lnTo>
                  <a:pt x="1427304" y="0"/>
                </a:lnTo>
                <a:lnTo>
                  <a:pt x="1427304" y="498259"/>
                </a:lnTo>
                <a:lnTo>
                  <a:pt x="0" y="49825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2189336" y="1480409"/>
            <a:ext cx="1427304" cy="498259"/>
          </a:xfrm>
          <a:custGeom>
            <a:avLst/>
            <a:gdLst/>
            <a:ahLst/>
            <a:cxnLst/>
            <a:rect r="r" b="b" t="t" l="l"/>
            <a:pathLst>
              <a:path h="498259" w="1427304">
                <a:moveTo>
                  <a:pt x="0" y="0"/>
                </a:moveTo>
                <a:lnTo>
                  <a:pt x="1427304" y="0"/>
                </a:lnTo>
                <a:lnTo>
                  <a:pt x="1427304" y="498259"/>
                </a:lnTo>
                <a:lnTo>
                  <a:pt x="0" y="49825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6291256" y="3678501"/>
            <a:ext cx="1427304" cy="498259"/>
          </a:xfrm>
          <a:custGeom>
            <a:avLst/>
            <a:gdLst/>
            <a:ahLst/>
            <a:cxnLst/>
            <a:rect r="r" b="b" t="t" l="l"/>
            <a:pathLst>
              <a:path h="498259" w="1427304">
                <a:moveTo>
                  <a:pt x="0" y="0"/>
                </a:moveTo>
                <a:lnTo>
                  <a:pt x="1427304" y="0"/>
                </a:lnTo>
                <a:lnTo>
                  <a:pt x="1427304" y="498259"/>
                </a:lnTo>
                <a:lnTo>
                  <a:pt x="0" y="49825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892748" y="5143500"/>
            <a:ext cx="1427304" cy="498259"/>
          </a:xfrm>
          <a:custGeom>
            <a:avLst/>
            <a:gdLst/>
            <a:ahLst/>
            <a:cxnLst/>
            <a:rect r="r" b="b" t="t" l="l"/>
            <a:pathLst>
              <a:path h="498259" w="1427304">
                <a:moveTo>
                  <a:pt x="0" y="0"/>
                </a:moveTo>
                <a:lnTo>
                  <a:pt x="1427304" y="0"/>
                </a:lnTo>
                <a:lnTo>
                  <a:pt x="1427304" y="498259"/>
                </a:lnTo>
                <a:lnTo>
                  <a:pt x="0" y="49825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4863952" y="6020428"/>
            <a:ext cx="1427304" cy="498259"/>
          </a:xfrm>
          <a:custGeom>
            <a:avLst/>
            <a:gdLst/>
            <a:ahLst/>
            <a:cxnLst/>
            <a:rect r="r" b="b" t="t" l="l"/>
            <a:pathLst>
              <a:path h="498259" w="1427304">
                <a:moveTo>
                  <a:pt x="0" y="0"/>
                </a:moveTo>
                <a:lnTo>
                  <a:pt x="1427304" y="0"/>
                </a:lnTo>
                <a:lnTo>
                  <a:pt x="1427304" y="498259"/>
                </a:lnTo>
                <a:lnTo>
                  <a:pt x="0" y="49825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3300957" y="411132"/>
            <a:ext cx="2138555" cy="2138555"/>
          </a:xfrm>
          <a:custGeom>
            <a:avLst/>
            <a:gdLst/>
            <a:ahLst/>
            <a:cxnLst/>
            <a:rect r="r" b="b" t="t" l="l"/>
            <a:pathLst>
              <a:path h="2138555" w="2138555">
                <a:moveTo>
                  <a:pt x="0" y="0"/>
                </a:moveTo>
                <a:lnTo>
                  <a:pt x="2138555" y="0"/>
                </a:lnTo>
                <a:lnTo>
                  <a:pt x="2138555" y="2138554"/>
                </a:lnTo>
                <a:lnTo>
                  <a:pt x="0" y="21385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4671360" y="4148185"/>
            <a:ext cx="8945281" cy="1242060"/>
          </a:xfrm>
          <a:prstGeom prst="rect">
            <a:avLst/>
          </a:prstGeom>
        </p:spPr>
        <p:txBody>
          <a:bodyPr anchor="t" rtlCol="false" tIns="0" lIns="0" bIns="0" rIns="0">
            <a:spAutoFit/>
          </a:bodyPr>
          <a:lstStyle/>
          <a:p>
            <a:pPr algn="ctr">
              <a:lnSpc>
                <a:spcPts val="9120"/>
              </a:lnSpc>
            </a:pPr>
            <a:r>
              <a:rPr lang="en-US" sz="8000" spc="-368">
                <a:solidFill>
                  <a:srgbClr val="FFFFFF"/>
                </a:solidFill>
                <a:latin typeface="Arcade Gamer"/>
                <a:ea typeface="Arcade Gamer"/>
                <a:cs typeface="Arcade Gamer"/>
                <a:sym typeface="Arcade Gamer"/>
              </a:rPr>
              <a:t>THANK YOU</a:t>
            </a:r>
          </a:p>
        </p:txBody>
      </p:sp>
      <p:sp>
        <p:nvSpPr>
          <p:cNvPr name="Freeform 11" id="11"/>
          <p:cNvSpPr/>
          <p:nvPr/>
        </p:nvSpPr>
        <p:spPr>
          <a:xfrm flipH="false" flipV="false" rot="0">
            <a:off x="15253100" y="-204030"/>
            <a:ext cx="2465460" cy="2465460"/>
          </a:xfrm>
          <a:custGeom>
            <a:avLst/>
            <a:gdLst/>
            <a:ahLst/>
            <a:cxnLst/>
            <a:rect r="r" b="b" t="t" l="l"/>
            <a:pathLst>
              <a:path h="2465460" w="2465460">
                <a:moveTo>
                  <a:pt x="0" y="0"/>
                </a:moveTo>
                <a:lnTo>
                  <a:pt x="2465460" y="0"/>
                </a:lnTo>
                <a:lnTo>
                  <a:pt x="2465460" y="2465460"/>
                </a:lnTo>
                <a:lnTo>
                  <a:pt x="0" y="2465460"/>
                </a:lnTo>
                <a:lnTo>
                  <a:pt x="0" y="0"/>
                </a:lnTo>
                <a:close/>
              </a:path>
            </a:pathLst>
          </a:custGeom>
          <a:blipFill>
            <a:blip r:embed="rId9"/>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DAFkFa168dY</dc:identifier>
  <dcterms:modified xsi:type="dcterms:W3CDTF">2011-08-01T06:04:30Z</dcterms:modified>
  <cp:revision>1</cp:revision>
  <dc:title>PERSONAL WE</dc:title>
</cp:coreProperties>
</file>